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8" r:id="rId3"/>
    <p:sldId id="300" r:id="rId4"/>
    <p:sldId id="306" r:id="rId5"/>
    <p:sldId id="301" r:id="rId6"/>
    <p:sldId id="296" r:id="rId7"/>
    <p:sldId id="309" r:id="rId8"/>
    <p:sldId id="299" r:id="rId9"/>
    <p:sldId id="297" r:id="rId10"/>
    <p:sldId id="305" r:id="rId11"/>
    <p:sldId id="310" r:id="rId12"/>
    <p:sldId id="311" r:id="rId13"/>
    <p:sldId id="295" r:id="rId14"/>
    <p:sldId id="257" r:id="rId15"/>
    <p:sldId id="307" r:id="rId16"/>
    <p:sldId id="259" r:id="rId17"/>
    <p:sldId id="260" r:id="rId18"/>
    <p:sldId id="261" r:id="rId19"/>
    <p:sldId id="262" r:id="rId20"/>
    <p:sldId id="264" r:id="rId21"/>
    <p:sldId id="263" r:id="rId22"/>
    <p:sldId id="294" r:id="rId23"/>
    <p:sldId id="281" r:id="rId24"/>
    <p:sldId id="267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30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526FF-F2E7-45AC-82F7-5B0DC525B681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4F360-C8B9-4DC2-8984-1F52D5015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7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Font: Calibri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4F360-C8B9-4DC2-8984-1F52D50152F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74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3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49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3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8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6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9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28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0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0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1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312F-6842-496E-8392-E22483129B7B}" type="datetimeFigureOut">
              <a:rPr lang="en-GB" smtClean="0"/>
              <a:pPr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7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lins.org/mazes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hyperlink" Target="http://tgfwritter.deviantart.com/art/Maze-FINAL-29738250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Hemet,_California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hyperlink" Target="https://commons.wikimedia.org/wiki/File:The_gyri_of_the_thinker%27s_brain_as_a_maze_of_choices_in_biom_Wellcome_L002729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88"/>
            <a:ext cx="8784976" cy="1470025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alibri" panose="020F0502020204030204" pitchFamily="34" charset="0"/>
              </a:rPr>
              <a:t>Drawing your own</a:t>
            </a:r>
            <a:endParaRPr lang="en-GB" sz="54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5679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prstClr val="black"/>
                </a:solidFill>
                <a:ea typeface="+mj-ea"/>
                <a:cs typeface="+mj-cs"/>
              </a:rPr>
              <a:t>Mazes and Labyrinths</a:t>
            </a:r>
            <a:endParaRPr lang="en-GB" sz="8000" dirty="0"/>
          </a:p>
        </p:txBody>
      </p:sp>
      <p:pic>
        <p:nvPicPr>
          <p:cNvPr id="32776" name="Picture 8" descr="http://www.newageteacher.com/wp-content/uploads/2011/04/fingerlabyrint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12976"/>
            <a:ext cx="3105628" cy="3024336"/>
          </a:xfrm>
          <a:prstGeom prst="rect">
            <a:avLst/>
          </a:prstGeom>
          <a:noFill/>
        </p:spPr>
      </p:pic>
      <p:pic>
        <p:nvPicPr>
          <p:cNvPr id="32778" name="Picture 10" descr="http://blogs.msdn.com/blogfiles/scott_beaudreau/WindowsLiveWriter/MazeGeneratorinC_10AA3/MazeExplorer1_2.jpg"/>
          <p:cNvPicPr>
            <a:picLocks noChangeAspect="1" noChangeArrowheads="1"/>
          </p:cNvPicPr>
          <p:nvPr/>
        </p:nvPicPr>
        <p:blipFill rotWithShape="1">
          <a:blip r:embed="rId5" cstate="print"/>
          <a:srcRect l="5029" t="11025" r="2777" b="2351"/>
          <a:stretch/>
        </p:blipFill>
        <p:spPr bwMode="auto">
          <a:xfrm>
            <a:off x="1331640" y="3212976"/>
            <a:ext cx="3024336" cy="302433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6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9218" name="Picture 2" descr="http://dtjsoft.com/img/maze0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01" y="1115616"/>
            <a:ext cx="5210797" cy="53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98048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Big Burger Maze, by Andrew Bernhardt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10242" name="Picture 2" descr="http://assets.inhabitat.com/wp-content/blogs.dir/1/files/2012/08/amazeme-book-maze-cmv-arquitec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8" y="1115616"/>
            <a:ext cx="7873184" cy="52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980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Maze of 250,000 books, South Bank Centre, 2012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1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980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Computer generated maze</a:t>
            </a:r>
            <a:r>
              <a:rPr lang="en-GB" dirty="0" smtClean="0"/>
              <a:t>, Stephen D Collins</a:t>
            </a:r>
            <a:endParaRPr lang="en-GB" dirty="0"/>
          </a:p>
        </p:txBody>
      </p:sp>
      <p:pic>
        <p:nvPicPr>
          <p:cNvPr id="11266" name="Picture 2" descr="32x42 maz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01" y="1121493"/>
            <a:ext cx="6841798" cy="522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8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3074" name="Picture 2" descr="Maze FINAL by TGFWr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08720"/>
            <a:ext cx="85725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98048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Supermaze</a:t>
            </a:r>
            <a:r>
              <a:rPr lang="en-GB" dirty="0" smtClean="0"/>
              <a:t>, by TGF </a:t>
            </a:r>
            <a:r>
              <a:rPr lang="en-GB" dirty="0" err="1" smtClean="0"/>
              <a:t>Writter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72496" y="3933056"/>
            <a:ext cx="3816424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will need: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squared paper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pencil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good eraser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dirty="0" smtClean="0"/>
              <a:t>a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ruler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0" descr="http://blogs.msdn.com/blogfiles/scott_beaudreau/WindowsLiveWriter/MazeGeneratorinC_10AA3/MazeExplorer1_2.jpg"/>
          <p:cNvPicPr>
            <a:picLocks noChangeAspect="1" noChangeArrowheads="1"/>
          </p:cNvPicPr>
          <p:nvPr/>
        </p:nvPicPr>
        <p:blipFill rotWithShape="1">
          <a:blip r:embed="rId3" cstate="print"/>
          <a:srcRect l="6514" t="11025" r="5134" b="2351"/>
          <a:stretch/>
        </p:blipFill>
        <p:spPr bwMode="auto">
          <a:xfrm>
            <a:off x="3779912" y="692696"/>
            <a:ext cx="1656184" cy="172819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squared paper and a pencil, draw out a rectangle with an </a:t>
            </a:r>
            <a:r>
              <a:rPr lang="en-GB" sz="2400" b="1" i="1" dirty="0" smtClean="0"/>
              <a:t>odd</a:t>
            </a:r>
            <a:r>
              <a:rPr lang="en-GB" sz="2400" dirty="0" smtClean="0"/>
              <a:t> number of squares on each side, </a:t>
            </a:r>
            <a:r>
              <a:rPr lang="en-GB" sz="2400" dirty="0" err="1" smtClean="0"/>
              <a:t>e.g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58309" y="2430175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>
            <a:off x="-567120" y="4518412"/>
            <a:ext cx="4176464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1629" y="4305975"/>
            <a:ext cx="1614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11 squares</a:t>
            </a:r>
            <a:endParaRPr lang="en-GB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91680" y="2299043"/>
            <a:ext cx="5832648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12662" y="1916832"/>
            <a:ext cx="188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15 squares</a:t>
            </a:r>
            <a:endParaRPr lang="en-GB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665922" y="2428501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Then, using your pencil, </a:t>
            </a:r>
            <a:r>
              <a:rPr lang="en-GB" sz="2400" b="1" i="1" dirty="0" smtClean="0"/>
              <a:t>heavily</a:t>
            </a:r>
            <a:r>
              <a:rPr lang="en-GB" sz="2400" dirty="0" smtClean="0"/>
              <a:t> shade in alternate squares on every other row..</a:t>
            </a:r>
            <a:endParaRPr lang="en-GB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71188" y="2430175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1599183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These squares will become part of the walls of your maze.</a:t>
            </a:r>
            <a:endParaRPr lang="en-GB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78801" y="2433767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Next, </a:t>
            </a:r>
            <a:r>
              <a:rPr lang="en-GB" sz="2400" b="1" i="1" dirty="0" smtClean="0"/>
              <a:t>very lightly </a:t>
            </a:r>
            <a:r>
              <a:rPr lang="en-GB" sz="2400" dirty="0" smtClean="0"/>
              <a:t>shade in the next set of alternate squares, but on every row this time.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67119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These squares will either be part of the paths, or part of the walls.</a:t>
            </a:r>
            <a:endParaRPr lang="en-GB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71188" y="2430175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Next, </a:t>
            </a:r>
            <a:r>
              <a:rPr lang="en-GB" sz="2400" b="1" i="1" dirty="0" smtClean="0"/>
              <a:t>very lightly </a:t>
            </a:r>
            <a:r>
              <a:rPr lang="en-GB" sz="2400" dirty="0" smtClean="0"/>
              <a:t>shade in the next set of alternate squares, but on every row this time.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67119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white squares will be part of the paths.</a:t>
            </a:r>
            <a:endParaRPr lang="en-GB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71188" y="2433762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to create the path!  Make an entrance by erasing one of the lightly shaded squares on the edge. 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67119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Then continue erasing lightly shaded squares to make a winding path to an exit.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71188" y="2433762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411760" y="2825602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2028595" y="2459239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2807804" y="3191194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1760" y="3585895"/>
            <a:ext cx="439661" cy="34716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5370" y="586204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2033861" y="397667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2028595" y="4707285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2028595" y="5481228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3848" y="5859127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88323" y="5851514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5400000">
            <a:off x="4371488" y="5477877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95936" y="509806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3848" y="509806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5400000">
            <a:off x="2820683" y="4720164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96235" y="4334080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5400000">
            <a:off x="4366222" y="396178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95936" y="433934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66763" y="3586665"/>
            <a:ext cx="439661" cy="34639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46741" y="3585895"/>
            <a:ext cx="439661" cy="34716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5400000">
            <a:off x="5922293" y="397667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5400000">
            <a:off x="5922293" y="4709632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5916258" y="5488841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41475" y="5850745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5400000">
            <a:off x="5150697" y="622720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864" y="201613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Some of the earliest mazes and labyrinths we know of were found in Egypt and in Crete, dating back over 4000 years.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5864" y="285531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One of the most famous of these is the seven-circuit Cretan labyrinth, which we shall be learning how to draw.</a:t>
            </a:r>
            <a:endParaRPr lang="en-GB" sz="2400" dirty="0"/>
          </a:p>
        </p:txBody>
      </p:sp>
      <p:pic>
        <p:nvPicPr>
          <p:cNvPr id="34818" name="Picture 2" descr="7-Circuit labyrin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6332" y="2510312"/>
            <a:ext cx="966147" cy="9373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5864" y="79200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According to one definition, </a:t>
            </a:r>
            <a:r>
              <a:rPr lang="en-GB" sz="2400" b="1" dirty="0" smtClean="0"/>
              <a:t>mazes</a:t>
            </a:r>
            <a:r>
              <a:rPr lang="en-GB" sz="2400" dirty="0" smtClean="0"/>
              <a:t> have many branching paths, with only one path leading to the centre or exit, whereas </a:t>
            </a:r>
            <a:r>
              <a:rPr lang="en-GB" sz="2400" b="1" dirty="0" smtClean="0"/>
              <a:t>labyrinths</a:t>
            </a:r>
            <a:r>
              <a:rPr lang="en-GB" sz="2400" dirty="0" smtClean="0"/>
              <a:t> are </a:t>
            </a:r>
            <a:r>
              <a:rPr lang="en-GB" sz="2400" dirty="0" err="1" smtClean="0"/>
              <a:t>unicursal</a:t>
            </a:r>
            <a:r>
              <a:rPr lang="en-GB" sz="2400" dirty="0" smtClean="0"/>
              <a:t> (or single-</a:t>
            </a:r>
            <a:r>
              <a:rPr lang="en-GB" sz="2400" dirty="0" err="1" smtClean="0"/>
              <a:t>pathed</a:t>
            </a:r>
            <a:r>
              <a:rPr lang="en-GB" sz="2400" dirty="0" smtClean="0"/>
              <a:t>).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5864" y="498037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Romans built many mosaic labyrinths, which were </a:t>
            </a:r>
          </a:p>
          <a:p>
            <a:r>
              <a:rPr lang="en-GB" sz="2400" dirty="0" smtClean="0"/>
              <a:t>typically found in the entrance halls of their villas.</a:t>
            </a:r>
            <a:endParaRPr lang="en-GB" sz="2400" dirty="0"/>
          </a:p>
        </p:txBody>
      </p:sp>
      <p:pic>
        <p:nvPicPr>
          <p:cNvPr id="8" name="Picture 2" descr="http://gwydir.demon.co.uk/jo/mosaic/maz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6332" y="4721376"/>
            <a:ext cx="966148" cy="936104"/>
          </a:xfrm>
          <a:prstGeom prst="rect">
            <a:avLst/>
          </a:prstGeom>
          <a:noFill/>
        </p:spPr>
      </p:pic>
      <p:pic>
        <p:nvPicPr>
          <p:cNvPr id="34820" name="Picture 4" descr="Minota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6332" y="3620736"/>
            <a:ext cx="952500" cy="9429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5864" y="374056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Greek mythology the Cretan king </a:t>
            </a:r>
            <a:r>
              <a:rPr lang="en-GB" sz="2400" dirty="0" err="1" smtClean="0"/>
              <a:t>Minos</a:t>
            </a:r>
            <a:r>
              <a:rPr lang="en-GB" sz="2400" dirty="0" smtClean="0"/>
              <a:t> owned a labyrinth in which lurked the Minotaur – a half man, half bull creature who ate anyone lost in the labyrinth...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5864" y="586565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Mazes are still very popular today, with many large ones </a:t>
            </a:r>
          </a:p>
          <a:p>
            <a:r>
              <a:rPr lang="en-GB" sz="2400" dirty="0" smtClean="0"/>
              <a:t>found in the grounds of parks and stately homes.</a:t>
            </a:r>
            <a:endParaRPr lang="en-GB" sz="2400" dirty="0"/>
          </a:p>
        </p:txBody>
      </p:sp>
      <p:pic>
        <p:nvPicPr>
          <p:cNvPr id="34822" name="Picture 6" descr="http://cdn.webecoist.com/wp-content/uploads/2008/11/maze-montage.jpg"/>
          <p:cNvPicPr>
            <a:picLocks noChangeAspect="1" noChangeArrowheads="1"/>
          </p:cNvPicPr>
          <p:nvPr/>
        </p:nvPicPr>
        <p:blipFill>
          <a:blip r:embed="rId6" cstate="print"/>
          <a:srcRect t="55770" r="64462"/>
          <a:stretch>
            <a:fillRect/>
          </a:stretch>
        </p:blipFill>
        <p:spPr bwMode="auto">
          <a:xfrm>
            <a:off x="7929080" y="5818912"/>
            <a:ext cx="961748" cy="936104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to fool people.  Start creating new paths coming off this first path, but make them lead to dead ends. </a:t>
            </a:r>
            <a:endParaRPr lang="en-GB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71188" y="2433762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411760" y="2825602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2028595" y="2459239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2807804" y="3191194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1760" y="3585895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5370" y="586204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2033861" y="397667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2028595" y="4707285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2028595" y="5481228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3848" y="5859127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88323" y="5851514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5400000">
            <a:off x="4371488" y="5477877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95936" y="509806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3848" y="509806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5400000">
            <a:off x="2820683" y="4720164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96235" y="4334080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5400000">
            <a:off x="4366222" y="396178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95936" y="433934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61361" y="3580629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46741" y="3585895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5400000">
            <a:off x="5922293" y="397667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5400000">
            <a:off x="5922293" y="4709632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5922293" y="5488841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35304" y="586439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5400000">
            <a:off x="5150697" y="622720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5400000">
            <a:off x="3592278" y="3176972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88323" y="2827178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31515" y="2821912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92579" y="2827178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5400000">
            <a:off x="6709115" y="3202730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5400000">
            <a:off x="6701502" y="469675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5400000">
            <a:off x="6714381" y="5481228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62266" y="4346959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5400000">
            <a:off x="5150697" y="4694605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5400000">
            <a:off x="4371488" y="3212118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18337" y="433934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5400000">
            <a:off x="5929906" y="3184585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 animBg="1"/>
      <p:bldP spid="38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Next heavily shade in the remaining lightly shaded wall squares.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71188" y="2433762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2072212" y="2415622"/>
            <a:ext cx="5038213" cy="4207628"/>
            <a:chOff x="2072212" y="2415622"/>
            <a:chExt cx="5038213" cy="4207628"/>
          </a:xfrm>
        </p:grpSpPr>
        <p:sp>
          <p:nvSpPr>
            <p:cNvPr id="11" name="Rectangle 10"/>
            <p:cNvSpPr/>
            <p:nvPr/>
          </p:nvSpPr>
          <p:spPr>
            <a:xfrm>
              <a:off x="2411760" y="282560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2028595" y="245923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2807804" y="319119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11760" y="358589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5370" y="58620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2033861" y="397667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2028595" y="470728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2028595" y="548122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03848" y="5859127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88323" y="585151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4371488" y="5477877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95936" y="509806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03848" y="509806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2820683" y="472016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96235" y="4334080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4366222" y="396178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95936" y="43393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80411" y="358062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46741" y="358589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922293" y="397667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5922293" y="470963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5922293" y="5488841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54354" y="586439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5150697" y="622720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592278" y="317697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88323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31515" y="282191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92579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6709115" y="3202730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6701502" y="469675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6714381" y="548122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62266" y="434695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5150697" y="469460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371488" y="321211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318337" y="43393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rot="5400000">
              <a:off x="5929906" y="318458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938728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Start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5029806" y="653679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Finish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395536" y="1239143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Finally label the entrance and exit.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671081"/>
              </p:ext>
            </p:extLst>
          </p:nvPr>
        </p:nvGraphicFramePr>
        <p:xfrm>
          <a:off x="1693777" y="2435746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2082943" y="2420888"/>
            <a:ext cx="5032947" cy="4207628"/>
            <a:chOff x="2072212" y="2415622"/>
            <a:chExt cx="5032947" cy="4207628"/>
          </a:xfrm>
        </p:grpSpPr>
        <p:sp>
          <p:nvSpPr>
            <p:cNvPr id="62" name="Rectangle 61"/>
            <p:cNvSpPr/>
            <p:nvPr/>
          </p:nvSpPr>
          <p:spPr>
            <a:xfrm>
              <a:off x="2411760" y="282560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5400000">
              <a:off x="2028595" y="245923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5400000">
              <a:off x="2807804" y="319119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411760" y="358589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435370" y="58620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2033861" y="397667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2028595" y="470728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 rot="5400000">
              <a:off x="2028595" y="548122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203848" y="5859127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988323" y="585151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 rot="5400000">
              <a:off x="4371488" y="5477877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95936" y="509806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03848" y="509806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 rot="5400000">
              <a:off x="2820683" y="472016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196235" y="4334080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5400000">
              <a:off x="4366222" y="396178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995936" y="43393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67532" y="358062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546741" y="358589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5400000">
              <a:off x="5922293" y="397667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5400000">
              <a:off x="5922293" y="470963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 rot="5400000">
              <a:off x="5922293" y="5488841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554354" y="586439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 rot="5400000">
              <a:off x="5150697" y="622720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5400000">
              <a:off x="3592278" y="317697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988323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531515" y="282191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292579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5400000">
              <a:off x="6709115" y="3202730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 rot="5400000">
              <a:off x="6701502" y="469675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rot="5400000">
              <a:off x="6701502" y="548122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762266" y="434695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5400000">
              <a:off x="5150697" y="469460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 rot="5400000">
              <a:off x="4371488" y="321211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318337" y="43393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 rot="5400000">
              <a:off x="5929906" y="318458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" grpId="0"/>
      <p:bldP spid="57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Your branching maze is complete!  Now to test it on unsuspecting victims </a:t>
            </a:r>
            <a:r>
              <a:rPr lang="en-GB" sz="2400" dirty="0" smtClean="0">
                <a:sym typeface="Wingdings" pitchFamily="2" charset="2"/>
              </a:rPr>
              <a:t></a:t>
            </a:r>
            <a:r>
              <a:rPr lang="en-GB" sz="2400" dirty="0" smtClean="0"/>
              <a:t> 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71188" y="2433762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Group 58"/>
          <p:cNvGrpSpPr/>
          <p:nvPr/>
        </p:nvGrpSpPr>
        <p:grpSpPr>
          <a:xfrm>
            <a:off x="2072212" y="2415622"/>
            <a:ext cx="5038213" cy="4207628"/>
            <a:chOff x="2072212" y="2415622"/>
            <a:chExt cx="5038213" cy="4207628"/>
          </a:xfrm>
        </p:grpSpPr>
        <p:sp>
          <p:nvSpPr>
            <p:cNvPr id="11" name="Rectangle 10"/>
            <p:cNvSpPr/>
            <p:nvPr/>
          </p:nvSpPr>
          <p:spPr>
            <a:xfrm>
              <a:off x="2411760" y="282560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2028595" y="245923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2807804" y="319119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11760" y="358589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5370" y="58620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2033861" y="397667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2028595" y="470728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2028595" y="548122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03848" y="5859127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88323" y="585151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4371488" y="5477877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95936" y="509806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03848" y="509806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2820683" y="472016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96235" y="4334080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4366222" y="396178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95936" y="43393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80411" y="358062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46741" y="358589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922293" y="397667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5922293" y="470963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5922293" y="5488841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54354" y="586439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5150697" y="622720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195231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592278" y="317697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88323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80411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31515" y="282191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92579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6709115" y="3202730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6709115" y="395091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6701502" y="469675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6714381" y="548122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62266" y="434695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5150697" y="469460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371488" y="321211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318337" y="43393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rot="5400000">
              <a:off x="5929906" y="318458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938728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Start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5029806" y="653679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Finish</a:t>
            </a:r>
            <a:endParaRPr lang="en-GB" dirty="0"/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75531"/>
              </p:ext>
            </p:extLst>
          </p:nvPr>
        </p:nvGraphicFramePr>
        <p:xfrm>
          <a:off x="1681919" y="2433767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8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95536" y="167119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larger your maze is, the more difficult you can make it…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/>
          <a:lstStyle/>
          <a:p>
            <a:r>
              <a:rPr lang="en-GB" dirty="0" smtClean="0"/>
              <a:t>Drawing a labyrinth</a:t>
            </a:r>
            <a:endParaRPr lang="en-GB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168440" y="3933056"/>
            <a:ext cx="4824536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will need: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plain paper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pencil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good eraser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dirty="0" smtClean="0"/>
              <a:t>a</a:t>
            </a:r>
            <a:r>
              <a:rPr lang="en-GB" sz="2800" noProof="0" dirty="0" err="1" smtClean="0"/>
              <a:t>nd</a:t>
            </a:r>
            <a:r>
              <a:rPr lang="en-GB" sz="2800" noProof="0" dirty="0" smtClean="0"/>
              <a:t> a pair of compasses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8" descr="http://www.newageteacher.com/wp-content/uploads/2011/04/fingerlabyrin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496" y="695350"/>
            <a:ext cx="1837942" cy="178983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plain paper, a pencil and a ruler, and starting in the middle, make a set of 9 tiny vertical dots 1 cm apart from each other.</a:t>
            </a:r>
            <a:endParaRPr lang="en-GB" sz="2400" dirty="0"/>
          </a:p>
        </p:txBody>
      </p:sp>
      <p:sp>
        <p:nvSpPr>
          <p:cNvPr id="11" name="Oval 10"/>
          <p:cNvSpPr/>
          <p:nvPr/>
        </p:nvSpPr>
        <p:spPr>
          <a:xfrm>
            <a:off x="4677416" y="3775392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675072" y="3514656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675072" y="2996952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675072" y="2722568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679688" y="2479248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679688" y="2204864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675072" y="3253920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677344" y="4032360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675072" y="4306744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Placing your compass point on the bottom dot, make a set of 8 concentric semi-circles.</a:t>
            </a:r>
            <a:endParaRPr lang="en-GB" sz="2400" dirty="0"/>
          </a:p>
        </p:txBody>
      </p:sp>
      <p:sp>
        <p:nvSpPr>
          <p:cNvPr id="11" name="Oval 10"/>
          <p:cNvSpPr/>
          <p:nvPr/>
        </p:nvSpPr>
        <p:spPr>
          <a:xfrm>
            <a:off x="4677416" y="3775392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675072" y="3514656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675072" y="2996952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675072" y="2722568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679688" y="2479248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679688" y="2204864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675072" y="3253920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677344" y="4032360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675072" y="4306744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39862" t="23265" r="22929" b="46495"/>
          <a:stretch>
            <a:fillRect/>
          </a:stretch>
        </p:blipFill>
        <p:spPr bwMode="auto">
          <a:xfrm>
            <a:off x="2439056" y="2045776"/>
            <a:ext cx="45365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place your compass point on the bottom </a:t>
            </a:r>
            <a:r>
              <a:rPr lang="en-GB" sz="2400" i="1" dirty="0" smtClean="0"/>
              <a:t>right</a:t>
            </a:r>
            <a:r>
              <a:rPr lang="en-GB" sz="2400" dirty="0" smtClean="0"/>
              <a:t>-hand edge of the </a:t>
            </a:r>
            <a:r>
              <a:rPr lang="en-GB" sz="2400" i="1" dirty="0" smtClean="0"/>
              <a:t>second smallest </a:t>
            </a:r>
            <a:r>
              <a:rPr lang="en-GB" sz="2400" dirty="0" smtClean="0"/>
              <a:t>semicircle.</a:t>
            </a:r>
            <a:endParaRPr lang="en-GB" sz="24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5212536" y="42930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Make a set of 6 concentric quarter circles using this point as the centre and extending the original 6 outer circles.</a:t>
            </a:r>
            <a:endParaRPr lang="en-GB" sz="24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5212536" y="42930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place your compass point on the bottom </a:t>
            </a:r>
            <a:r>
              <a:rPr lang="en-GB" sz="2400" i="1" dirty="0" smtClean="0"/>
              <a:t>left-</a:t>
            </a:r>
            <a:r>
              <a:rPr lang="en-GB" sz="2400" dirty="0" smtClean="0"/>
              <a:t>hand edge of the </a:t>
            </a:r>
            <a:r>
              <a:rPr lang="en-GB" sz="2400" i="1" dirty="0" smtClean="0"/>
              <a:t>third smallest </a:t>
            </a:r>
            <a:r>
              <a:rPr lang="en-GB" sz="2400" dirty="0" smtClean="0"/>
              <a:t>semicircle.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896632" y="42930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time make a set of 5 concentric quarter circles using this point as the centre and extending the original 5 outer circles.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48722" t="34133" r="39466" b="45077"/>
          <a:stretch>
            <a:fillRect/>
          </a:stretch>
        </p:blipFill>
        <p:spPr bwMode="auto">
          <a:xfrm rot="10800000">
            <a:off x="2439057" y="4330272"/>
            <a:ext cx="1508400" cy="16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896632" y="42930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sp>
        <p:nvSpPr>
          <p:cNvPr id="4" name="Rectangle 3"/>
          <p:cNvSpPr/>
          <p:nvPr/>
        </p:nvSpPr>
        <p:spPr>
          <a:xfrm>
            <a:off x="0" y="642425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52525"/>
                </a:solidFill>
                <a:latin typeface="Arial" panose="020B0604020202020204" pitchFamily="34" charset="0"/>
              </a:rPr>
              <a:t>A prehistoric petroglyph near </a:t>
            </a:r>
            <a:r>
              <a:rPr lang="en-GB" dirty="0">
                <a:solidFill>
                  <a:srgbClr val="0B0080"/>
                </a:solidFill>
                <a:latin typeface="Arial" panose="020B0604020202020204" pitchFamily="34" charset="0"/>
                <a:hlinkClick r:id="rId3" tooltip="Category:Hemet, California"/>
              </a:rPr>
              <a:t>Hemet</a:t>
            </a:r>
            <a:r>
              <a:rPr lang="en-GB" dirty="0">
                <a:solidFill>
                  <a:srgbClr val="252525"/>
                </a:solidFill>
                <a:latin typeface="Arial" panose="020B0604020202020204" pitchFamily="34" charset="0"/>
              </a:rPr>
              <a:t>, Riverside County, California</a:t>
            </a:r>
            <a:endParaRPr lang="en-GB" dirty="0"/>
          </a:p>
        </p:txBody>
      </p:sp>
      <p:pic>
        <p:nvPicPr>
          <p:cNvPr id="5122" name="Picture 2" descr="File:MazeSt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7" y="1122404"/>
            <a:ext cx="8567906" cy="48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join the edges of the second smallest quarter circles with a straight horizontal line.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48722" t="34133" r="39466" b="45077"/>
          <a:stretch>
            <a:fillRect/>
          </a:stretch>
        </p:blipFill>
        <p:spPr bwMode="auto">
          <a:xfrm rot="10800000">
            <a:off x="2439057" y="4330272"/>
            <a:ext cx="1508400" cy="16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3937576" y="4855512"/>
            <a:ext cx="129614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10280" y="483056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192776" y="482821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7" grpId="1" animBg="1"/>
      <p:bldP spid="18" grpId="0" animBg="1"/>
      <p:bldP spid="1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And draw a vertical straight line down from the right hand edge of the smallest semicircle.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48722" t="34133" r="39466" b="45077"/>
          <a:stretch>
            <a:fillRect/>
          </a:stretch>
        </p:blipFill>
        <p:spPr bwMode="auto">
          <a:xfrm rot="10800000">
            <a:off x="2439057" y="4330272"/>
            <a:ext cx="1508400" cy="16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3937576" y="4855512"/>
            <a:ext cx="129614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383272" y="42930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905926" y="4818922"/>
            <a:ext cx="1008112" cy="1858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Carefully curve this round to meet the edge of the bottom right-hand quarter circle.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48722" t="34133" r="39466" b="45077"/>
          <a:stretch>
            <a:fillRect/>
          </a:stretch>
        </p:blipFill>
        <p:spPr bwMode="auto">
          <a:xfrm rot="10800000">
            <a:off x="2439057" y="4330272"/>
            <a:ext cx="1508400" cy="16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3937576" y="4855512"/>
            <a:ext cx="129614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905926" y="4818922"/>
            <a:ext cx="1008112" cy="1858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10800000">
            <a:off x="4396920" y="4783503"/>
            <a:ext cx="1700896" cy="1104778"/>
          </a:xfrm>
          <a:prstGeom prst="arc">
            <a:avLst>
              <a:gd name="adj1" fmla="val 16300996"/>
              <a:gd name="adj2" fmla="val 16211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Finally, complete the remaining four semi-circles.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48722" t="34133" r="39466" b="45077"/>
          <a:stretch>
            <a:fillRect/>
          </a:stretch>
        </p:blipFill>
        <p:spPr bwMode="auto">
          <a:xfrm rot="10800000">
            <a:off x="2439057" y="4330272"/>
            <a:ext cx="1508400" cy="16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3937576" y="4855512"/>
            <a:ext cx="129614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905926" y="4818922"/>
            <a:ext cx="1008112" cy="1858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10800000">
            <a:off x="4396920" y="4783503"/>
            <a:ext cx="1700896" cy="1104778"/>
          </a:xfrm>
          <a:prstGeom prst="arc">
            <a:avLst>
              <a:gd name="adj1" fmla="val 16300996"/>
              <a:gd name="adj2" fmla="val 16211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rot="5400000">
            <a:off x="3663757" y="5115683"/>
            <a:ext cx="535120" cy="528714"/>
          </a:xfrm>
          <a:prstGeom prst="arc">
            <a:avLst>
              <a:gd name="adj1" fmla="val 10599604"/>
              <a:gd name="adj2" fmla="val 21418822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 rot="16200000">
            <a:off x="4981126" y="5110744"/>
            <a:ext cx="490410" cy="528714"/>
          </a:xfrm>
          <a:prstGeom prst="arc">
            <a:avLst>
              <a:gd name="adj1" fmla="val 10599604"/>
              <a:gd name="adj2" fmla="val 21195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 rot="5400000">
            <a:off x="3646341" y="4066627"/>
            <a:ext cx="535120" cy="528714"/>
          </a:xfrm>
          <a:prstGeom prst="arc">
            <a:avLst>
              <a:gd name="adj1" fmla="val 15928682"/>
              <a:gd name="adj2" fmla="val 159547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 rot="10800000">
            <a:off x="5000280" y="4077072"/>
            <a:ext cx="535120" cy="528714"/>
          </a:xfrm>
          <a:prstGeom prst="arc">
            <a:avLst>
              <a:gd name="adj1" fmla="val 15928682"/>
              <a:gd name="adj2" fmla="val 159547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5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Your labyrinth is complete!  Now test it out:  is there one single path to the centre?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48722" t="34133" r="39466" b="45077"/>
          <a:stretch>
            <a:fillRect/>
          </a:stretch>
        </p:blipFill>
        <p:spPr bwMode="auto">
          <a:xfrm rot="10800000">
            <a:off x="2439057" y="4330272"/>
            <a:ext cx="1508400" cy="16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3937576" y="4855512"/>
            <a:ext cx="129614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905926" y="4818922"/>
            <a:ext cx="1008112" cy="1858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10800000">
            <a:off x="4396920" y="4783503"/>
            <a:ext cx="1700896" cy="1104778"/>
          </a:xfrm>
          <a:prstGeom prst="arc">
            <a:avLst>
              <a:gd name="adj1" fmla="val 16300996"/>
              <a:gd name="adj2" fmla="val 16211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rot="5400000">
            <a:off x="3663757" y="5115683"/>
            <a:ext cx="535120" cy="528714"/>
          </a:xfrm>
          <a:prstGeom prst="arc">
            <a:avLst>
              <a:gd name="adj1" fmla="val 10599604"/>
              <a:gd name="adj2" fmla="val 21418822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 rot="16200000">
            <a:off x="4981126" y="5110744"/>
            <a:ext cx="490410" cy="528714"/>
          </a:xfrm>
          <a:prstGeom prst="arc">
            <a:avLst>
              <a:gd name="adj1" fmla="val 10599604"/>
              <a:gd name="adj2" fmla="val 21195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 rot="5400000">
            <a:off x="3646341" y="4066627"/>
            <a:ext cx="535120" cy="528714"/>
          </a:xfrm>
          <a:prstGeom prst="arc">
            <a:avLst>
              <a:gd name="adj1" fmla="val 15928682"/>
              <a:gd name="adj2" fmla="val 159547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 rot="10800000">
            <a:off x="5000280" y="4077072"/>
            <a:ext cx="535120" cy="528714"/>
          </a:xfrm>
          <a:prstGeom prst="arc">
            <a:avLst>
              <a:gd name="adj1" fmla="val 15928682"/>
              <a:gd name="adj2" fmla="val 159547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Can you work out how to scale your labyrinth up or down?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16250" r="28149" b="37250"/>
          <a:stretch/>
        </p:blipFill>
        <p:spPr bwMode="auto">
          <a:xfrm>
            <a:off x="568295" y="1700808"/>
            <a:ext cx="8036153" cy="354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9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9804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Bronze Age labyrinth, Val </a:t>
            </a:r>
            <a:r>
              <a:rPr lang="en-GB" dirty="0" err="1" smtClean="0"/>
              <a:t>Camonica</a:t>
            </a:r>
            <a:r>
              <a:rPr lang="en-GB" dirty="0" smtClean="0"/>
              <a:t>, Italy</a:t>
            </a:r>
            <a:endParaRPr lang="en-GB" dirty="0"/>
          </a:p>
        </p:txBody>
      </p:sp>
      <p:pic>
        <p:nvPicPr>
          <p:cNvPr id="6150" name="Picture 6" descr="http://www.ancient-wisdom.com/Images/countries/Italian%20pics/vallabyrin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115616"/>
            <a:ext cx="7416824" cy="515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7170" name="Picture 2" descr="https://c2.staticflickr.com/6/5771/21038303836_d08062d587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0" y="1115616"/>
            <a:ext cx="8069059" cy="534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9804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Roman mosaic of Theseus and the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Minotaur, Salzburg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8194" name="Picture 2" descr="https://upload.wikimedia.org/wikipedia/commons/5/56/Labyrinth_-_House_of_Theseus_-_Paph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16" y="1105505"/>
            <a:ext cx="6815167" cy="51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49804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Roman mosaic of Theseus and the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Minotaur, Cyprus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1026" name="Picture 2" descr="https://c1.staticflickr.com/1/55/119809248_167a3f00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2" y="1115616"/>
            <a:ext cx="7524836" cy="50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9804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Labyrinth of stones, Land’s End, San Francisco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67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2050" name="Picture 2" descr="Longl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5616"/>
            <a:ext cx="8496944" cy="53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98048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Longleat</a:t>
            </a:r>
            <a:r>
              <a:rPr lang="en-GB" dirty="0" smtClean="0"/>
              <a:t> Safari Park, Wiltshire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4098" name="Picture 2" descr="https://upload.wikimedia.org/wikipedia/commons/c/cf/The_gyri_of_the_thinker's_brain_as_a_maze_of_choices_in_biom_Wellcome_L0027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83" y="1052736"/>
            <a:ext cx="394263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9804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Thinker’s brain as a maze of choices</a:t>
            </a:r>
            <a:r>
              <a:rPr lang="en-GB" dirty="0" smtClean="0"/>
              <a:t>, by </a:t>
            </a:r>
            <a:r>
              <a:rPr lang="en-GB" dirty="0"/>
              <a:t>Bill </a:t>
            </a:r>
            <a:r>
              <a:rPr lang="en-GB" dirty="0" smtClean="0"/>
              <a:t>Sanderson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835</Words>
  <Application>Microsoft Office PowerPoint</Application>
  <PresentationFormat>On-screen Show (4:3)</PresentationFormat>
  <Paragraphs>99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Drawing your own</vt:lpstr>
      <vt:lpstr>Mazes and labyrinths</vt:lpstr>
      <vt:lpstr>Mazes and labyrinths</vt:lpstr>
      <vt:lpstr>Mazes and labyrinths</vt:lpstr>
      <vt:lpstr>Mazes and labyrinths</vt:lpstr>
      <vt:lpstr>Mazes and labyrinths</vt:lpstr>
      <vt:lpstr>Mazes and labyrinths</vt:lpstr>
      <vt:lpstr>Mazes and labyrinths</vt:lpstr>
      <vt:lpstr>Mazes and labyrinths</vt:lpstr>
      <vt:lpstr>Mazes and labyrinths</vt:lpstr>
      <vt:lpstr>Mazes and labyrinths</vt:lpstr>
      <vt:lpstr>Mazes and labyrinths</vt:lpstr>
      <vt:lpstr>Mazes and labyrinths</vt:lpstr>
      <vt:lpstr>Drawing a branching maze</vt:lpstr>
      <vt:lpstr>Drawing a branching maze</vt:lpstr>
      <vt:lpstr>Drawing a branching maze</vt:lpstr>
      <vt:lpstr>Drawing a branching maze</vt:lpstr>
      <vt:lpstr>Drawing a branching maze</vt:lpstr>
      <vt:lpstr>Drawing a branching maze</vt:lpstr>
      <vt:lpstr>Drawing a branching maze</vt:lpstr>
      <vt:lpstr>Drawing a branching maze</vt:lpstr>
      <vt:lpstr>Drawing a branching maze</vt:lpstr>
      <vt:lpstr>Drawing a labyrinth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Thurston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your own</dc:title>
  <dc:creator>Clarissagrandi</dc:creator>
  <cp:lastModifiedBy>Windows User</cp:lastModifiedBy>
  <cp:revision>108</cp:revision>
  <dcterms:created xsi:type="dcterms:W3CDTF">2011-06-12T15:05:34Z</dcterms:created>
  <dcterms:modified xsi:type="dcterms:W3CDTF">2020-06-09T14:04:05Z</dcterms:modified>
</cp:coreProperties>
</file>