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7" r:id="rId2"/>
    <p:sldId id="285" r:id="rId3"/>
    <p:sldId id="284" r:id="rId4"/>
    <p:sldId id="267" r:id="rId5"/>
    <p:sldId id="269" r:id="rId6"/>
    <p:sldId id="268" r:id="rId7"/>
    <p:sldId id="287" r:id="rId8"/>
    <p:sldId id="286" r:id="rId9"/>
    <p:sldId id="288" r:id="rId10"/>
    <p:sldId id="260" r:id="rId11"/>
    <p:sldId id="289" r:id="rId12"/>
    <p:sldId id="264" r:id="rId13"/>
    <p:sldId id="263" r:id="rId14"/>
    <p:sldId id="265" r:id="rId15"/>
    <p:sldId id="266" r:id="rId16"/>
    <p:sldId id="271" r:id="rId17"/>
    <p:sldId id="282" r:id="rId18"/>
    <p:sldId id="274" r:id="rId19"/>
    <p:sldId id="275" r:id="rId20"/>
    <p:sldId id="276" r:id="rId21"/>
    <p:sldId id="283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1562" autoAdjust="0"/>
  </p:normalViewPr>
  <p:slideViewPr>
    <p:cSldViewPr snapToGrid="0">
      <p:cViewPr varScale="1">
        <p:scale>
          <a:sx n="67" d="100"/>
          <a:sy n="67" d="100"/>
        </p:scale>
        <p:origin x="6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2FFF6-E1B9-4442-AD25-935E65823297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D2F93F-3F1F-480C-895E-DB3AC7FA7D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661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Fonts: Illusion</a:t>
            </a:r>
            <a:r>
              <a:rPr lang="en-GB" baseline="0" dirty="0" smtClean="0"/>
              <a:t> Letters, Times New Roman, Calibri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2F93F-3F1F-480C-895E-DB3AC7FA7DD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657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4C450CE-F763-4A0A-8C05-5F66BF9B950B}" type="slidenum">
              <a:rPr lang="en-GB" altLang="en-US" sz="1200"/>
              <a:pPr eaLnBrk="1" hangingPunct="1"/>
              <a:t>23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2318375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A8C4-FE8D-495B-8437-1A9E2C3EFA46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2498-220A-4529-AF93-622763AC6D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404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A8C4-FE8D-495B-8437-1A9E2C3EFA46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2498-220A-4529-AF93-622763AC6D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051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A8C4-FE8D-495B-8437-1A9E2C3EFA46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2498-220A-4529-AF93-622763AC6D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401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A8C4-FE8D-495B-8437-1A9E2C3EFA46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2498-220A-4529-AF93-622763AC6D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783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A8C4-FE8D-495B-8437-1A9E2C3EFA46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2498-220A-4529-AF93-622763AC6D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930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A8C4-FE8D-495B-8437-1A9E2C3EFA46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2498-220A-4529-AF93-622763AC6D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428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A8C4-FE8D-495B-8437-1A9E2C3EFA46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2498-220A-4529-AF93-622763AC6D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718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A8C4-FE8D-495B-8437-1A9E2C3EFA46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2498-220A-4529-AF93-622763AC6D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800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A8C4-FE8D-495B-8437-1A9E2C3EFA46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2498-220A-4529-AF93-622763AC6D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636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A8C4-FE8D-495B-8437-1A9E2C3EFA46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2498-220A-4529-AF93-622763AC6D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294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A8C4-FE8D-495B-8437-1A9E2C3EFA46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2498-220A-4529-AF93-622763AC6D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367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AA8C4-FE8D-495B-8437-1A9E2C3EFA46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52498-220A-4529-AF93-622763AC6D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416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hyperlink" Target="http://im-possible.info/english/art/classic/shepard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elativity_(M._C._Escher)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hyperlink" Target="https://en.wikipedia.org/wiki/Ascending_and_Descendin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hyperlink" Target="https://en.wikipedia.org/wiki/Belvedere_(M._C._Escher)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enrose_triangl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hyperlink" Target="https://en.wikipedia.org/wiki/Waterfall_(M._C._Escher)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numentvalleygame.com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pcIIa2hKRo&amp;NR=1&amp;feature=fvwp" TargetMode="External"/><Relationship Id="rId2" Type="http://schemas.openxmlformats.org/officeDocument/2006/relationships/hyperlink" Target="http://www.youtube.com/watch?v=0v2xnl6LwJ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hyperlink" Target="http://www.youtube.com/watch?v=Z6OeQtnultc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enrose_triangle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legraph.co.uk/culture/culturepicturegalleries/10371111/The-retouched-work-of-Erik-Johansson.html?frame=2698943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endernation.com/headers/penrose-triangle/#comments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giphy.com/gifs/loop-triangle-penrose-TrahpJQajug5a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Optical_illusion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972" y="306835"/>
            <a:ext cx="8268055" cy="6208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992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330463"/>
            <a:ext cx="9144000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Impossible </a:t>
            </a:r>
            <a:r>
              <a:rPr lang="en-GB" dirty="0" smtClean="0"/>
              <a:t>wooden cuboid</a:t>
            </a:r>
            <a:endParaRPr lang="en-GB" dirty="0"/>
          </a:p>
        </p:txBody>
      </p:sp>
      <p:pic>
        <p:nvPicPr>
          <p:cNvPr id="17412" name="Picture 4" descr="http://i.gr-assets.com/images/S/photo.goodreads.com/hostedimages/1400567128i/96900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97" y="312821"/>
            <a:ext cx="7608805" cy="570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08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s://upload.wikimedia.org/wikipedia/commons/thumb/f/fd/Blivet.svg/2000px-Blivet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59" y="481263"/>
            <a:ext cx="7658037" cy="446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330463"/>
            <a:ext cx="9144000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 smtClean="0"/>
              <a:t>The </a:t>
            </a:r>
            <a:r>
              <a:rPr lang="en-GB" dirty="0" err="1" smtClean="0"/>
              <a:t>Blivet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089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cdn.thedesignwork.com/wp-content/uploads/2011/04/Art-illusion-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021" y="128337"/>
            <a:ext cx="4684295" cy="622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330463"/>
            <a:ext cx="9144000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 smtClean="0"/>
              <a:t>Impossible columns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93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llusion.scene360.com/wp-content/uploads/2012/06/normal_parker_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01" y="240546"/>
            <a:ext cx="7528594" cy="584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330463"/>
            <a:ext cx="9144000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 smtClean="0"/>
              <a:t>Stonehenge Optical Illusion, by Norman Parker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218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www.optical-illusionist.com/imagefiles/elephantleg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6"/>
          <a:stretch/>
        </p:blipFill>
        <p:spPr bwMode="auto">
          <a:xfrm>
            <a:off x="874295" y="184055"/>
            <a:ext cx="7395410" cy="601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330463"/>
            <a:ext cx="9144000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 smtClean="0"/>
              <a:t>The Elephant </a:t>
            </a:r>
            <a:r>
              <a:rPr lang="en-GB" dirty="0" smtClean="0">
                <a:hlinkClick r:id="rId4"/>
              </a:rPr>
              <a:t>Illusion</a:t>
            </a:r>
            <a:r>
              <a:rPr lang="en-GB" dirty="0" smtClean="0"/>
              <a:t> by R Shepard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306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yaplakal.com/uploads/post-3-128844548583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32839" y="-1202170"/>
            <a:ext cx="4678326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330463"/>
            <a:ext cx="9144000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 smtClean="0"/>
              <a:t>Impossible pencils!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968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media.log-in.ru/i/tr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564" y="0"/>
            <a:ext cx="6325435" cy="688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330463"/>
            <a:ext cx="9144000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 smtClean="0"/>
              <a:t>The Railway Bridge, Sandro Del </a:t>
            </a:r>
            <a:r>
              <a:rPr lang="en-GB" dirty="0" err="1" smtClean="0"/>
              <a:t>Prete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540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hendyenglish.wikispaces.com/file/view/Relativity-escher-1024x963.jpg/313011414/560x524/Relativity-escher-1024x9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20" y="0"/>
            <a:ext cx="73291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330463"/>
            <a:ext cx="9144000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3"/>
              </a:rPr>
              <a:t>Relativity</a:t>
            </a:r>
            <a:r>
              <a:rPr lang="en-GB" dirty="0" smtClean="0"/>
              <a:t>, MC Escher, 1953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594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1.bp.blogspot.com/-Hc7A8dhSCC0/TXPEBimluVI/AAAAAAAAA0k/YuTTkXxBJkA/s1600/Escher-AscendingAndDescend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423" y="0"/>
            <a:ext cx="5151153" cy="686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330463"/>
            <a:ext cx="9144000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4"/>
              </a:rPr>
              <a:t>Ascending and Descending</a:t>
            </a:r>
            <a:r>
              <a:rPr lang="en-GB" dirty="0" smtClean="0"/>
              <a:t>, MC Escher, 1960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193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.wonderhowto.com/img/66/89/63452195278084/0/m-c-eschers-gravity-defying-relativity-illusion-recreated-minecraft.w6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017" y="0"/>
            <a:ext cx="4461966" cy="685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330463"/>
            <a:ext cx="9144000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4"/>
              </a:rPr>
              <a:t>Belvedere</a:t>
            </a:r>
            <a:r>
              <a:rPr lang="en-GB" dirty="0" smtClean="0"/>
              <a:t>, MC Escher, 1958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007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upload.wikimedia.org/wikipedia/commons/c/c1/Penrose-dreieck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46" name="Picture 6" descr="https://upload.wikimedia.org/wikipedia/commons/thumb/c/c1/Penrose-dreieck.svg/526px-Penrose-dreieck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973688"/>
            <a:ext cx="5010150" cy="454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330463"/>
            <a:ext cx="9144000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 smtClean="0"/>
              <a:t>The </a:t>
            </a:r>
            <a:r>
              <a:rPr lang="en-GB" dirty="0" smtClean="0">
                <a:hlinkClick r:id="rId3"/>
              </a:rPr>
              <a:t>Penrose Triangle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080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1.staticflickr.com/1/8/11146120_404e7bc7c0_z.jpg?zz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486" y="0"/>
            <a:ext cx="5373028" cy="687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330463"/>
            <a:ext cx="9144000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4"/>
              </a:rPr>
              <a:t>Waterfall</a:t>
            </a:r>
            <a:r>
              <a:rPr lang="en-GB" dirty="0" smtClean="0"/>
              <a:t>, MC Escher, 1961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474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tatic2.gamespot.com/uploads/original/1197/11970954/2750863-caledoni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455" y="0"/>
            <a:ext cx="5149089" cy="686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330463"/>
            <a:ext cx="9144000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3"/>
              </a:rPr>
              <a:t>Monument Valley Game</a:t>
            </a:r>
            <a:r>
              <a:rPr lang="en-GB" dirty="0" smtClean="0"/>
              <a:t>,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399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395288" y="1052513"/>
            <a:ext cx="83534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dirty="0"/>
              <a:t>Real-life Escher’s waterfall: </a:t>
            </a:r>
            <a:r>
              <a:rPr lang="en-GB" altLang="en-US" dirty="0">
                <a:hlinkClick r:id="rId2"/>
              </a:rPr>
              <a:t>http://www.youtube.com/watch?v=0v2xnl6LwJE</a:t>
            </a:r>
            <a:endParaRPr lang="en-GB" altLang="en-US" dirty="0"/>
          </a:p>
          <a:p>
            <a:pPr eaLnBrk="1" hangingPunct="1"/>
            <a:r>
              <a:rPr lang="en-GB" altLang="en-US" dirty="0"/>
              <a:t>   </a:t>
            </a:r>
          </a:p>
        </p:txBody>
      </p:sp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395288" y="2174875"/>
            <a:ext cx="83534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/>
              <a:t>Real-life Escher’s waterfall explanation 1: </a:t>
            </a:r>
            <a:r>
              <a:rPr lang="en-GB" altLang="en-US">
                <a:hlinkClick r:id="rId3"/>
              </a:rPr>
              <a:t>http://www.youtube.com/watch?v=jpcIIa2hKRo&amp;NR=1&amp;feature=fvwp</a:t>
            </a:r>
            <a:endParaRPr lang="en-GB" altLang="en-US"/>
          </a:p>
          <a:p>
            <a:pPr eaLnBrk="1" hangingPunct="1"/>
            <a:r>
              <a:rPr lang="en-GB" altLang="en-US"/>
              <a:t>   </a:t>
            </a:r>
          </a:p>
        </p:txBody>
      </p: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395288" y="3443288"/>
            <a:ext cx="83534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/>
              <a:t>Real-life Escher’s waterfall explanation 2: </a:t>
            </a:r>
            <a:r>
              <a:rPr lang="en-GB" altLang="en-US">
                <a:hlinkClick r:id="rId4"/>
              </a:rPr>
              <a:t>http://www.youtube.com/watch?v=Z6OeQtnultc</a:t>
            </a:r>
            <a:endParaRPr lang="en-GB" altLang="en-US"/>
          </a:p>
          <a:p>
            <a:pPr eaLnBrk="1" hangingPunct="1"/>
            <a:endParaRPr lang="en-GB" altLang="en-US"/>
          </a:p>
        </p:txBody>
      </p:sp>
      <p:pic>
        <p:nvPicPr>
          <p:cNvPr id="1026" name="Picture 2" descr="https://c1.staticflickr.com/1/8/11146120_404e7bc7c0_z.jpg?zz=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230" y="3601328"/>
            <a:ext cx="2469463" cy="315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94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0" y="603421"/>
            <a:ext cx="91440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GB" altLang="en-US" sz="8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Now to construct your </a:t>
            </a:r>
            <a:r>
              <a:rPr lang="en-GB" altLang="en-US" sz="8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own</a:t>
            </a:r>
            <a:endParaRPr lang="en-GB" altLang="en-US" sz="8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55" name="TextBox 1"/>
          <p:cNvSpPr txBox="1">
            <a:spLocks noChangeArrowheads="1"/>
          </p:cNvSpPr>
          <p:nvPr/>
        </p:nvSpPr>
        <p:spPr bwMode="auto">
          <a:xfrm>
            <a:off x="0" y="5589588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dirty="0"/>
              <a:t>The following instructions are taken from the SMP 11-16 booklet entitled ‘Impossible Objects’, and are reproduced with the kind permission of the Cambridge University Press.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696" y="3287244"/>
            <a:ext cx="8232608" cy="15795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816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1"/>
          <p:cNvGrpSpPr>
            <a:grpSpLocks/>
          </p:cNvGrpSpPr>
          <p:nvPr/>
        </p:nvGrpSpPr>
        <p:grpSpPr bwMode="auto">
          <a:xfrm>
            <a:off x="107950" y="58738"/>
            <a:ext cx="9001125" cy="6778625"/>
            <a:chOff x="107850" y="58915"/>
            <a:chExt cx="9000325" cy="6778983"/>
          </a:xfrm>
        </p:grpSpPr>
        <p:pic>
          <p:nvPicPr>
            <p:cNvPr id="2458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790249" y="957014"/>
              <a:ext cx="6778983" cy="4982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58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634895" y="1109479"/>
              <a:ext cx="3313999" cy="36325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4579" name="TextBox 7"/>
          <p:cNvSpPr txBox="1">
            <a:spLocks noChangeArrowheads="1"/>
          </p:cNvSpPr>
          <p:nvPr/>
        </p:nvSpPr>
        <p:spPr bwMode="auto">
          <a:xfrm>
            <a:off x="4932363" y="6524625"/>
            <a:ext cx="41767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en-GB" altLang="en-US" sz="1400">
                <a:solidFill>
                  <a:schemeClr val="bg1"/>
                </a:solidFill>
              </a:rPr>
              <a:t>© Cambridge University Press 1985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663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3"/>
          <p:cNvGrpSpPr>
            <a:grpSpLocks/>
          </p:cNvGrpSpPr>
          <p:nvPr/>
        </p:nvGrpSpPr>
        <p:grpSpPr bwMode="auto">
          <a:xfrm>
            <a:off x="136525" y="523875"/>
            <a:ext cx="8899525" cy="5857875"/>
            <a:chOff x="137119" y="524173"/>
            <a:chExt cx="8899377" cy="5857154"/>
          </a:xfrm>
        </p:grpSpPr>
        <p:pic>
          <p:nvPicPr>
            <p:cNvPr id="2560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927"/>
            <a:stretch>
              <a:fillRect/>
            </a:stretch>
          </p:blipFill>
          <p:spPr bwMode="auto">
            <a:xfrm rot="-5400000">
              <a:off x="-560227" y="1393117"/>
              <a:ext cx="5685557" cy="42908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60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893" b="-1785"/>
            <a:stretch>
              <a:fillRect/>
            </a:stretch>
          </p:blipFill>
          <p:spPr bwMode="auto">
            <a:xfrm rot="-5400000">
              <a:off x="3874211" y="1047445"/>
              <a:ext cx="5685557" cy="4639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137119" y="695602"/>
              <a:ext cx="185735" cy="2126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25603" name="TextBox 7"/>
          <p:cNvSpPr txBox="1">
            <a:spLocks noChangeArrowheads="1"/>
          </p:cNvSpPr>
          <p:nvPr/>
        </p:nvSpPr>
        <p:spPr bwMode="auto">
          <a:xfrm>
            <a:off x="4932363" y="6524625"/>
            <a:ext cx="41767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en-GB" altLang="en-US" sz="1400">
                <a:solidFill>
                  <a:schemeClr val="bg1"/>
                </a:solidFill>
              </a:rPr>
              <a:t>© Cambridge University Press 1985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264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1"/>
          <p:cNvGrpSpPr>
            <a:grpSpLocks/>
          </p:cNvGrpSpPr>
          <p:nvPr/>
        </p:nvGrpSpPr>
        <p:grpSpPr bwMode="auto">
          <a:xfrm>
            <a:off x="306388" y="61913"/>
            <a:ext cx="8802687" cy="6750050"/>
            <a:chOff x="305616" y="62514"/>
            <a:chExt cx="8802888" cy="6749911"/>
          </a:xfrm>
        </p:grpSpPr>
        <p:pic>
          <p:nvPicPr>
            <p:cNvPr id="266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7786" y="78096"/>
              <a:ext cx="3050718" cy="38524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62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537309" y="905439"/>
              <a:ext cx="6749911" cy="50640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630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4" y="3141506"/>
              <a:ext cx="2304256" cy="3207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338954" y="143474"/>
              <a:ext cx="187329" cy="2127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26627" name="TextBox 7"/>
          <p:cNvSpPr txBox="1">
            <a:spLocks noChangeArrowheads="1"/>
          </p:cNvSpPr>
          <p:nvPr/>
        </p:nvSpPr>
        <p:spPr bwMode="auto">
          <a:xfrm>
            <a:off x="4932363" y="6524625"/>
            <a:ext cx="41767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en-GB" altLang="en-US" sz="1400">
                <a:solidFill>
                  <a:schemeClr val="bg1"/>
                </a:solidFill>
              </a:rPr>
              <a:t>© Cambridge University Press 1985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394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pixabay.com/static/uploads/photo/2013/07/13/14/01/impossible-161955_960_7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78" y="417096"/>
            <a:ext cx="5116705" cy="591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330463"/>
            <a:ext cx="9144000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 smtClean="0"/>
              <a:t>Impossible triangle structure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970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upload.wikimedia.org/wikipedia/commons/8/8d/Penrosetrianglemod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2737"/>
            <a:ext cx="7620000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330463"/>
            <a:ext cx="9144000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A </a:t>
            </a:r>
            <a:r>
              <a:rPr lang="en-GB" dirty="0">
                <a:hlinkClick r:id="rId3"/>
              </a:rPr>
              <a:t>3D-printed version </a:t>
            </a:r>
            <a:r>
              <a:rPr lang="en-GB" dirty="0"/>
              <a:t>of the </a:t>
            </a:r>
            <a:r>
              <a:rPr lang="en-GB" dirty="0" err="1"/>
              <a:t>Reutersvaard</a:t>
            </a:r>
            <a:r>
              <a:rPr lang="en-GB" dirty="0"/>
              <a:t> Triangle illusion</a:t>
            </a:r>
          </a:p>
        </p:txBody>
      </p:sp>
    </p:spTree>
    <p:extLst>
      <p:ext uri="{BB962C8B-B14F-4D97-AF65-F5344CB8AC3E}">
        <p14:creationId xmlns:p14="http://schemas.microsoft.com/office/powerpoint/2010/main" val="424305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letsplaymath.files.wordpress.com/2015/02/9450142601_998e0ed406_z.jpg?w=648&amp;h=4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2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330463"/>
            <a:ext cx="9144000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 smtClean="0"/>
              <a:t>Penrose Triangle </a:t>
            </a:r>
            <a:r>
              <a:rPr lang="en-GB" dirty="0" smtClean="0">
                <a:hlinkClick r:id="rId3"/>
              </a:rPr>
              <a:t>lego illusion  </a:t>
            </a:r>
            <a:r>
              <a:rPr lang="en-GB" dirty="0" smtClean="0"/>
              <a:t>by </a:t>
            </a:r>
            <a:r>
              <a:rPr lang="en-GB" dirty="0"/>
              <a:t>Erik Johansson</a:t>
            </a:r>
          </a:p>
        </p:txBody>
      </p:sp>
    </p:spTree>
    <p:extLst>
      <p:ext uri="{BB962C8B-B14F-4D97-AF65-F5344CB8AC3E}">
        <p14:creationId xmlns:p14="http://schemas.microsoft.com/office/powerpoint/2010/main" val="114718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blendernation.com/wp-content/uploads/2014/11/penroseDiceHeade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r="27193"/>
          <a:stretch/>
        </p:blipFill>
        <p:spPr bwMode="auto">
          <a:xfrm>
            <a:off x="0" y="218657"/>
            <a:ext cx="9144000" cy="594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330463"/>
            <a:ext cx="9144000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 smtClean="0"/>
              <a:t>Penrose Triangle </a:t>
            </a:r>
            <a:r>
              <a:rPr lang="en-GB" dirty="0" smtClean="0">
                <a:hlinkClick r:id="rId3"/>
              </a:rPr>
              <a:t>dice illusion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087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loop triangle penros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524" y="468979"/>
            <a:ext cx="5378952" cy="537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314421"/>
            <a:ext cx="9144000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 smtClean="0"/>
              <a:t>Penrose Triangle </a:t>
            </a:r>
            <a:r>
              <a:rPr lang="en-GB" dirty="0" smtClean="0">
                <a:hlinkClick r:id="rId3"/>
              </a:rPr>
              <a:t>gif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757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upload.wikimedia.org/wikipedia/commons/3/38/Perth_Impossible_Triang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8167"/>
            <a:ext cx="9144000" cy="231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330463"/>
            <a:ext cx="9144000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Impossible triangle sculpture as an </a:t>
            </a:r>
            <a:r>
              <a:rPr lang="en-GB" dirty="0">
                <a:hlinkClick r:id="rId3" tooltip="Optical illusion"/>
              </a:rPr>
              <a:t>optical illusion</a:t>
            </a:r>
            <a:r>
              <a:rPr lang="en-GB" dirty="0"/>
              <a:t>, East Perth, Western Australia</a:t>
            </a:r>
          </a:p>
        </p:txBody>
      </p:sp>
    </p:spTree>
    <p:extLst>
      <p:ext uri="{BB962C8B-B14F-4D97-AF65-F5344CB8AC3E}">
        <p14:creationId xmlns:p14="http://schemas.microsoft.com/office/powerpoint/2010/main" val="166963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pixabay.com/static/uploads/photo/2016/02/23/12/08/penrose-rectangular-1217457_960_7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79" y="609600"/>
            <a:ext cx="7761042" cy="50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330463"/>
            <a:ext cx="9144000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Impossible </a:t>
            </a:r>
            <a:r>
              <a:rPr lang="en-GB" dirty="0" smtClean="0"/>
              <a:t>rectangle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489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</TotalTime>
  <Words>192</Words>
  <Application>Microsoft Office PowerPoint</Application>
  <PresentationFormat>On-screen Show (4:3)</PresentationFormat>
  <Paragraphs>33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Clarissa Grandi</dc:creator>
  <cp:lastModifiedBy>Windows User</cp:lastModifiedBy>
  <cp:revision>15</cp:revision>
  <dcterms:created xsi:type="dcterms:W3CDTF">2016-06-04T14:09:03Z</dcterms:created>
  <dcterms:modified xsi:type="dcterms:W3CDTF">2020-06-09T14:03:51Z</dcterms:modified>
</cp:coreProperties>
</file>