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58" r:id="rId2"/>
    <p:sldId id="264" r:id="rId3"/>
    <p:sldId id="275" r:id="rId4"/>
    <p:sldId id="276" r:id="rId5"/>
    <p:sldId id="277" r:id="rId6"/>
    <p:sldId id="278" r:id="rId7"/>
    <p:sldId id="279" r:id="rId8"/>
    <p:sldId id="280" r:id="rId9"/>
    <p:sldId id="281" r:id="rId10"/>
    <p:sldId id="282" r:id="rId11"/>
    <p:sldId id="267" r:id="rId12"/>
  </p:sldIdLst>
  <p:sldSz cx="9144000" cy="6858000" type="screen4x3"/>
  <p:notesSz cx="6858000" cy="9144000"/>
  <p:embeddedFontLst>
    <p:embeddedFont>
      <p:font typeface="Twinkl" panose="020B0604020202020204" charset="0"/>
      <p:regular r:id="rId15"/>
      <p:bold r:id="rId16"/>
    </p:embeddedFont>
    <p:embeddedFont>
      <p:font typeface="Calibri" panose="020F0502020204030204" pitchFamily="34" charset="0"/>
      <p:regular r:id="rId17"/>
      <p:bold r:id="rId18"/>
      <p:italic r:id="rId19"/>
      <p:boldItalic r:id="rId20"/>
    </p:embeddedFont>
    <p:embeddedFont>
      <p:font typeface="Sassoon Infant Rg" panose="02000503030000020003" charset="0"/>
      <p:regular r:id="rId21"/>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A1D9"/>
    <a:srgbClr val="18A0DB"/>
    <a:srgbClr val="ACDDFC"/>
    <a:srgbClr val="4DB1E3"/>
    <a:srgbClr val="DE1E5A"/>
    <a:srgbClr val="BC0105"/>
    <a:srgbClr val="80C1EB"/>
    <a:srgbClr val="FFFFFF"/>
    <a:srgbClr val="21A6F9"/>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showGuides="1">
      <p:cViewPr varScale="1">
        <p:scale>
          <a:sx n="73" d="100"/>
          <a:sy n="73" d="100"/>
        </p:scale>
        <p:origin x="444" y="7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10/06/2020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10/06/2020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resources/keystage2-ks2/ks2-science/ks2-science-investigation" TargetMode="External"/><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resources/keystage2-ks2/ks2-science/ks2-science-investigation" TargetMode="External"/><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3"/>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AA1D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keystage2-ks2/ks2-science/ks2-science-investigatio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www.twinkl.co.uk/resources/keystage2-ks2/ks2-science/ks2-science-investigation"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6.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17.png"/><Relationship Id="rId4" Type="http://schemas.openxmlformats.org/officeDocument/2006/relationships/image" Target="../media/image20.pn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p:cNvPr>
          <p:cNvSpPr/>
          <p:nvPr/>
        </p:nvSpPr>
        <p:spPr>
          <a:xfrm>
            <a:off x="8386011" y="6148137"/>
            <a:ext cx="757989" cy="709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Float or Sink?</a:t>
            </a:r>
          </a:p>
        </p:txBody>
      </p:sp>
      <p:sp>
        <p:nvSpPr>
          <p:cNvPr id="3" name="TextBox 2"/>
          <p:cNvSpPr txBox="1">
            <a:spLocks noChangeArrowheads="1"/>
          </p:cNvSpPr>
          <p:nvPr/>
        </p:nvSpPr>
        <p:spPr bwMode="auto">
          <a:xfrm>
            <a:off x="1833560" y="1366018"/>
            <a:ext cx="5467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nSpc>
                <a:spcPct val="100000"/>
              </a:lnSpc>
              <a:spcBef>
                <a:spcPct val="0"/>
              </a:spcBef>
              <a:buFontTx/>
              <a:buNone/>
            </a:pPr>
            <a:r>
              <a:rPr lang="en-GB" altLang="en-US" dirty="0">
                <a:solidFill>
                  <a:schemeClr val="tx1"/>
                </a:solidFill>
              </a:rPr>
              <a:t>What have you learned about floating and sinking?</a:t>
            </a:r>
          </a:p>
        </p:txBody>
      </p:sp>
      <p:sp>
        <p:nvSpPr>
          <p:cNvPr id="4" name="Rounded Rectangle 3"/>
          <p:cNvSpPr/>
          <p:nvPr/>
        </p:nvSpPr>
        <p:spPr>
          <a:xfrm>
            <a:off x="710770" y="1975435"/>
            <a:ext cx="2035228" cy="547779"/>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spcAft>
                <a:spcPts val="2400"/>
              </a:spcAft>
              <a:defRPr/>
            </a:pPr>
            <a:r>
              <a:rPr lang="en-GB" b="1" dirty="0">
                <a:solidFill>
                  <a:schemeClr val="bg1"/>
                </a:solidFill>
              </a:rPr>
              <a:t>True or False?</a:t>
            </a:r>
          </a:p>
        </p:txBody>
      </p:sp>
      <p:sp>
        <p:nvSpPr>
          <p:cNvPr id="5" name="TextBox 4"/>
          <p:cNvSpPr txBox="1">
            <a:spLocks noChangeArrowheads="1"/>
          </p:cNvSpPr>
          <p:nvPr/>
        </p:nvSpPr>
        <p:spPr bwMode="auto">
          <a:xfrm>
            <a:off x="710770" y="2788737"/>
            <a:ext cx="36205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nSpc>
                <a:spcPct val="100000"/>
              </a:lnSpc>
              <a:spcBef>
                <a:spcPct val="0"/>
              </a:spcBef>
              <a:buFontTx/>
              <a:buNone/>
            </a:pPr>
            <a:r>
              <a:rPr lang="en-GB" altLang="en-US" dirty="0">
                <a:solidFill>
                  <a:schemeClr val="tx1"/>
                </a:solidFill>
              </a:rPr>
              <a:t>If a material is more dense than water it will usually sink.</a:t>
            </a:r>
          </a:p>
        </p:txBody>
      </p:sp>
      <p:sp>
        <p:nvSpPr>
          <p:cNvPr id="6" name="TextBox 5"/>
          <p:cNvSpPr txBox="1">
            <a:spLocks noChangeArrowheads="1"/>
          </p:cNvSpPr>
          <p:nvPr/>
        </p:nvSpPr>
        <p:spPr bwMode="auto">
          <a:xfrm>
            <a:off x="710770" y="3881717"/>
            <a:ext cx="362059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nSpc>
                <a:spcPct val="100000"/>
              </a:lnSpc>
              <a:spcBef>
                <a:spcPct val="0"/>
              </a:spcBef>
              <a:buFontTx/>
              <a:buNone/>
            </a:pPr>
            <a:r>
              <a:rPr lang="en-GB" altLang="en-US" dirty="0">
                <a:solidFill>
                  <a:schemeClr val="tx1"/>
                </a:solidFill>
              </a:rPr>
              <a:t>You can’t make an object float by changing its shape.</a:t>
            </a:r>
          </a:p>
        </p:txBody>
      </p:sp>
      <p:sp>
        <p:nvSpPr>
          <p:cNvPr id="7" name="TextBox 6"/>
          <p:cNvSpPr txBox="1">
            <a:spLocks noChangeArrowheads="1"/>
          </p:cNvSpPr>
          <p:nvPr/>
        </p:nvSpPr>
        <p:spPr bwMode="auto">
          <a:xfrm>
            <a:off x="710770" y="5263801"/>
            <a:ext cx="362059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nSpc>
                <a:spcPct val="100000"/>
              </a:lnSpc>
              <a:spcBef>
                <a:spcPct val="0"/>
              </a:spcBef>
              <a:buFontTx/>
              <a:buNone/>
            </a:pPr>
            <a:r>
              <a:rPr lang="en-GB" altLang="en-US" dirty="0">
                <a:solidFill>
                  <a:schemeClr val="tx1"/>
                </a:solidFill>
              </a:rPr>
              <a:t>Washing up liquid or soap helps objects float.</a:t>
            </a:r>
          </a:p>
        </p:txBody>
      </p:sp>
      <p:sp>
        <p:nvSpPr>
          <p:cNvPr id="11" name="Rounded Rectangle 10"/>
          <p:cNvSpPr/>
          <p:nvPr/>
        </p:nvSpPr>
        <p:spPr>
          <a:xfrm>
            <a:off x="4584032" y="2837903"/>
            <a:ext cx="1079222" cy="547779"/>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spcAft>
                <a:spcPts val="2400"/>
              </a:spcAft>
              <a:defRPr/>
            </a:pPr>
            <a:r>
              <a:rPr lang="en-GB" b="1" dirty="0">
                <a:solidFill>
                  <a:schemeClr val="bg1"/>
                </a:solidFill>
              </a:rPr>
              <a:t>True </a:t>
            </a:r>
          </a:p>
        </p:txBody>
      </p:sp>
      <p:sp>
        <p:nvSpPr>
          <p:cNvPr id="12" name="Rounded Rectangle 11"/>
          <p:cNvSpPr/>
          <p:nvPr/>
        </p:nvSpPr>
        <p:spPr>
          <a:xfrm>
            <a:off x="4584032" y="3625211"/>
            <a:ext cx="3853349" cy="1160713"/>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spcAft>
                <a:spcPts val="2400"/>
              </a:spcAft>
              <a:defRPr/>
            </a:pPr>
            <a:r>
              <a:rPr lang="en-GB" altLang="en-US" b="1" dirty="0">
                <a:solidFill>
                  <a:schemeClr val="bg1"/>
                </a:solidFill>
              </a:rPr>
              <a:t>False. </a:t>
            </a:r>
            <a:r>
              <a:rPr lang="en-GB" altLang="en-US" dirty="0">
                <a:solidFill>
                  <a:schemeClr val="bg1"/>
                </a:solidFill>
              </a:rPr>
              <a:t>Changing its shape may make it more buoyant so it will float.</a:t>
            </a:r>
          </a:p>
        </p:txBody>
      </p:sp>
      <p:sp>
        <p:nvSpPr>
          <p:cNvPr id="13" name="Rounded Rectangle 12"/>
          <p:cNvSpPr/>
          <p:nvPr/>
        </p:nvSpPr>
        <p:spPr>
          <a:xfrm>
            <a:off x="4584032" y="5006502"/>
            <a:ext cx="3853349" cy="1160713"/>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spcAft>
                <a:spcPts val="2400"/>
              </a:spcAft>
              <a:defRPr/>
            </a:pPr>
            <a:r>
              <a:rPr lang="en-GB" altLang="en-US" b="1" dirty="0">
                <a:solidFill>
                  <a:schemeClr val="bg1"/>
                </a:solidFill>
              </a:rPr>
              <a:t>False. </a:t>
            </a:r>
            <a:r>
              <a:rPr lang="en-GB" altLang="en-US" dirty="0">
                <a:solidFill>
                  <a:schemeClr val="bg1"/>
                </a:solidFill>
              </a:rPr>
              <a:t>Washing up liquid or soap weakens surface tension so objects floating on the surface will sink.</a:t>
            </a:r>
          </a:p>
        </p:txBody>
      </p:sp>
      <p:sp>
        <p:nvSpPr>
          <p:cNvPr id="14" name="Rounded Rectangle 13"/>
          <p:cNvSpPr/>
          <p:nvPr/>
        </p:nvSpPr>
        <p:spPr>
          <a:xfrm>
            <a:off x="4594065" y="2837903"/>
            <a:ext cx="1079222" cy="547779"/>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spcAft>
                <a:spcPts val="2400"/>
              </a:spcAft>
              <a:defRPr/>
            </a:pPr>
            <a:r>
              <a:rPr lang="en-GB" b="1" dirty="0">
                <a:solidFill>
                  <a:schemeClr val="bg1"/>
                </a:solidFill>
              </a:rPr>
              <a:t>Answer </a:t>
            </a:r>
          </a:p>
        </p:txBody>
      </p:sp>
      <p:sp>
        <p:nvSpPr>
          <p:cNvPr id="15" name="Rounded Rectangle 14"/>
          <p:cNvSpPr/>
          <p:nvPr/>
        </p:nvSpPr>
        <p:spPr>
          <a:xfrm>
            <a:off x="4592443" y="3561715"/>
            <a:ext cx="3820874" cy="1194765"/>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spcAft>
                <a:spcPts val="2400"/>
              </a:spcAft>
              <a:defRPr/>
            </a:pPr>
            <a:r>
              <a:rPr lang="en-GB" b="1" dirty="0">
                <a:solidFill>
                  <a:schemeClr val="bg1"/>
                </a:solidFill>
              </a:rPr>
              <a:t>Answer</a:t>
            </a:r>
          </a:p>
          <a:p>
            <a:pPr>
              <a:spcAft>
                <a:spcPts val="2400"/>
              </a:spcAft>
              <a:defRPr/>
            </a:pPr>
            <a:r>
              <a:rPr lang="en-GB" b="1" dirty="0">
                <a:solidFill>
                  <a:schemeClr val="bg1"/>
                </a:solidFill>
              </a:rPr>
              <a:t> </a:t>
            </a:r>
          </a:p>
        </p:txBody>
      </p:sp>
      <p:sp>
        <p:nvSpPr>
          <p:cNvPr id="16" name="Rounded Rectangle 15"/>
          <p:cNvSpPr/>
          <p:nvPr/>
        </p:nvSpPr>
        <p:spPr>
          <a:xfrm>
            <a:off x="4584032" y="4982355"/>
            <a:ext cx="3820874" cy="1194765"/>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spcAft>
                <a:spcPts val="2400"/>
              </a:spcAft>
              <a:defRPr/>
            </a:pPr>
            <a:r>
              <a:rPr lang="en-GB" b="1" dirty="0">
                <a:solidFill>
                  <a:schemeClr val="bg1"/>
                </a:solidFill>
              </a:rPr>
              <a:t>Answer</a:t>
            </a:r>
          </a:p>
          <a:p>
            <a:pPr>
              <a:spcAft>
                <a:spcPts val="2400"/>
              </a:spcAft>
              <a:defRPr/>
            </a:pPr>
            <a:r>
              <a:rPr lang="en-GB" b="1" dirty="0">
                <a:solidFill>
                  <a:schemeClr val="bg1"/>
                </a:solidFill>
              </a:rPr>
              <a:t> </a:t>
            </a:r>
          </a:p>
        </p:txBody>
      </p:sp>
    </p:spTree>
    <p:extLst>
      <p:ext uri="{BB962C8B-B14F-4D97-AF65-F5344CB8AC3E}">
        <p14:creationId xmlns:p14="http://schemas.microsoft.com/office/powerpoint/2010/main" val="11473367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2" restart="whenNotActive" fill="hold" evtFilter="cancelBubble" nodeType="interactiveSeq">
                <p:stCondLst>
                  <p:cond evt="onClick" delay="0">
                    <p:tgtEl>
                      <p:spTgt spid="16"/>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8386011" y="6148137"/>
            <a:ext cx="757989" cy="709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55650" y="1750135"/>
            <a:ext cx="7632700" cy="547779"/>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spcAft>
                <a:spcPts val="600"/>
              </a:spcAft>
              <a:defRPr/>
            </a:pPr>
            <a:r>
              <a:rPr lang="en-GB" dirty="0">
                <a:solidFill>
                  <a:schemeClr val="bg1"/>
                </a:solidFill>
              </a:rPr>
              <a:t>Let’s try these objects in a container of water and see what happens.</a:t>
            </a:r>
          </a:p>
        </p:txBody>
      </p:sp>
      <p:sp>
        <p:nvSpPr>
          <p:cNvPr id="21" name="Title 20"/>
          <p:cNvSpPr>
            <a:spLocks noGrp="1"/>
          </p:cNvSpPr>
          <p:nvPr>
            <p:ph type="title"/>
          </p:nvPr>
        </p:nvSpPr>
        <p:spPr/>
        <p:txBody>
          <a:bodyPr/>
          <a:lstStyle/>
          <a:p>
            <a:r>
              <a:rPr lang="en-GB" sz="3600" dirty="0">
                <a:latin typeface="+mn-lt"/>
              </a:rPr>
              <a:t>Float or Sink?</a:t>
            </a:r>
          </a:p>
        </p:txBody>
      </p:sp>
      <p:sp>
        <p:nvSpPr>
          <p:cNvPr id="5" name="Rectangle 4"/>
          <p:cNvSpPr/>
          <p:nvPr/>
        </p:nvSpPr>
        <p:spPr>
          <a:xfrm>
            <a:off x="755650" y="1313530"/>
            <a:ext cx="7632700" cy="276999"/>
          </a:xfrm>
          <a:prstGeom prst="rect">
            <a:avLst/>
          </a:prstGeom>
        </p:spPr>
        <p:txBody>
          <a:bodyPr wrap="square" lIns="0" tIns="0" rIns="0" bIns="0">
            <a:spAutoFit/>
          </a:bodyPr>
          <a:lstStyle/>
          <a:p>
            <a:pPr algn="ctr">
              <a:spcAft>
                <a:spcPts val="2400"/>
              </a:spcAft>
              <a:defRPr/>
            </a:pPr>
            <a:r>
              <a:rPr lang="en-GB" dirty="0"/>
              <a:t>How do we know if an object will float or sink?</a:t>
            </a:r>
          </a:p>
        </p:txBody>
      </p:sp>
      <p:pic>
        <p:nvPicPr>
          <p:cNvPr id="6"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888" y="2724281"/>
            <a:ext cx="1916112"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09568" y="3685496"/>
            <a:ext cx="14605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750888" y="3130681"/>
            <a:ext cx="1900237" cy="27622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algn="ctr" eaLnBrk="1" fontAlgn="auto" hangingPunct="1">
              <a:spcBef>
                <a:spcPts val="0"/>
              </a:spcBef>
              <a:spcAft>
                <a:spcPts val="2400"/>
              </a:spcAft>
              <a:defRPr/>
            </a:pPr>
            <a:r>
              <a:rPr lang="en-GB" dirty="0">
                <a:solidFill>
                  <a:schemeClr val="tx1"/>
                </a:solidFill>
              </a:rPr>
              <a:t>a lolly stick</a:t>
            </a:r>
          </a:p>
        </p:txBody>
      </p:sp>
      <p:sp>
        <p:nvSpPr>
          <p:cNvPr id="9" name="Rounded Rectangle 8"/>
          <p:cNvSpPr/>
          <p:nvPr/>
        </p:nvSpPr>
        <p:spPr>
          <a:xfrm>
            <a:off x="2009568" y="4624078"/>
            <a:ext cx="1460500" cy="27781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algn="ctr" eaLnBrk="1" fontAlgn="auto" hangingPunct="1">
              <a:spcBef>
                <a:spcPts val="0"/>
              </a:spcBef>
              <a:spcAft>
                <a:spcPts val="2400"/>
              </a:spcAft>
              <a:defRPr/>
            </a:pPr>
            <a:r>
              <a:rPr lang="en-GB" dirty="0">
                <a:solidFill>
                  <a:schemeClr val="tx1"/>
                </a:solidFill>
              </a:rPr>
              <a:t> a stone</a:t>
            </a:r>
          </a:p>
        </p:txBody>
      </p:sp>
      <p:sp>
        <p:nvSpPr>
          <p:cNvPr id="10" name="Rounded Rectangle 9"/>
          <p:cNvSpPr/>
          <p:nvPr/>
        </p:nvSpPr>
        <p:spPr>
          <a:xfrm>
            <a:off x="5628460" y="4688414"/>
            <a:ext cx="2076450" cy="27781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algn="ctr" eaLnBrk="1" fontAlgn="auto" hangingPunct="1">
              <a:spcBef>
                <a:spcPts val="0"/>
              </a:spcBef>
              <a:spcAft>
                <a:spcPts val="2400"/>
              </a:spcAft>
              <a:defRPr/>
            </a:pPr>
            <a:r>
              <a:rPr lang="en-GB" dirty="0">
                <a:solidFill>
                  <a:schemeClr val="tx1"/>
                </a:solidFill>
              </a:rPr>
              <a:t>an apple</a:t>
            </a:r>
          </a:p>
        </p:txBody>
      </p:sp>
      <p:sp>
        <p:nvSpPr>
          <p:cNvPr id="11" name="Rounded Rectangle 10"/>
          <p:cNvSpPr/>
          <p:nvPr/>
        </p:nvSpPr>
        <p:spPr>
          <a:xfrm>
            <a:off x="6610373" y="3127158"/>
            <a:ext cx="1890712" cy="27781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algn="ctr" eaLnBrk="1" fontAlgn="auto" hangingPunct="1">
              <a:spcBef>
                <a:spcPts val="0"/>
              </a:spcBef>
              <a:spcAft>
                <a:spcPts val="2400"/>
              </a:spcAft>
              <a:defRPr/>
            </a:pPr>
            <a:r>
              <a:rPr lang="en-GB" dirty="0">
                <a:solidFill>
                  <a:schemeClr val="tx1"/>
                </a:solidFill>
              </a:rPr>
              <a:t>a sponge</a:t>
            </a:r>
          </a:p>
        </p:txBody>
      </p:sp>
      <p:sp>
        <p:nvSpPr>
          <p:cNvPr id="12" name="Rounded Rectangle 11"/>
          <p:cNvSpPr/>
          <p:nvPr/>
        </p:nvSpPr>
        <p:spPr>
          <a:xfrm>
            <a:off x="4914900" y="3128919"/>
            <a:ext cx="2076450" cy="27781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algn="ctr" eaLnBrk="1" fontAlgn="auto" hangingPunct="1">
              <a:spcBef>
                <a:spcPts val="0"/>
              </a:spcBef>
              <a:spcAft>
                <a:spcPts val="2400"/>
              </a:spcAft>
              <a:defRPr/>
            </a:pPr>
            <a:r>
              <a:rPr lang="en-GB" dirty="0">
                <a:solidFill>
                  <a:schemeClr val="tx1"/>
                </a:solidFill>
              </a:rPr>
              <a:t>a cork</a:t>
            </a:r>
          </a:p>
        </p:txBody>
      </p:sp>
      <p:sp>
        <p:nvSpPr>
          <p:cNvPr id="13" name="Rounded Rectangle 12"/>
          <p:cNvSpPr/>
          <p:nvPr/>
        </p:nvSpPr>
        <p:spPr>
          <a:xfrm>
            <a:off x="2919501" y="3130681"/>
            <a:ext cx="2076450" cy="27781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algn="ctr" eaLnBrk="1" fontAlgn="auto" hangingPunct="1">
              <a:spcBef>
                <a:spcPts val="0"/>
              </a:spcBef>
              <a:spcAft>
                <a:spcPts val="2400"/>
              </a:spcAft>
              <a:defRPr/>
            </a:pPr>
            <a:r>
              <a:rPr lang="en-GB" dirty="0">
                <a:solidFill>
                  <a:schemeClr val="tx1"/>
                </a:solidFill>
              </a:rPr>
              <a:t>a bouncy ball</a:t>
            </a:r>
          </a:p>
        </p:txBody>
      </p:sp>
      <p:sp>
        <p:nvSpPr>
          <p:cNvPr id="14" name="Rounded Rectangle 13"/>
          <p:cNvSpPr/>
          <p:nvPr/>
        </p:nvSpPr>
        <p:spPr>
          <a:xfrm>
            <a:off x="3842196" y="4688415"/>
            <a:ext cx="2076450" cy="27781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algn="ctr" eaLnBrk="1" fontAlgn="auto" hangingPunct="1">
              <a:spcBef>
                <a:spcPts val="0"/>
              </a:spcBef>
              <a:spcAft>
                <a:spcPts val="2400"/>
              </a:spcAft>
              <a:defRPr/>
            </a:pPr>
            <a:r>
              <a:rPr lang="en-GB" dirty="0">
                <a:solidFill>
                  <a:schemeClr val="tx1"/>
                </a:solidFill>
              </a:rPr>
              <a:t>a marble</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5194" y="2472967"/>
            <a:ext cx="650370" cy="654191"/>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6252" y="2472967"/>
            <a:ext cx="433745" cy="635944"/>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94315" y="2483687"/>
            <a:ext cx="922827" cy="636147"/>
          </a:xfrm>
          <a:prstGeom prst="rect">
            <a:avLst/>
          </a:prstGeom>
        </p:spPr>
      </p:pic>
      <p:grpSp>
        <p:nvGrpSpPr>
          <p:cNvPr id="19" name="Group 18"/>
          <p:cNvGrpSpPr/>
          <p:nvPr/>
        </p:nvGrpSpPr>
        <p:grpSpPr>
          <a:xfrm>
            <a:off x="4396169" y="3921413"/>
            <a:ext cx="968503" cy="702665"/>
            <a:chOff x="4242934" y="4948225"/>
            <a:chExt cx="968503" cy="702665"/>
          </a:xfrm>
        </p:grpSpPr>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42934" y="4948225"/>
              <a:ext cx="640089" cy="640089"/>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27677" y="5057380"/>
              <a:ext cx="583760" cy="593510"/>
            </a:xfrm>
            <a:prstGeom prst="rect">
              <a:avLst/>
            </a:prstGeom>
          </p:spPr>
        </p:pic>
      </p:grpSp>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77678" y="3781467"/>
            <a:ext cx="853586" cy="905186"/>
          </a:xfrm>
          <a:prstGeom prst="rect">
            <a:avLst/>
          </a:prstGeom>
        </p:spPr>
      </p:pic>
      <p:sp>
        <p:nvSpPr>
          <p:cNvPr id="22" name="Rectangle 21"/>
          <p:cNvSpPr/>
          <p:nvPr/>
        </p:nvSpPr>
        <p:spPr>
          <a:xfrm>
            <a:off x="750885" y="5135234"/>
            <a:ext cx="7632700" cy="553998"/>
          </a:xfrm>
          <a:prstGeom prst="rect">
            <a:avLst/>
          </a:prstGeom>
        </p:spPr>
        <p:txBody>
          <a:bodyPr wrap="square" lIns="0" tIns="0" rIns="0" bIns="0">
            <a:spAutoFit/>
          </a:bodyPr>
          <a:lstStyle/>
          <a:p>
            <a:pPr>
              <a:spcAft>
                <a:spcPts val="2400"/>
              </a:spcAft>
              <a:defRPr/>
            </a:pPr>
            <a:r>
              <a:rPr lang="en-GB" dirty="0"/>
              <a:t>Make a prediction before you try each object. It might help to hold and feel each object. Then, see if you were right. </a:t>
            </a:r>
          </a:p>
        </p:txBody>
      </p:sp>
      <p:sp>
        <p:nvSpPr>
          <p:cNvPr id="23" name="Rounded Rectangle 22"/>
          <p:cNvSpPr/>
          <p:nvPr/>
        </p:nvSpPr>
        <p:spPr>
          <a:xfrm>
            <a:off x="3143311" y="5795190"/>
            <a:ext cx="2847847" cy="547779"/>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Aft>
                <a:spcPts val="600"/>
              </a:spcAft>
              <a:defRPr/>
            </a:pPr>
            <a:r>
              <a:rPr lang="en-GB" dirty="0"/>
              <a:t>Does it</a:t>
            </a:r>
            <a:r>
              <a:rPr lang="en-GB" b="1" dirty="0"/>
              <a:t> float </a:t>
            </a:r>
            <a:r>
              <a:rPr lang="en-GB" dirty="0"/>
              <a:t>or </a:t>
            </a:r>
            <a:r>
              <a:rPr lang="en-GB" b="1" dirty="0"/>
              <a:t>sink</a:t>
            </a:r>
            <a:r>
              <a:rPr lang="en-GB" dirty="0"/>
              <a:t>?</a:t>
            </a:r>
            <a:endParaRPr lang="en-GB" dirty="0">
              <a:solidFill>
                <a:schemeClr val="tx1"/>
              </a:solidFill>
            </a:endParaRP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fade">
                                      <p:cBhvr>
                                        <p:cTn id="68" dur="500"/>
                                        <p:tgtEl>
                                          <p:spTgt spid="1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500"/>
                                        <p:tgtEl>
                                          <p:spTgt spid="2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 grpId="0"/>
      <p:bldP spid="9" grpId="0"/>
      <p:bldP spid="10" grpId="0"/>
      <p:bldP spid="11" grpId="0"/>
      <p:bldP spid="12" grpId="0"/>
      <p:bldP spid="13" grpId="0"/>
      <p:bldP spid="14" grpId="0"/>
      <p:bldP spid="22" grpId="0"/>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55650" y="1512141"/>
            <a:ext cx="1110728" cy="547779"/>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nSpc>
                <a:spcPct val="100000"/>
              </a:lnSpc>
              <a:spcBef>
                <a:spcPct val="0"/>
              </a:spcBef>
              <a:buFontTx/>
              <a:buNone/>
            </a:pPr>
            <a:r>
              <a:rPr lang="en-GB" altLang="en-US" b="1" dirty="0">
                <a:solidFill>
                  <a:schemeClr val="bg1"/>
                </a:solidFill>
              </a:rPr>
              <a:t>Density</a:t>
            </a:r>
          </a:p>
        </p:txBody>
      </p:sp>
      <p:sp>
        <p:nvSpPr>
          <p:cNvPr id="21" name="Title 20"/>
          <p:cNvSpPr>
            <a:spLocks noGrp="1"/>
          </p:cNvSpPr>
          <p:nvPr>
            <p:ph type="title"/>
          </p:nvPr>
        </p:nvSpPr>
        <p:spPr/>
        <p:txBody>
          <a:bodyPr/>
          <a:lstStyle/>
          <a:p>
            <a:r>
              <a:rPr lang="en-GB" altLang="en-US" sz="3600" dirty="0"/>
              <a:t>Why Do Some Objects Sink?</a:t>
            </a:r>
            <a:endParaRPr lang="en-GB" sz="3600" dirty="0">
              <a:latin typeface="+mn-lt"/>
            </a:endParaRPr>
          </a:p>
        </p:txBody>
      </p:sp>
      <p:sp>
        <p:nvSpPr>
          <p:cNvPr id="5" name="Rectangle 4"/>
          <p:cNvSpPr/>
          <p:nvPr/>
        </p:nvSpPr>
        <p:spPr>
          <a:xfrm>
            <a:off x="755650" y="1313530"/>
            <a:ext cx="7632700" cy="276999"/>
          </a:xfrm>
          <a:prstGeom prst="rect">
            <a:avLst/>
          </a:prstGeom>
        </p:spPr>
        <p:txBody>
          <a:bodyPr wrap="square" lIns="0" tIns="0" rIns="0" bIns="0">
            <a:spAutoFit/>
          </a:bodyPr>
          <a:lstStyle/>
          <a:p>
            <a:pPr algn="ctr">
              <a:lnSpc>
                <a:spcPct val="100000"/>
              </a:lnSpc>
              <a:spcBef>
                <a:spcPct val="0"/>
              </a:spcBef>
              <a:buFontTx/>
              <a:buNone/>
            </a:pPr>
            <a:r>
              <a:rPr lang="en-GB" altLang="en-US" dirty="0"/>
              <a:t>Which items sank? Which floated?</a:t>
            </a:r>
          </a:p>
        </p:txBody>
      </p:sp>
      <p:pic>
        <p:nvPicPr>
          <p:cNvPr id="6"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594" y="3737861"/>
            <a:ext cx="1916112"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43072" y="2328053"/>
            <a:ext cx="14605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2754" y="3432734"/>
            <a:ext cx="433745" cy="635944"/>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2673" y="3819616"/>
            <a:ext cx="1160091" cy="799704"/>
          </a:xfrm>
          <a:prstGeom prst="rect">
            <a:avLst/>
          </a:prstGeom>
        </p:spPr>
      </p:pic>
      <p:grpSp>
        <p:nvGrpSpPr>
          <p:cNvPr id="19" name="Group 18"/>
          <p:cNvGrpSpPr/>
          <p:nvPr/>
        </p:nvGrpSpPr>
        <p:grpSpPr>
          <a:xfrm>
            <a:off x="7311200" y="2644348"/>
            <a:ext cx="968503" cy="702665"/>
            <a:chOff x="4242934" y="4948225"/>
            <a:chExt cx="968503" cy="702665"/>
          </a:xfrm>
        </p:grpSpPr>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42934" y="4948225"/>
              <a:ext cx="640089" cy="640089"/>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27677" y="5057380"/>
              <a:ext cx="583760" cy="593510"/>
            </a:xfrm>
            <a:prstGeom prst="rect">
              <a:avLst/>
            </a:prstGeom>
          </p:spPr>
        </p:pic>
      </p:gr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65205" y="2128815"/>
            <a:ext cx="676734" cy="671258"/>
          </a:xfrm>
          <a:prstGeom prst="rect">
            <a:avLst/>
          </a:prstGeom>
        </p:spPr>
      </p:pic>
      <p:sp>
        <p:nvSpPr>
          <p:cNvPr id="24" name="Rectangle 23"/>
          <p:cNvSpPr/>
          <p:nvPr/>
        </p:nvSpPr>
        <p:spPr>
          <a:xfrm>
            <a:off x="768176" y="2187270"/>
            <a:ext cx="5036148" cy="1107996"/>
          </a:xfrm>
          <a:prstGeom prst="rect">
            <a:avLst/>
          </a:prstGeom>
        </p:spPr>
        <p:txBody>
          <a:bodyPr wrap="square" lIns="0" tIns="0" rIns="0" bIns="0">
            <a:spAutoFit/>
          </a:bodyPr>
          <a:lstStyle/>
          <a:p>
            <a:pPr>
              <a:lnSpc>
                <a:spcPct val="100000"/>
              </a:lnSpc>
              <a:spcBef>
                <a:spcPct val="0"/>
              </a:spcBef>
              <a:buFontTx/>
              <a:buNone/>
            </a:pPr>
            <a:r>
              <a:rPr lang="en-GB" altLang="en-US" dirty="0"/>
              <a:t>Objects like marbles, coins and stones are </a:t>
            </a:r>
            <a:r>
              <a:rPr lang="en-GB" altLang="en-US" b="1" dirty="0"/>
              <a:t>more dense than water</a:t>
            </a:r>
            <a:r>
              <a:rPr lang="en-GB" altLang="en-US" dirty="0"/>
              <a:t>. Their tiny molecules are really close together. When you put them in water, they </a:t>
            </a:r>
            <a:r>
              <a:rPr lang="en-GB" altLang="en-US" b="1" dirty="0"/>
              <a:t>sink </a:t>
            </a:r>
            <a:r>
              <a:rPr lang="en-GB" altLang="en-US" dirty="0"/>
              <a:t>to the bottom.</a:t>
            </a:r>
          </a:p>
        </p:txBody>
      </p:sp>
      <p:sp>
        <p:nvSpPr>
          <p:cNvPr id="25" name="Rectangle 24"/>
          <p:cNvSpPr/>
          <p:nvPr/>
        </p:nvSpPr>
        <p:spPr>
          <a:xfrm>
            <a:off x="2734912" y="3526971"/>
            <a:ext cx="5544791" cy="1384995"/>
          </a:xfrm>
          <a:prstGeom prst="rect">
            <a:avLst/>
          </a:prstGeom>
        </p:spPr>
        <p:txBody>
          <a:bodyPr wrap="square" lIns="0" tIns="0" rIns="0" bIns="0">
            <a:spAutoFit/>
          </a:bodyPr>
          <a:lstStyle/>
          <a:p>
            <a:pPr>
              <a:lnSpc>
                <a:spcPct val="100000"/>
              </a:lnSpc>
              <a:spcBef>
                <a:spcPct val="0"/>
              </a:spcBef>
              <a:buFontTx/>
              <a:buNone/>
            </a:pPr>
            <a:r>
              <a:rPr lang="en-GB" altLang="en-US" dirty="0"/>
              <a:t>But objects like corks, wood and sponges are </a:t>
            </a:r>
            <a:r>
              <a:rPr lang="en-GB" altLang="en-US" b="1" dirty="0"/>
              <a:t>less dense than water</a:t>
            </a:r>
            <a:r>
              <a:rPr lang="en-GB" altLang="en-US" dirty="0"/>
              <a:t>. Their tiny molecules are further apart so they </a:t>
            </a:r>
            <a:r>
              <a:rPr lang="en-GB" altLang="en-US" b="1" dirty="0"/>
              <a:t>float</a:t>
            </a:r>
            <a:r>
              <a:rPr lang="en-GB" altLang="en-US" dirty="0"/>
              <a:t> on water. Objects that are hollow (with air inside) also float. This is because air is less dense than water.</a:t>
            </a:r>
          </a:p>
        </p:txBody>
      </p:sp>
      <p:sp>
        <p:nvSpPr>
          <p:cNvPr id="26" name="Rounded Rectangle 25"/>
          <p:cNvSpPr/>
          <p:nvPr/>
        </p:nvSpPr>
        <p:spPr>
          <a:xfrm>
            <a:off x="755649" y="5047382"/>
            <a:ext cx="2476065" cy="547779"/>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nSpc>
                <a:spcPct val="100000"/>
              </a:lnSpc>
              <a:spcBef>
                <a:spcPct val="0"/>
              </a:spcBef>
              <a:buFontTx/>
              <a:buNone/>
            </a:pPr>
            <a:r>
              <a:rPr lang="en-GB" altLang="en-US" b="1" dirty="0">
                <a:solidFill>
                  <a:schemeClr val="bg1"/>
                </a:solidFill>
              </a:rPr>
              <a:t>What about shape?</a:t>
            </a:r>
          </a:p>
        </p:txBody>
      </p:sp>
      <p:sp>
        <p:nvSpPr>
          <p:cNvPr id="27" name="Rectangle 26"/>
          <p:cNvSpPr/>
          <p:nvPr/>
        </p:nvSpPr>
        <p:spPr>
          <a:xfrm>
            <a:off x="755649" y="5721747"/>
            <a:ext cx="7632701" cy="553998"/>
          </a:xfrm>
          <a:prstGeom prst="rect">
            <a:avLst/>
          </a:prstGeom>
        </p:spPr>
        <p:txBody>
          <a:bodyPr wrap="square" lIns="0" tIns="0" rIns="0" bIns="0">
            <a:spAutoFit/>
          </a:bodyPr>
          <a:lstStyle/>
          <a:p>
            <a:pPr>
              <a:lnSpc>
                <a:spcPct val="100000"/>
              </a:lnSpc>
              <a:spcBef>
                <a:spcPct val="0"/>
              </a:spcBef>
              <a:buFontTx/>
              <a:buNone/>
            </a:pPr>
            <a:r>
              <a:rPr lang="en-GB" altLang="en-US" dirty="0"/>
              <a:t>The </a:t>
            </a:r>
            <a:r>
              <a:rPr lang="en-GB" altLang="en-US" b="1" dirty="0"/>
              <a:t>shape</a:t>
            </a:r>
            <a:r>
              <a:rPr lang="en-GB" altLang="en-US" dirty="0"/>
              <a:t> of an object matters too. When more of the surface of an object is touching the water, the object floats better. Let’s try that next.</a:t>
            </a:r>
          </a:p>
        </p:txBody>
      </p:sp>
    </p:spTree>
    <p:extLst>
      <p:ext uri="{BB962C8B-B14F-4D97-AF65-F5344CB8AC3E}">
        <p14:creationId xmlns:p14="http://schemas.microsoft.com/office/powerpoint/2010/main" val="120489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par>
                                <p:cTn id="35" presetID="10"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par>
                                <p:cTn id="38" presetID="10"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24" grpId="0"/>
      <p:bldP spid="25" grpId="0"/>
      <p:bldP spid="26" grpId="0" animBg="1"/>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altLang="en-US" sz="3600" dirty="0"/>
              <a:t>Does the Shape Matter?</a:t>
            </a:r>
            <a:endParaRPr lang="en-GB" sz="3600" dirty="0">
              <a:latin typeface="+mn-lt"/>
            </a:endParaRPr>
          </a:p>
        </p:txBody>
      </p:sp>
      <p:sp>
        <p:nvSpPr>
          <p:cNvPr id="26" name="Rounded Rectangle 25"/>
          <p:cNvSpPr/>
          <p:nvPr/>
        </p:nvSpPr>
        <p:spPr>
          <a:xfrm>
            <a:off x="601646" y="2056010"/>
            <a:ext cx="4336207" cy="854246"/>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nSpc>
                <a:spcPct val="100000"/>
              </a:lnSpc>
              <a:spcBef>
                <a:spcPct val="0"/>
              </a:spcBef>
              <a:buFontTx/>
              <a:buNone/>
            </a:pPr>
            <a:r>
              <a:rPr lang="en-GB" altLang="en-US" dirty="0">
                <a:solidFill>
                  <a:schemeClr val="bg1"/>
                </a:solidFill>
              </a:rPr>
              <a:t>Yes! It sinks because the material is more dense than water.</a:t>
            </a:r>
            <a:endParaRPr lang="en-GB" altLang="en-US" b="1" dirty="0">
              <a:solidFill>
                <a:schemeClr val="bg1"/>
              </a:solidFill>
            </a:endParaRPr>
          </a:p>
        </p:txBody>
      </p:sp>
      <p:sp>
        <p:nvSpPr>
          <p:cNvPr id="27" name="Rectangle 26"/>
          <p:cNvSpPr/>
          <p:nvPr/>
        </p:nvSpPr>
        <p:spPr>
          <a:xfrm>
            <a:off x="619502" y="1367120"/>
            <a:ext cx="5430569" cy="553998"/>
          </a:xfrm>
          <a:prstGeom prst="rect">
            <a:avLst/>
          </a:prstGeom>
        </p:spPr>
        <p:txBody>
          <a:bodyPr wrap="square" lIns="0" tIns="0" rIns="0" bIns="0">
            <a:spAutoFit/>
          </a:bodyPr>
          <a:lstStyle/>
          <a:p>
            <a:pPr>
              <a:lnSpc>
                <a:spcPct val="100000"/>
              </a:lnSpc>
              <a:spcBef>
                <a:spcPct val="0"/>
              </a:spcBef>
              <a:buFontTx/>
              <a:buNone/>
            </a:pPr>
            <a:r>
              <a:rPr lang="en-GB" altLang="en-US" dirty="0"/>
              <a:t>What do you think will happen if you drop a ball of </a:t>
            </a:r>
            <a:r>
              <a:rPr lang="en-GB" altLang="en-US" dirty="0" err="1"/>
              <a:t>plasticine</a:t>
            </a:r>
            <a:r>
              <a:rPr lang="en-GB" altLang="en-US" dirty="0"/>
              <a:t> into water?</a:t>
            </a:r>
          </a:p>
        </p:txBody>
      </p:sp>
      <p:pic>
        <p:nvPicPr>
          <p:cNvPr id="8" name="Picture 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23475" b="84525" l="4256" r="55356"/>
                    </a14:imgEffect>
                  </a14:imgLayer>
                </a14:imgProps>
              </a:ext>
              <a:ext uri="{28A0092B-C50C-407E-A947-70E740481C1C}">
                <a14:useLocalDpi xmlns:a14="http://schemas.microsoft.com/office/drawing/2010/main" val="0"/>
              </a:ext>
            </a:extLst>
          </a:blip>
          <a:srcRect l="6987" t="31063" r="47534" b="17599"/>
          <a:stretch/>
        </p:blipFill>
        <p:spPr>
          <a:xfrm>
            <a:off x="6498228" y="1391387"/>
            <a:ext cx="931988" cy="74390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3292" y="2618032"/>
            <a:ext cx="3061859" cy="1824753"/>
          </a:xfrm>
          <a:prstGeom prst="rect">
            <a:avLst/>
          </a:prstGeom>
        </p:spPr>
      </p:pic>
      <p:sp>
        <p:nvSpPr>
          <p:cNvPr id="22" name="Rectangle 21"/>
          <p:cNvSpPr/>
          <p:nvPr/>
        </p:nvSpPr>
        <p:spPr>
          <a:xfrm>
            <a:off x="601647" y="3044744"/>
            <a:ext cx="4336207" cy="553998"/>
          </a:xfrm>
          <a:prstGeom prst="rect">
            <a:avLst/>
          </a:prstGeom>
        </p:spPr>
        <p:txBody>
          <a:bodyPr wrap="square" lIns="0" tIns="0" rIns="0" bIns="0">
            <a:spAutoFit/>
          </a:bodyPr>
          <a:lstStyle/>
          <a:p>
            <a:pPr>
              <a:lnSpc>
                <a:spcPct val="100000"/>
              </a:lnSpc>
              <a:spcBef>
                <a:spcPct val="0"/>
              </a:spcBef>
              <a:buFontTx/>
              <a:buNone/>
            </a:pPr>
            <a:r>
              <a:rPr lang="en-GB" altLang="en-US" dirty="0"/>
              <a:t>This time, change the shape of the ball into a boat shape. Can you make it float?</a:t>
            </a:r>
          </a:p>
        </p:txBody>
      </p:sp>
      <p:sp>
        <p:nvSpPr>
          <p:cNvPr id="23" name="Rounded Rectangle 22"/>
          <p:cNvSpPr/>
          <p:nvPr/>
        </p:nvSpPr>
        <p:spPr>
          <a:xfrm>
            <a:off x="601647" y="3735150"/>
            <a:ext cx="1430168" cy="547779"/>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spcBef>
                <a:spcPct val="0"/>
              </a:spcBef>
            </a:pPr>
            <a:r>
              <a:rPr lang="en-GB" altLang="en-US" b="1" dirty="0">
                <a:solidFill>
                  <a:schemeClr val="bg1"/>
                </a:solidFill>
              </a:rPr>
              <a:t>Buoyancy</a:t>
            </a:r>
          </a:p>
        </p:txBody>
      </p:sp>
      <p:sp>
        <p:nvSpPr>
          <p:cNvPr id="28" name="Rectangle 27"/>
          <p:cNvSpPr/>
          <p:nvPr/>
        </p:nvSpPr>
        <p:spPr>
          <a:xfrm>
            <a:off x="601648" y="4369233"/>
            <a:ext cx="4731436" cy="1938992"/>
          </a:xfrm>
          <a:prstGeom prst="rect">
            <a:avLst/>
          </a:prstGeom>
        </p:spPr>
        <p:txBody>
          <a:bodyPr wrap="square" lIns="0" tIns="0" rIns="0" bIns="0">
            <a:spAutoFit/>
          </a:bodyPr>
          <a:lstStyle/>
          <a:p>
            <a:pPr>
              <a:lnSpc>
                <a:spcPct val="100000"/>
              </a:lnSpc>
              <a:spcBef>
                <a:spcPct val="0"/>
              </a:spcBef>
              <a:buFontTx/>
              <a:buNone/>
            </a:pPr>
            <a:r>
              <a:rPr lang="en-GB" altLang="en-US" dirty="0"/>
              <a:t>When more of the shape is touching the water it is more likely to float. The object pushes against the water, but the water pushes back! If lots of the object is touching the water, the water will push back enough to make the object float! This means the object </a:t>
            </a:r>
            <a:br>
              <a:rPr lang="en-GB" altLang="en-US" dirty="0"/>
            </a:br>
            <a:r>
              <a:rPr lang="en-GB" altLang="en-US" dirty="0"/>
              <a:t>is buoyant (even if the material is dense).</a:t>
            </a:r>
          </a:p>
        </p:txBody>
      </p:sp>
      <p:sp>
        <p:nvSpPr>
          <p:cNvPr id="30" name="Rounded Rectangle 29"/>
          <p:cNvSpPr/>
          <p:nvPr/>
        </p:nvSpPr>
        <p:spPr>
          <a:xfrm>
            <a:off x="5383188" y="4666875"/>
            <a:ext cx="3253503" cy="1467180"/>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nSpc>
                <a:spcPct val="100000"/>
              </a:lnSpc>
              <a:spcBef>
                <a:spcPct val="0"/>
              </a:spcBef>
              <a:buFontTx/>
              <a:buNone/>
            </a:pPr>
            <a:r>
              <a:rPr lang="en-GB" altLang="en-US" dirty="0"/>
              <a:t>Can you make the boat sink by adding stones or marbles to it? How many does it need to make it sink?</a:t>
            </a:r>
          </a:p>
        </p:txBody>
      </p:sp>
    </p:spTree>
    <p:extLst>
      <p:ext uri="{BB962C8B-B14F-4D97-AF65-F5344CB8AC3E}">
        <p14:creationId xmlns:p14="http://schemas.microsoft.com/office/powerpoint/2010/main" val="220931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1.66667E-6 -4.44444E-6 L 0.00191 0.3257 " pathEditMode="relative" rAng="0" ptsTypes="AA">
                                      <p:cBhvr>
                                        <p:cTn id="16" dur="2000" fill="hold"/>
                                        <p:tgtEl>
                                          <p:spTgt spid="8"/>
                                        </p:tgtEl>
                                        <p:attrNameLst>
                                          <p:attrName>ppt_x</p:attrName>
                                          <p:attrName>ppt_y</p:attrName>
                                        </p:attrNameLst>
                                      </p:cBhvr>
                                      <p:rCtr x="87" y="16273"/>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2" grpId="0"/>
      <p:bldP spid="23" grpId="0" animBg="1"/>
      <p:bldP spid="28" grpId="0"/>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457200" y="479425"/>
            <a:ext cx="8220075" cy="993775"/>
          </a:xfrm>
        </p:spPr>
        <p:txBody>
          <a:bodyPr/>
          <a:lstStyle/>
          <a:p>
            <a:pPr eaLnBrk="1" hangingPunct="1"/>
            <a:r>
              <a:rPr lang="en-GB" altLang="en-US" dirty="0"/>
              <a:t>Let’s Look at Surface Tension</a:t>
            </a:r>
          </a:p>
        </p:txBody>
      </p:sp>
      <p:sp>
        <p:nvSpPr>
          <p:cNvPr id="18" name="Rounded Rectangle 17"/>
          <p:cNvSpPr/>
          <p:nvPr/>
        </p:nvSpPr>
        <p:spPr>
          <a:xfrm>
            <a:off x="1004937" y="3459976"/>
            <a:ext cx="4774029" cy="55399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fontAlgn="auto" hangingPunct="1">
              <a:spcBef>
                <a:spcPts val="0"/>
              </a:spcBef>
              <a:spcAft>
                <a:spcPts val="1200"/>
              </a:spcAft>
              <a:defRPr/>
            </a:pPr>
            <a:r>
              <a:rPr lang="en-GB" dirty="0">
                <a:solidFill>
                  <a:schemeClr val="tx1"/>
                </a:solidFill>
              </a:rPr>
              <a:t>Metal is more dense than water so perhaps it will sink…</a:t>
            </a:r>
          </a:p>
        </p:txBody>
      </p:sp>
      <p:sp>
        <p:nvSpPr>
          <p:cNvPr id="19" name="Oval 18">
            <a:hlinkClick r:id="rId2" action="ppaction://hlinksldjump"/>
          </p:cNvPr>
          <p:cNvSpPr/>
          <p:nvPr/>
        </p:nvSpPr>
        <p:spPr>
          <a:xfrm>
            <a:off x="2733675" y="4541838"/>
            <a:ext cx="1606550" cy="1516062"/>
          </a:xfrm>
          <a:prstGeom prst="ellipse">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Let’s find out!</a:t>
            </a:r>
          </a:p>
        </p:txBody>
      </p:sp>
      <p:pic>
        <p:nvPicPr>
          <p:cNvPr id="2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42063" y="1473200"/>
            <a:ext cx="2185987"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0686154">
            <a:off x="7009606" y="1566902"/>
            <a:ext cx="8509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le 24"/>
          <p:cNvSpPr/>
          <p:nvPr/>
        </p:nvSpPr>
        <p:spPr>
          <a:xfrm>
            <a:off x="1004937" y="2554000"/>
            <a:ext cx="4336207" cy="547779"/>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Aft>
                <a:spcPts val="1200"/>
              </a:spcAft>
              <a:defRPr/>
            </a:pPr>
            <a:r>
              <a:rPr lang="en-GB" dirty="0">
                <a:solidFill>
                  <a:schemeClr val="bg1"/>
                </a:solidFill>
              </a:rPr>
              <a:t>Will it sink or will it float? </a:t>
            </a:r>
          </a:p>
        </p:txBody>
      </p:sp>
      <p:sp>
        <p:nvSpPr>
          <p:cNvPr id="3" name="Rectangle 2"/>
          <p:cNvSpPr/>
          <p:nvPr/>
        </p:nvSpPr>
        <p:spPr>
          <a:xfrm>
            <a:off x="1004937" y="1549473"/>
            <a:ext cx="5008561" cy="646331"/>
          </a:xfrm>
          <a:prstGeom prst="rect">
            <a:avLst/>
          </a:prstGeom>
        </p:spPr>
        <p:txBody>
          <a:bodyPr wrap="square">
            <a:spAutoFit/>
          </a:bodyPr>
          <a:lstStyle/>
          <a:p>
            <a:pPr>
              <a:spcAft>
                <a:spcPts val="1200"/>
              </a:spcAft>
              <a:defRPr/>
            </a:pPr>
            <a:r>
              <a:rPr lang="en-GB" dirty="0"/>
              <a:t>Now let’s investigate what happens when you put a metal pin or paperclip into water.</a:t>
            </a:r>
          </a:p>
        </p:txBody>
      </p:sp>
    </p:spTree>
    <p:extLst>
      <p:ext uri="{BB962C8B-B14F-4D97-AF65-F5344CB8AC3E}">
        <p14:creationId xmlns:p14="http://schemas.microsoft.com/office/powerpoint/2010/main" val="374699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5"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0675" y="4040857"/>
            <a:ext cx="2956795" cy="2308142"/>
          </a:xfrm>
          <a:prstGeom prst="rect">
            <a:avLst/>
          </a:prstGeom>
        </p:spPr>
      </p:pic>
      <p:sp>
        <p:nvSpPr>
          <p:cNvPr id="2" name="Title 1"/>
          <p:cNvSpPr>
            <a:spLocks noGrp="1"/>
          </p:cNvSpPr>
          <p:nvPr>
            <p:ph type="title"/>
          </p:nvPr>
        </p:nvSpPr>
        <p:spPr/>
        <p:txBody>
          <a:bodyPr/>
          <a:lstStyle/>
          <a:p>
            <a:r>
              <a:rPr lang="en-GB" dirty="0"/>
              <a:t>What You Need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2915" y="4474369"/>
            <a:ext cx="3158354" cy="1848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84995" y="1177771"/>
            <a:ext cx="1158903" cy="357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a:grpSpLocks/>
          </p:cNvGrpSpPr>
          <p:nvPr/>
        </p:nvGrpSpPr>
        <p:grpSpPr bwMode="auto">
          <a:xfrm>
            <a:off x="6409195" y="4343964"/>
            <a:ext cx="1336312" cy="1563219"/>
            <a:chOff x="4967024" y="3358402"/>
            <a:chExt cx="1558508" cy="1626511"/>
          </a:xfrm>
        </p:grpSpPr>
        <p:pic>
          <p:nvPicPr>
            <p:cNvPr id="6" name="Picture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931135">
              <a:off x="5055676" y="4045198"/>
              <a:ext cx="851063" cy="102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931135" flipH="1">
              <a:off x="5320746" y="3926272"/>
              <a:ext cx="851063" cy="102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931135">
              <a:off x="5585816" y="3690179"/>
              <a:ext cx="851063" cy="102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931135" flipH="1">
              <a:off x="5188211" y="3491350"/>
              <a:ext cx="851063" cy="102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931135" flipH="1">
              <a:off x="5453281" y="3269750"/>
              <a:ext cx="851063" cy="102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14742" y="1954661"/>
            <a:ext cx="1141527" cy="2996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28619" y="4694475"/>
            <a:ext cx="1702013" cy="1115494"/>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40620" y="5763778"/>
            <a:ext cx="1100085" cy="372814"/>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09647" y="5164490"/>
            <a:ext cx="1925649" cy="1236253"/>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93020" y="5916178"/>
            <a:ext cx="1100085" cy="372814"/>
          </a:xfrm>
          <a:prstGeom prst="rect">
            <a:avLst/>
          </a:prstGeom>
        </p:spPr>
      </p:pic>
      <p:sp>
        <p:nvSpPr>
          <p:cNvPr id="17" name="Rectangle 16"/>
          <p:cNvSpPr/>
          <p:nvPr/>
        </p:nvSpPr>
        <p:spPr>
          <a:xfrm>
            <a:off x="1165342" y="1529265"/>
            <a:ext cx="3690434" cy="369332"/>
          </a:xfrm>
          <a:prstGeom prst="rect">
            <a:avLst/>
          </a:prstGeom>
        </p:spPr>
        <p:txBody>
          <a:bodyPr wrap="none">
            <a:spAutoFit/>
          </a:bodyPr>
          <a:lstStyle/>
          <a:p>
            <a:pPr marL="285750" indent="-285750" fontAlgn="auto">
              <a:spcAft>
                <a:spcPts val="0"/>
              </a:spcAft>
              <a:buFont typeface="Arial" panose="020B0604020202020204" pitchFamily="34" charset="0"/>
              <a:buChar char="•"/>
              <a:defRPr/>
            </a:pPr>
            <a:r>
              <a:rPr lang="en-GB" dirty="0"/>
              <a:t>A large container to hold water</a:t>
            </a:r>
          </a:p>
        </p:txBody>
      </p:sp>
      <p:sp>
        <p:nvSpPr>
          <p:cNvPr id="18" name="Rectangle 17"/>
          <p:cNvSpPr/>
          <p:nvPr/>
        </p:nvSpPr>
        <p:spPr>
          <a:xfrm>
            <a:off x="1165342" y="1960228"/>
            <a:ext cx="1090363" cy="369332"/>
          </a:xfrm>
          <a:prstGeom prst="rect">
            <a:avLst/>
          </a:prstGeom>
        </p:spPr>
        <p:txBody>
          <a:bodyPr wrap="none">
            <a:spAutoFit/>
          </a:bodyPr>
          <a:lstStyle/>
          <a:p>
            <a:pPr marL="285750" indent="-285750" fontAlgn="auto">
              <a:spcAft>
                <a:spcPts val="0"/>
              </a:spcAft>
              <a:buFont typeface="Arial" panose="020B0604020202020204" pitchFamily="34" charset="0"/>
              <a:buChar char="•"/>
              <a:defRPr/>
            </a:pPr>
            <a:r>
              <a:rPr lang="en-GB" dirty="0"/>
              <a:t>Water</a:t>
            </a:r>
          </a:p>
        </p:txBody>
      </p:sp>
      <p:sp>
        <p:nvSpPr>
          <p:cNvPr id="19" name="Rectangle 18"/>
          <p:cNvSpPr/>
          <p:nvPr/>
        </p:nvSpPr>
        <p:spPr>
          <a:xfrm>
            <a:off x="1165342" y="2329560"/>
            <a:ext cx="1734770" cy="369332"/>
          </a:xfrm>
          <a:prstGeom prst="rect">
            <a:avLst/>
          </a:prstGeom>
        </p:spPr>
        <p:txBody>
          <a:bodyPr wrap="none">
            <a:spAutoFit/>
          </a:bodyPr>
          <a:lstStyle/>
          <a:p>
            <a:pPr marL="285750" indent="-285750" fontAlgn="auto">
              <a:spcAft>
                <a:spcPts val="0"/>
              </a:spcAft>
              <a:buFont typeface="Arial" panose="020B0604020202020204" pitchFamily="34" charset="0"/>
              <a:buChar char="•"/>
              <a:defRPr/>
            </a:pPr>
            <a:r>
              <a:rPr lang="en-GB" dirty="0"/>
              <a:t>Tissue paper</a:t>
            </a:r>
          </a:p>
        </p:txBody>
      </p:sp>
      <p:sp>
        <p:nvSpPr>
          <p:cNvPr id="20" name="Rectangle 19"/>
          <p:cNvSpPr/>
          <p:nvPr/>
        </p:nvSpPr>
        <p:spPr>
          <a:xfrm>
            <a:off x="1159044" y="2759460"/>
            <a:ext cx="3560590" cy="369332"/>
          </a:xfrm>
          <a:prstGeom prst="rect">
            <a:avLst/>
          </a:prstGeom>
        </p:spPr>
        <p:txBody>
          <a:bodyPr wrap="none">
            <a:spAutoFit/>
          </a:bodyPr>
          <a:lstStyle/>
          <a:p>
            <a:pPr marL="285750" indent="-285750" fontAlgn="auto">
              <a:spcAft>
                <a:spcPts val="0"/>
              </a:spcAft>
              <a:buFont typeface="Arial" panose="020B0604020202020204" pitchFamily="34" charset="0"/>
              <a:buChar char="•"/>
              <a:defRPr/>
            </a:pPr>
            <a:r>
              <a:rPr lang="en-GB" dirty="0"/>
              <a:t>Metal pins or metal paperclips</a:t>
            </a:r>
          </a:p>
        </p:txBody>
      </p:sp>
      <p:sp>
        <p:nvSpPr>
          <p:cNvPr id="21" name="Rectangle 20"/>
          <p:cNvSpPr/>
          <p:nvPr/>
        </p:nvSpPr>
        <p:spPr>
          <a:xfrm>
            <a:off x="1165503" y="3156600"/>
            <a:ext cx="3180679" cy="369332"/>
          </a:xfrm>
          <a:prstGeom prst="rect">
            <a:avLst/>
          </a:prstGeom>
        </p:spPr>
        <p:txBody>
          <a:bodyPr wrap="none">
            <a:spAutoFit/>
          </a:bodyPr>
          <a:lstStyle/>
          <a:p>
            <a:pPr marL="285750" indent="-285750" fontAlgn="auto">
              <a:spcAft>
                <a:spcPts val="0"/>
              </a:spcAft>
              <a:buFont typeface="Arial" panose="020B0604020202020204" pitchFamily="34" charset="0"/>
              <a:buChar char="•"/>
              <a:defRPr/>
            </a:pPr>
            <a:r>
              <a:rPr lang="en-GB" dirty="0"/>
              <a:t>Washing-up liquid or soap</a:t>
            </a:r>
          </a:p>
        </p:txBody>
      </p:sp>
      <p:sp>
        <p:nvSpPr>
          <p:cNvPr id="22" name="Rectangle 21"/>
          <p:cNvSpPr/>
          <p:nvPr/>
        </p:nvSpPr>
        <p:spPr>
          <a:xfrm>
            <a:off x="1159044" y="3955891"/>
            <a:ext cx="2451312" cy="369332"/>
          </a:xfrm>
          <a:prstGeom prst="rect">
            <a:avLst/>
          </a:prstGeom>
        </p:spPr>
        <p:txBody>
          <a:bodyPr wrap="none">
            <a:spAutoFit/>
          </a:bodyPr>
          <a:lstStyle/>
          <a:p>
            <a:pPr marL="285750" indent="-285750" fontAlgn="auto">
              <a:spcAft>
                <a:spcPts val="0"/>
              </a:spcAft>
              <a:buFont typeface="Arial" panose="020B0604020202020204" pitchFamily="34" charset="0"/>
              <a:buChar char="•"/>
              <a:defRPr/>
            </a:pPr>
            <a:r>
              <a:rPr lang="en-GB" dirty="0"/>
              <a:t>Optional: a magnet</a:t>
            </a:r>
          </a:p>
        </p:txBody>
      </p:sp>
      <p:sp>
        <p:nvSpPr>
          <p:cNvPr id="23" name="Rectangle 22"/>
          <p:cNvSpPr/>
          <p:nvPr/>
        </p:nvSpPr>
        <p:spPr>
          <a:xfrm>
            <a:off x="1165503" y="3558692"/>
            <a:ext cx="1606530" cy="369332"/>
          </a:xfrm>
          <a:prstGeom prst="rect">
            <a:avLst/>
          </a:prstGeom>
        </p:spPr>
        <p:txBody>
          <a:bodyPr wrap="none">
            <a:spAutoFit/>
          </a:bodyPr>
          <a:lstStyle/>
          <a:p>
            <a:pPr marL="285750" indent="-285750" fontAlgn="auto">
              <a:spcAft>
                <a:spcPts val="0"/>
              </a:spcAft>
              <a:buFont typeface="Arial" panose="020B0604020202020204" pitchFamily="34" charset="0"/>
              <a:buChar char="•"/>
              <a:defRPr/>
            </a:pPr>
            <a:r>
              <a:rPr lang="en-GB" dirty="0"/>
              <a:t>Cotton bud</a:t>
            </a:r>
          </a:p>
        </p:txBody>
      </p:sp>
    </p:spTree>
    <p:extLst>
      <p:ext uri="{BB962C8B-B14F-4D97-AF65-F5344CB8AC3E}">
        <p14:creationId xmlns:p14="http://schemas.microsoft.com/office/powerpoint/2010/main" val="79786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par>
                                <p:cTn id="35" presetID="10"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par>
                                <p:cTn id="54" presetID="10" presetClass="entr" presetSubtype="0" fill="hold"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par>
                                <p:cTn id="62" presetID="10" presetClass="entr" presetSubtype="0" fill="hold" nodeType="with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to Do</a:t>
            </a:r>
          </a:p>
        </p:txBody>
      </p:sp>
      <p:sp>
        <p:nvSpPr>
          <p:cNvPr id="3" name="Content Placeholder 21"/>
          <p:cNvSpPr>
            <a:spLocks/>
          </p:cNvSpPr>
          <p:nvPr/>
        </p:nvSpPr>
        <p:spPr bwMode="auto">
          <a:xfrm>
            <a:off x="903325" y="1570476"/>
            <a:ext cx="3292833" cy="455994"/>
          </a:xfrm>
          <a:prstGeom prst="roundRect">
            <a:avLst>
              <a:gd name="adj" fmla="val 14352"/>
            </a:avLst>
          </a:prstGeom>
          <a:noFill/>
          <a:ln>
            <a:noFill/>
          </a:ln>
        </p:spPr>
        <p:txBody>
          <a:bodyPr lIns="324000" tIns="108000" rIns="252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buFont typeface="Arial" panose="020B0604020202020204" pitchFamily="34" charset="0"/>
              <a:buNone/>
            </a:pPr>
            <a:r>
              <a:rPr lang="en-GB" altLang="en-US" dirty="0"/>
              <a:t>Fill the bowl full of water and let the water settle.</a:t>
            </a:r>
          </a:p>
        </p:txBody>
      </p:sp>
      <p:grpSp>
        <p:nvGrpSpPr>
          <p:cNvPr id="4" name="Group 3"/>
          <p:cNvGrpSpPr>
            <a:grpSpLocks/>
          </p:cNvGrpSpPr>
          <p:nvPr/>
        </p:nvGrpSpPr>
        <p:grpSpPr bwMode="auto">
          <a:xfrm>
            <a:off x="609158" y="1496062"/>
            <a:ext cx="536575" cy="538163"/>
            <a:chOff x="765521" y="1177132"/>
            <a:chExt cx="536575" cy="538162"/>
          </a:xfrm>
          <a:solidFill>
            <a:srgbClr val="4DB1E3"/>
          </a:solidFill>
        </p:grpSpPr>
        <p:sp>
          <p:nvSpPr>
            <p:cNvPr id="5" name="Oval 4"/>
            <p:cNvSpPr/>
            <p:nvPr/>
          </p:nvSpPr>
          <p:spPr bwMode="auto">
            <a:xfrm>
              <a:off x="765521" y="1177132"/>
              <a:ext cx="536575" cy="5381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 name="TextBox 4"/>
            <p:cNvSpPr txBox="1">
              <a:spLocks noChangeArrowheads="1"/>
            </p:cNvSpPr>
            <p:nvPr/>
          </p:nvSpPr>
          <p:spPr bwMode="auto">
            <a:xfrm>
              <a:off x="882856" y="1249769"/>
              <a:ext cx="208032" cy="4008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sz="2000" b="1">
                  <a:solidFill>
                    <a:schemeClr val="bg1"/>
                  </a:solidFill>
                </a:rPr>
                <a:t>1</a:t>
              </a:r>
            </a:p>
          </p:txBody>
        </p:sp>
      </p:grpSp>
      <p:sp>
        <p:nvSpPr>
          <p:cNvPr id="7" name="Content Placeholder 21"/>
          <p:cNvSpPr>
            <a:spLocks/>
          </p:cNvSpPr>
          <p:nvPr/>
        </p:nvSpPr>
        <p:spPr bwMode="auto">
          <a:xfrm>
            <a:off x="4494027" y="1350571"/>
            <a:ext cx="4033285" cy="1003376"/>
          </a:xfrm>
          <a:prstGeom prst="roundRect">
            <a:avLst>
              <a:gd name="adj" fmla="val 7648"/>
            </a:avLst>
          </a:prstGeom>
          <a:noFill/>
          <a:ln>
            <a:noFill/>
          </a:ln>
        </p:spPr>
        <p:txBody>
          <a:bodyPr wrap="square" lIns="324000" tIns="108000" rIns="72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buFont typeface="Arial" panose="020B0604020202020204" pitchFamily="34" charset="0"/>
              <a:buNone/>
            </a:pPr>
            <a:r>
              <a:rPr lang="en-GB" altLang="en-US" dirty="0"/>
              <a:t>Gently place a sheet of tissue paper on the water surface. Then put the metal pin or paperclip on top.</a:t>
            </a:r>
          </a:p>
        </p:txBody>
      </p:sp>
      <p:grpSp>
        <p:nvGrpSpPr>
          <p:cNvPr id="8" name="Group 7"/>
          <p:cNvGrpSpPr>
            <a:grpSpLocks/>
          </p:cNvGrpSpPr>
          <p:nvPr/>
        </p:nvGrpSpPr>
        <p:grpSpPr bwMode="auto">
          <a:xfrm>
            <a:off x="4185784" y="1467797"/>
            <a:ext cx="536575" cy="538162"/>
            <a:chOff x="765521" y="1177132"/>
            <a:chExt cx="536575" cy="538162"/>
          </a:xfrm>
          <a:solidFill>
            <a:srgbClr val="4DB1E3"/>
          </a:solidFill>
        </p:grpSpPr>
        <p:sp>
          <p:nvSpPr>
            <p:cNvPr id="9" name="Oval 8"/>
            <p:cNvSpPr/>
            <p:nvPr/>
          </p:nvSpPr>
          <p:spPr bwMode="auto">
            <a:xfrm>
              <a:off x="765521" y="1177132"/>
              <a:ext cx="536575" cy="5381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 name="TextBox 4"/>
            <p:cNvSpPr txBox="1">
              <a:spLocks noChangeArrowheads="1"/>
            </p:cNvSpPr>
            <p:nvPr/>
          </p:nvSpPr>
          <p:spPr bwMode="auto">
            <a:xfrm>
              <a:off x="882856" y="1249769"/>
              <a:ext cx="209620" cy="4008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sz="2000" b="1" dirty="0">
                  <a:solidFill>
                    <a:schemeClr val="bg1"/>
                  </a:solidFill>
                </a:rPr>
                <a:t>2</a:t>
              </a:r>
            </a:p>
          </p:txBody>
        </p:sp>
      </p:grpSp>
      <p:sp>
        <p:nvSpPr>
          <p:cNvPr id="11" name="Content Placeholder 21"/>
          <p:cNvSpPr>
            <a:spLocks/>
          </p:cNvSpPr>
          <p:nvPr/>
        </p:nvSpPr>
        <p:spPr bwMode="auto">
          <a:xfrm>
            <a:off x="943010" y="2286301"/>
            <a:ext cx="7584301" cy="1382527"/>
          </a:xfrm>
          <a:prstGeom prst="roundRect">
            <a:avLst>
              <a:gd name="adj" fmla="val 6005"/>
            </a:avLst>
          </a:prstGeom>
          <a:noFill/>
          <a:ln>
            <a:noFill/>
          </a:ln>
        </p:spPr>
        <p:txBody>
          <a:bodyPr wrap="square" lIns="324000" tIns="108000" rIns="72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buFont typeface="Arial" panose="020B0604020202020204" pitchFamily="34" charset="0"/>
              <a:buNone/>
            </a:pPr>
            <a:r>
              <a:rPr lang="en-GB" altLang="en-US" dirty="0"/>
              <a:t>Now, carefully remove the tissue paper. The pin or paperclip should remain floating on the surface.</a:t>
            </a:r>
          </a:p>
          <a:p>
            <a:pPr eaLnBrk="1" hangingPunct="1">
              <a:buFont typeface="Arial" panose="020B0604020202020204" pitchFamily="34" charset="0"/>
              <a:buNone/>
            </a:pPr>
            <a:r>
              <a:rPr lang="en-GB" altLang="en-US" dirty="0"/>
              <a:t>(You could use a magnet to pull it across the surface to show how it moves around on top of the water!)</a:t>
            </a:r>
          </a:p>
        </p:txBody>
      </p:sp>
      <p:grpSp>
        <p:nvGrpSpPr>
          <p:cNvPr id="12" name="Group 11"/>
          <p:cNvGrpSpPr>
            <a:grpSpLocks/>
          </p:cNvGrpSpPr>
          <p:nvPr/>
        </p:nvGrpSpPr>
        <p:grpSpPr bwMode="auto">
          <a:xfrm>
            <a:off x="612860" y="2683175"/>
            <a:ext cx="536575" cy="538163"/>
            <a:chOff x="765521" y="1177132"/>
            <a:chExt cx="536575" cy="538162"/>
          </a:xfrm>
          <a:solidFill>
            <a:srgbClr val="4DB1E3"/>
          </a:solidFill>
        </p:grpSpPr>
        <p:sp>
          <p:nvSpPr>
            <p:cNvPr id="13" name="Oval 12"/>
            <p:cNvSpPr/>
            <p:nvPr/>
          </p:nvSpPr>
          <p:spPr bwMode="auto">
            <a:xfrm>
              <a:off x="765521" y="1177132"/>
              <a:ext cx="536575" cy="5381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 name="TextBox 4"/>
            <p:cNvSpPr txBox="1">
              <a:spLocks noChangeArrowheads="1"/>
            </p:cNvSpPr>
            <p:nvPr/>
          </p:nvSpPr>
          <p:spPr bwMode="auto">
            <a:xfrm>
              <a:off x="882855" y="1249769"/>
              <a:ext cx="212817" cy="4008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sz="2000" b="1" dirty="0">
                  <a:solidFill>
                    <a:schemeClr val="bg1"/>
                  </a:solidFill>
                </a:rPr>
                <a:t>3</a:t>
              </a:r>
            </a:p>
          </p:txBody>
        </p:sp>
      </p:grpSp>
      <p:sp>
        <p:nvSpPr>
          <p:cNvPr id="27" name="Content Placeholder 21"/>
          <p:cNvSpPr>
            <a:spLocks/>
          </p:cNvSpPr>
          <p:nvPr/>
        </p:nvSpPr>
        <p:spPr bwMode="auto">
          <a:xfrm>
            <a:off x="938227" y="3664907"/>
            <a:ext cx="2793103" cy="994034"/>
          </a:xfrm>
          <a:prstGeom prst="roundRect">
            <a:avLst>
              <a:gd name="adj" fmla="val 6005"/>
            </a:avLst>
          </a:prstGeom>
          <a:noFill/>
          <a:ln>
            <a:noFill/>
          </a:ln>
        </p:spPr>
        <p:txBody>
          <a:bodyPr wrap="square" lIns="324000" tIns="108000" rIns="72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buFont typeface="Arial" panose="020B0604020202020204" pitchFamily="34" charset="0"/>
              <a:buNone/>
            </a:pPr>
            <a:r>
              <a:rPr lang="en-GB" altLang="en-US" dirty="0"/>
              <a:t>Now, dip one end of the cotton bud in the washing up liquid. </a:t>
            </a:r>
          </a:p>
        </p:txBody>
      </p:sp>
      <p:grpSp>
        <p:nvGrpSpPr>
          <p:cNvPr id="28" name="Group 27"/>
          <p:cNvGrpSpPr>
            <a:grpSpLocks/>
          </p:cNvGrpSpPr>
          <p:nvPr/>
        </p:nvGrpSpPr>
        <p:grpSpPr bwMode="auto">
          <a:xfrm>
            <a:off x="621833" y="3851804"/>
            <a:ext cx="536575" cy="538163"/>
            <a:chOff x="765521" y="1177132"/>
            <a:chExt cx="536575" cy="538162"/>
          </a:xfrm>
          <a:solidFill>
            <a:srgbClr val="4DB1E3"/>
          </a:solidFill>
        </p:grpSpPr>
        <p:sp>
          <p:nvSpPr>
            <p:cNvPr id="29" name="Oval 28"/>
            <p:cNvSpPr/>
            <p:nvPr/>
          </p:nvSpPr>
          <p:spPr bwMode="auto">
            <a:xfrm>
              <a:off x="765521" y="1177132"/>
              <a:ext cx="536575" cy="5381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0" name="TextBox 4"/>
            <p:cNvSpPr txBox="1">
              <a:spLocks noChangeArrowheads="1"/>
            </p:cNvSpPr>
            <p:nvPr/>
          </p:nvSpPr>
          <p:spPr bwMode="auto">
            <a:xfrm>
              <a:off x="882855" y="1249769"/>
              <a:ext cx="234745" cy="4008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sz="2000" b="1" dirty="0">
                  <a:solidFill>
                    <a:schemeClr val="bg1"/>
                  </a:solidFill>
                </a:rPr>
                <a:t>4</a:t>
              </a:r>
            </a:p>
          </p:txBody>
        </p:sp>
      </p:grpSp>
      <p:sp>
        <p:nvSpPr>
          <p:cNvPr id="35" name="Content Placeholder 21"/>
          <p:cNvSpPr>
            <a:spLocks/>
          </p:cNvSpPr>
          <p:nvPr/>
        </p:nvSpPr>
        <p:spPr bwMode="auto">
          <a:xfrm>
            <a:off x="938227" y="5621386"/>
            <a:ext cx="7589084" cy="737502"/>
          </a:xfrm>
          <a:prstGeom prst="roundRect">
            <a:avLst>
              <a:gd name="adj" fmla="val 6005"/>
            </a:avLst>
          </a:prstGeom>
          <a:noFill/>
          <a:ln>
            <a:noFill/>
          </a:ln>
        </p:spPr>
        <p:txBody>
          <a:bodyPr wrap="square" lIns="324000" tIns="108000" rIns="72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buFont typeface="Arial" panose="020B0604020202020204" pitchFamily="34" charset="0"/>
              <a:buNone/>
            </a:pPr>
            <a:r>
              <a:rPr lang="en-GB" altLang="en-US" dirty="0"/>
              <a:t>Now, with the other end, touch the water surface. The pin or paperclip should now drop suddenly to the bottom.</a:t>
            </a:r>
          </a:p>
        </p:txBody>
      </p:sp>
      <p:grpSp>
        <p:nvGrpSpPr>
          <p:cNvPr id="36" name="Group 35"/>
          <p:cNvGrpSpPr>
            <a:grpSpLocks/>
          </p:cNvGrpSpPr>
          <p:nvPr/>
        </p:nvGrpSpPr>
        <p:grpSpPr bwMode="auto">
          <a:xfrm>
            <a:off x="612860" y="5665640"/>
            <a:ext cx="536575" cy="538162"/>
            <a:chOff x="765521" y="1177132"/>
            <a:chExt cx="536575" cy="538162"/>
          </a:xfrm>
          <a:solidFill>
            <a:srgbClr val="4DB1E3"/>
          </a:solidFill>
        </p:grpSpPr>
        <p:sp>
          <p:nvSpPr>
            <p:cNvPr id="37" name="Oval 36"/>
            <p:cNvSpPr/>
            <p:nvPr/>
          </p:nvSpPr>
          <p:spPr bwMode="auto">
            <a:xfrm>
              <a:off x="765521" y="1177132"/>
              <a:ext cx="536575" cy="5381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8" name="TextBox 4"/>
            <p:cNvSpPr txBox="1">
              <a:spLocks noChangeArrowheads="1"/>
            </p:cNvSpPr>
            <p:nvPr/>
          </p:nvSpPr>
          <p:spPr bwMode="auto">
            <a:xfrm>
              <a:off x="882856" y="1249769"/>
              <a:ext cx="290458" cy="4008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sz="2000" b="1" dirty="0">
                  <a:solidFill>
                    <a:schemeClr val="bg1"/>
                  </a:solidFill>
                </a:rPr>
                <a:t>6</a:t>
              </a:r>
            </a:p>
          </p:txBody>
        </p:sp>
      </p:grpSp>
      <p:sp>
        <p:nvSpPr>
          <p:cNvPr id="40" name="Content Placeholder 21"/>
          <p:cNvSpPr>
            <a:spLocks/>
          </p:cNvSpPr>
          <p:nvPr/>
        </p:nvSpPr>
        <p:spPr bwMode="auto">
          <a:xfrm>
            <a:off x="4407929" y="3790306"/>
            <a:ext cx="2715258" cy="1507098"/>
          </a:xfrm>
          <a:prstGeom prst="roundRect">
            <a:avLst>
              <a:gd name="adj" fmla="val 6005"/>
            </a:avLst>
          </a:prstGeom>
          <a:noFill/>
          <a:ln>
            <a:noFill/>
          </a:ln>
        </p:spPr>
        <p:txBody>
          <a:bodyPr wrap="square" lIns="324000" tIns="108000" rIns="72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buFont typeface="Arial" panose="020B0604020202020204" pitchFamily="34" charset="0"/>
              <a:buNone/>
            </a:pPr>
            <a:r>
              <a:rPr lang="en-GB" altLang="en-US" dirty="0"/>
              <a:t>Put the end without the washing up liquid on the surface of the water first. Nothing should happen. </a:t>
            </a:r>
          </a:p>
        </p:txBody>
      </p:sp>
      <p:grpSp>
        <p:nvGrpSpPr>
          <p:cNvPr id="41" name="Group 40"/>
          <p:cNvGrpSpPr>
            <a:grpSpLocks/>
          </p:cNvGrpSpPr>
          <p:nvPr/>
        </p:nvGrpSpPr>
        <p:grpSpPr bwMode="auto">
          <a:xfrm>
            <a:off x="4106886" y="3848673"/>
            <a:ext cx="536575" cy="538162"/>
            <a:chOff x="765521" y="1177132"/>
            <a:chExt cx="536575" cy="538162"/>
          </a:xfrm>
          <a:solidFill>
            <a:srgbClr val="4DB1E3"/>
          </a:solidFill>
        </p:grpSpPr>
        <p:sp>
          <p:nvSpPr>
            <p:cNvPr id="42" name="Oval 41"/>
            <p:cNvSpPr/>
            <p:nvPr/>
          </p:nvSpPr>
          <p:spPr bwMode="auto">
            <a:xfrm>
              <a:off x="765521" y="1177132"/>
              <a:ext cx="536575" cy="5381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3" name="TextBox 4"/>
            <p:cNvSpPr txBox="1">
              <a:spLocks noChangeArrowheads="1"/>
            </p:cNvSpPr>
            <p:nvPr/>
          </p:nvSpPr>
          <p:spPr bwMode="auto">
            <a:xfrm>
              <a:off x="882855" y="1249769"/>
              <a:ext cx="230271" cy="4008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sz="2000" b="1" dirty="0">
                  <a:solidFill>
                    <a:schemeClr val="bg1"/>
                  </a:solidFill>
                </a:rPr>
                <a:t>5</a:t>
              </a:r>
            </a:p>
          </p:txBody>
        </p:sp>
      </p:grpSp>
      <p:pic>
        <p:nvPicPr>
          <p:cNvPr id="44" name="Picture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096" y="3376122"/>
            <a:ext cx="1579215" cy="1013845"/>
          </a:xfrm>
          <a:prstGeom prst="rect">
            <a:avLst/>
          </a:prstGeom>
        </p:spPr>
      </p:pic>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5731" y="4658941"/>
            <a:ext cx="1283142" cy="840967"/>
          </a:xfrm>
          <a:prstGeom prst="rect">
            <a:avLst/>
          </a:prstGeom>
        </p:spPr>
      </p:pic>
    </p:spTree>
    <p:extLst>
      <p:ext uri="{BB962C8B-B14F-4D97-AF65-F5344CB8AC3E}">
        <p14:creationId xmlns:p14="http://schemas.microsoft.com/office/powerpoint/2010/main" val="28629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22" presetClass="entr" presetSubtype="8" fill="hold" grpId="0" nodeType="withEffect">
                                  <p:stCondLst>
                                    <p:cond delay="50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500"/>
                                        <p:tgtEl>
                                          <p:spTgt spid="4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childTnLst>
                                </p:cTn>
                              </p:par>
                              <p:par>
                                <p:cTn id="46" presetID="22" presetClass="entr" presetSubtype="8" fill="hold" grpId="0" nodeType="withEffect">
                                  <p:stCondLst>
                                    <p:cond delay="500"/>
                                  </p:stCondLst>
                                  <p:childTnLst>
                                    <p:set>
                                      <p:cBhvr>
                                        <p:cTn id="47" dur="1" fill="hold">
                                          <p:stCondLst>
                                            <p:cond delay="0"/>
                                          </p:stCondLst>
                                        </p:cTn>
                                        <p:tgtEl>
                                          <p:spTgt spid="40"/>
                                        </p:tgtEl>
                                        <p:attrNameLst>
                                          <p:attrName>style.visibility</p:attrName>
                                        </p:attrNameLst>
                                      </p:cBhvr>
                                      <p:to>
                                        <p:strVal val="visible"/>
                                      </p:to>
                                    </p:set>
                                    <p:animEffect transition="in" filter="wipe(left)">
                                      <p:cBhvr>
                                        <p:cTn id="48" dur="500"/>
                                        <p:tgtEl>
                                          <p:spTgt spid="4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par>
                                <p:cTn id="54" presetID="22" presetClass="entr" presetSubtype="8" fill="hold" grpId="0" nodeType="withEffect">
                                  <p:stCondLst>
                                    <p:cond delay="500"/>
                                  </p:stCondLst>
                                  <p:childTnLst>
                                    <p:set>
                                      <p:cBhvr>
                                        <p:cTn id="55" dur="1" fill="hold">
                                          <p:stCondLst>
                                            <p:cond delay="0"/>
                                          </p:stCondLst>
                                        </p:cTn>
                                        <p:tgtEl>
                                          <p:spTgt spid="35"/>
                                        </p:tgtEl>
                                        <p:attrNameLst>
                                          <p:attrName>style.visibility</p:attrName>
                                        </p:attrNameLst>
                                      </p:cBhvr>
                                      <p:to>
                                        <p:strVal val="visible"/>
                                      </p:to>
                                    </p:set>
                                    <p:animEffect transition="in" filter="wipe(left)">
                                      <p:cBhvr>
                                        <p:cTn id="5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1" grpId="0"/>
      <p:bldP spid="27" grpId="0"/>
      <p:bldP spid="35"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873941">
            <a:off x="6733267" y="1305359"/>
            <a:ext cx="559031" cy="67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dirty="0"/>
              <a:t>Here’s What’s Happening…</a:t>
            </a:r>
          </a:p>
        </p:txBody>
      </p:sp>
      <p:sp>
        <p:nvSpPr>
          <p:cNvPr id="3" name="Rounded Rectangle 2"/>
          <p:cNvSpPr/>
          <p:nvPr/>
        </p:nvSpPr>
        <p:spPr>
          <a:xfrm>
            <a:off x="686707" y="1473201"/>
            <a:ext cx="2035228" cy="547779"/>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spcAft>
                <a:spcPts val="2400"/>
              </a:spcAft>
              <a:defRPr/>
            </a:pPr>
            <a:r>
              <a:rPr lang="en-GB" b="1" dirty="0">
                <a:solidFill>
                  <a:schemeClr val="bg1"/>
                </a:solidFill>
              </a:rPr>
              <a:t>Surface Tension </a:t>
            </a:r>
          </a:p>
        </p:txBody>
      </p:sp>
      <p:sp>
        <p:nvSpPr>
          <p:cNvPr id="4" name="Rectangle 3"/>
          <p:cNvSpPr/>
          <p:nvPr/>
        </p:nvSpPr>
        <p:spPr>
          <a:xfrm>
            <a:off x="750506" y="2256146"/>
            <a:ext cx="4731436" cy="830997"/>
          </a:xfrm>
          <a:prstGeom prst="rect">
            <a:avLst/>
          </a:prstGeom>
        </p:spPr>
        <p:txBody>
          <a:bodyPr wrap="square" lIns="0" tIns="0" rIns="0" bIns="0">
            <a:spAutoFit/>
          </a:bodyPr>
          <a:lstStyle/>
          <a:p>
            <a:pPr>
              <a:spcAft>
                <a:spcPts val="2400"/>
              </a:spcAft>
              <a:defRPr/>
            </a:pPr>
            <a:r>
              <a:rPr lang="en-GB" dirty="0"/>
              <a:t>The surface tension of the water is holding its molecules together strongly. The pin floats on top of the surface!</a:t>
            </a:r>
          </a:p>
        </p:txBody>
      </p:sp>
      <p:sp>
        <p:nvSpPr>
          <p:cNvPr id="5" name="Rectangle 4"/>
          <p:cNvSpPr/>
          <p:nvPr/>
        </p:nvSpPr>
        <p:spPr>
          <a:xfrm>
            <a:off x="750505" y="3263195"/>
            <a:ext cx="4731436" cy="1461939"/>
          </a:xfrm>
          <a:prstGeom prst="rect">
            <a:avLst/>
          </a:prstGeom>
        </p:spPr>
        <p:txBody>
          <a:bodyPr wrap="square" lIns="0" tIns="0" rIns="0" bIns="0">
            <a:spAutoFit/>
          </a:bodyPr>
          <a:lstStyle/>
          <a:p>
            <a:pPr>
              <a:spcAft>
                <a:spcPts val="600"/>
              </a:spcAft>
              <a:defRPr/>
            </a:pPr>
            <a:r>
              <a:rPr lang="en-GB" dirty="0"/>
              <a:t>Soap, detergent and washing up liquid break up the bonds between the molecules and makes the surface tension weaker. </a:t>
            </a:r>
          </a:p>
          <a:p>
            <a:pPr>
              <a:spcAft>
                <a:spcPts val="600"/>
              </a:spcAft>
              <a:defRPr/>
            </a:pPr>
            <a:r>
              <a:rPr lang="en-GB" dirty="0"/>
              <a:t>The surface tension breaks and the pin can fall through!</a:t>
            </a:r>
          </a:p>
        </p:txBody>
      </p:sp>
      <p:sp>
        <p:nvSpPr>
          <p:cNvPr id="7" name="Rounded Rectangle 6"/>
          <p:cNvSpPr/>
          <p:nvPr/>
        </p:nvSpPr>
        <p:spPr>
          <a:xfrm>
            <a:off x="686707" y="5101323"/>
            <a:ext cx="5650298" cy="854246"/>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spcAft>
                <a:spcPts val="600"/>
              </a:spcAft>
              <a:defRPr/>
            </a:pPr>
            <a:r>
              <a:rPr lang="en-GB" dirty="0"/>
              <a:t>How strong is surface tension? Investigate how many pins can float on the water’s surface at once.</a:t>
            </a:r>
          </a:p>
        </p:txBody>
      </p:sp>
      <p:grpSp>
        <p:nvGrpSpPr>
          <p:cNvPr id="15" name="Group 14"/>
          <p:cNvGrpSpPr>
            <a:grpSpLocks/>
          </p:cNvGrpSpPr>
          <p:nvPr/>
        </p:nvGrpSpPr>
        <p:grpSpPr bwMode="auto">
          <a:xfrm rot="12757780">
            <a:off x="6307489" y="4963588"/>
            <a:ext cx="1336312" cy="1563219"/>
            <a:chOff x="4967024" y="3358402"/>
            <a:chExt cx="1558508" cy="1626511"/>
          </a:xfrm>
        </p:grpSpPr>
        <p:pic>
          <p:nvPicPr>
            <p:cNvPr id="16"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931135">
              <a:off x="5055676" y="4045198"/>
              <a:ext cx="851063" cy="102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931135" flipH="1">
              <a:off x="5320746" y="3926272"/>
              <a:ext cx="851063" cy="102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931135">
              <a:off x="5585816" y="3690179"/>
              <a:ext cx="851063" cy="102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931135" flipH="1">
              <a:off x="5188211" y="3491350"/>
              <a:ext cx="851063" cy="102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931135" flipH="1">
              <a:off x="5453281" y="3269750"/>
              <a:ext cx="851063" cy="102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6548" y="1643281"/>
            <a:ext cx="1618194" cy="3351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381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4.44444E-6 1.48148E-6 L 0.0026 0.41945 " pathEditMode="relative" rAng="0" ptsTypes="AA">
                                      <p:cBhvr>
                                        <p:cTn id="21" dur="2000" fill="hold"/>
                                        <p:tgtEl>
                                          <p:spTgt spid="22"/>
                                        </p:tgtEl>
                                        <p:attrNameLst>
                                          <p:attrName>ppt_x</p:attrName>
                                          <p:attrName>ppt_y</p:attrName>
                                        </p:attrNameLst>
                                      </p:cBhvr>
                                      <p:rCtr x="0" y="23264"/>
                                    </p:animMotion>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Real Life Examples</a:t>
            </a:r>
          </a:p>
        </p:txBody>
      </p:sp>
      <p:sp>
        <p:nvSpPr>
          <p:cNvPr id="3" name="Rectangle 2"/>
          <p:cNvSpPr/>
          <p:nvPr/>
        </p:nvSpPr>
        <p:spPr>
          <a:xfrm>
            <a:off x="872508" y="1960770"/>
            <a:ext cx="3045317" cy="830997"/>
          </a:xfrm>
          <a:prstGeom prst="rect">
            <a:avLst/>
          </a:prstGeom>
        </p:spPr>
        <p:txBody>
          <a:bodyPr wrap="square" lIns="0" tIns="0" rIns="0" bIns="0">
            <a:spAutoFit/>
          </a:bodyPr>
          <a:lstStyle/>
          <a:p>
            <a:pPr>
              <a:spcAft>
                <a:spcPts val="2400"/>
              </a:spcAft>
              <a:defRPr/>
            </a:pPr>
            <a:r>
              <a:rPr lang="en-GB" altLang="en-US" dirty="0"/>
              <a:t>Pond skaters and other pond creatures use surface tension to stay on top of the water.</a:t>
            </a:r>
            <a:endParaRPr lang="en-GB" dirty="0"/>
          </a:p>
        </p:txBody>
      </p:sp>
      <p:sp>
        <p:nvSpPr>
          <p:cNvPr id="4" name="Rectangle 3"/>
          <p:cNvSpPr/>
          <p:nvPr/>
        </p:nvSpPr>
        <p:spPr>
          <a:xfrm>
            <a:off x="4199861" y="4327876"/>
            <a:ext cx="4274294" cy="1107996"/>
          </a:xfrm>
          <a:prstGeom prst="rect">
            <a:avLst/>
          </a:prstGeom>
        </p:spPr>
        <p:txBody>
          <a:bodyPr wrap="square" lIns="0" tIns="0" rIns="0" bIns="0">
            <a:spAutoFit/>
          </a:bodyPr>
          <a:lstStyle/>
          <a:p>
            <a:pPr>
              <a:lnSpc>
                <a:spcPct val="100000"/>
              </a:lnSpc>
              <a:spcBef>
                <a:spcPct val="0"/>
              </a:spcBef>
              <a:buFontTx/>
              <a:buNone/>
            </a:pPr>
            <a:r>
              <a:rPr lang="en-GB" altLang="en-US" dirty="0"/>
              <a:t>Boats can float on the water because they are less dense than water. The hull of a boat is hollow and the shape helps it to stay buoyant as well.</a:t>
            </a:r>
          </a:p>
        </p:txBody>
      </p:sp>
      <p:grpSp>
        <p:nvGrpSpPr>
          <p:cNvPr id="9" name="Group 8"/>
          <p:cNvGrpSpPr/>
          <p:nvPr/>
        </p:nvGrpSpPr>
        <p:grpSpPr>
          <a:xfrm>
            <a:off x="4132991" y="1877445"/>
            <a:ext cx="4408034" cy="1325463"/>
            <a:chOff x="4054088" y="2334646"/>
            <a:chExt cx="4408034" cy="1325463"/>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4088" y="2334646"/>
              <a:ext cx="4408034" cy="132546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8466" y="2669564"/>
              <a:ext cx="681878" cy="32781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3265" y="2669308"/>
              <a:ext cx="589547" cy="24783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8787" y="2737857"/>
              <a:ext cx="411486" cy="319679"/>
            </a:xfrm>
            <a:prstGeom prst="rect">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2508" y="2985345"/>
            <a:ext cx="3249365" cy="3322923"/>
          </a:xfrm>
          <a:prstGeom prst="rect">
            <a:avLst/>
          </a:prstGeom>
        </p:spPr>
      </p:pic>
    </p:spTree>
    <p:extLst>
      <p:ext uri="{BB962C8B-B14F-4D97-AF65-F5344CB8AC3E}">
        <p14:creationId xmlns:p14="http://schemas.microsoft.com/office/powerpoint/2010/main" val="272271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F2D9965A-8C68-4F5E-A2B5-CF7E0DDA752E}" vid="{78487116-FFC1-4A12-BB7A-4083D6069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117</TotalTime>
  <Words>794</Words>
  <Application>Microsoft Office PowerPoint</Application>
  <PresentationFormat>On-screen Show (4:3)</PresentationFormat>
  <Paragraphs>76</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Twinkl</vt:lpstr>
      <vt:lpstr>Arial</vt:lpstr>
      <vt:lpstr>Calibri</vt:lpstr>
      <vt:lpstr>Sassoon Infant Rg</vt:lpstr>
      <vt:lpstr>Office Theme</vt:lpstr>
      <vt:lpstr>PowerPoint Presentation</vt:lpstr>
      <vt:lpstr>Float or Sink?</vt:lpstr>
      <vt:lpstr>Why Do Some Objects Sink?</vt:lpstr>
      <vt:lpstr>Does the Shape Matter?</vt:lpstr>
      <vt:lpstr>Let’s Look at Surface Tension</vt:lpstr>
      <vt:lpstr>What You Need</vt:lpstr>
      <vt:lpstr>What to Do</vt:lpstr>
      <vt:lpstr>Here’s What’s Happening…</vt:lpstr>
      <vt:lpstr>Real Life Examples</vt:lpstr>
      <vt:lpstr>Float or Sink?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Alice Hawkes</dc:creator>
  <cp:lastModifiedBy>Windows User</cp:lastModifiedBy>
  <cp:revision>15</cp:revision>
  <dcterms:created xsi:type="dcterms:W3CDTF">2020-05-19T08:28:04Z</dcterms:created>
  <dcterms:modified xsi:type="dcterms:W3CDTF">2020-06-10T08:48:17Z</dcterms:modified>
</cp:coreProperties>
</file>