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4"/>
  </p:notesMasterIdLst>
  <p:handoutMasterIdLst>
    <p:handoutMasterId r:id="rId15"/>
  </p:handoutMasterIdLst>
  <p:sldIdLst>
    <p:sldId id="275" r:id="rId2"/>
    <p:sldId id="276" r:id="rId3"/>
    <p:sldId id="278" r:id="rId4"/>
    <p:sldId id="279" r:id="rId5"/>
    <p:sldId id="289" r:id="rId6"/>
    <p:sldId id="282" r:id="rId7"/>
    <p:sldId id="290" r:id="rId8"/>
    <p:sldId id="291" r:id="rId9"/>
    <p:sldId id="284" r:id="rId10"/>
    <p:sldId id="292" r:id="rId11"/>
    <p:sldId id="288" r:id="rId12"/>
    <p:sldId id="286" r:id="rId13"/>
  </p:sldIdLst>
  <p:sldSz cx="9144000" cy="6858000" type="screen4x3"/>
  <p:notesSz cx="6858000" cy="9144000"/>
  <p:embeddedFontLst>
    <p:embeddedFont>
      <p:font typeface="Calibri" panose="020F0502020204030204" pitchFamily="34" charset="0"/>
      <p:regular r:id="rId16"/>
      <p:bold r:id="rId17"/>
      <p:italic r:id="rId18"/>
      <p:boldItalic r:id="rId19"/>
    </p:embeddedFont>
    <p:embeddedFont>
      <p:font typeface="Roboto" panose="02000000000000000000" pitchFamily="2" charset="0"/>
      <p:regular r:id="rId20"/>
      <p:bold r:id="rId21"/>
      <p:italic r:id="rId22"/>
      <p:boldItalic r:id="rId23"/>
    </p:embeddedFont>
    <p:embeddedFont>
      <p:font typeface="Twinkl" pitchFamily="2" charset="77"/>
      <p:regular r:id="rId24"/>
      <p:bold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29"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504"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9CBCB"/>
    <a:srgbClr val="E50050"/>
    <a:srgbClr val="007AC2"/>
    <a:srgbClr val="AFDEF9"/>
    <a:srgbClr val="F9B000"/>
    <a:srgbClr val="FFEDAA"/>
    <a:srgbClr val="689429"/>
    <a:srgbClr val="11743A"/>
    <a:srgbClr val="009640"/>
    <a:srgbClr val="87BD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69" autoAdjust="0"/>
    <p:restoredTop sz="94660"/>
  </p:normalViewPr>
  <p:slideViewPr>
    <p:cSldViewPr snapToGrid="0" showGuides="1">
      <p:cViewPr varScale="1">
        <p:scale>
          <a:sx n="131" d="100"/>
          <a:sy n="131" d="100"/>
        </p:scale>
        <p:origin x="1344" y="184"/>
      </p:cViewPr>
      <p:guideLst>
        <p:guide orient="horz" pos="2160"/>
        <p:guide pos="2880"/>
        <p:guide pos="340"/>
        <p:guide orient="horz" pos="3929"/>
        <p:guide pos="5420"/>
        <p:guide orient="horz" pos="346"/>
        <p:guide pos="476"/>
        <p:guide orient="horz" pos="504"/>
        <p:guide orient="horz" pos="3838"/>
        <p:guide pos="5284"/>
      </p:guideLst>
    </p:cSldViewPr>
  </p:slideViewPr>
  <p:notesTextViewPr>
    <p:cViewPr>
      <p:scale>
        <a:sx n="3" d="2"/>
        <a:sy n="3" d="2"/>
      </p:scale>
      <p:origin x="0" y="0"/>
    </p:cViewPr>
  </p:notesTextViewPr>
  <p:notesViewPr>
    <p:cSldViewPr snapToGrid="0"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handoutMaster" Target="handoutMasters/handoutMaster1.xml"/><Relationship Id="rId23" Type="http://schemas.openxmlformats.org/officeDocument/2006/relationships/font" Target="fonts/font8.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7.fntdata"/><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09/06/2020</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09/06/2020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hyperlink" Target="https://www.twinkl.co.uk/" TargetMode="Externa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hyperlink" Target="https://www.twinkl.co.uk/"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
        <p:nvSpPr>
          <p:cNvPr id="4" name="Rectangle 3">
            <a:hlinkClick r:id="rId4"/>
          </p:cNvPr>
          <p:cNvSpPr/>
          <p:nvPr userDrawn="1"/>
        </p:nvSpPr>
        <p:spPr>
          <a:xfrm>
            <a:off x="470333" y="5834189"/>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
        <p:nvSpPr>
          <p:cNvPr id="4" name="Rectangle 3">
            <a:hlinkClick r:id="rId4"/>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hyperlink" Target="https://www.twinkl.co.uk/resources/white-rose-maths-resources/year-4-white-rose-maths-resources-key-stage-1-year-1-year-2/summer-block-2-money-year-4-white-rose-maths-hub-supporting-resources-key-stage-1"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image" Target="../media/image21.png"/><Relationship Id="rId1" Type="http://schemas.openxmlformats.org/officeDocument/2006/relationships/slideLayout" Target="../slideLayouts/slideLayout3.xml"/><Relationship Id="rId6" Type="http://schemas.openxmlformats.org/officeDocument/2006/relationships/image" Target="../media/image25.png"/><Relationship Id="rId5" Type="http://schemas.openxmlformats.org/officeDocument/2006/relationships/image" Target="../media/image24.jpeg"/><Relationship Id="rId4" Type="http://schemas.openxmlformats.org/officeDocument/2006/relationships/image" Target="../media/image23.jpeg"/></Relationships>
</file>

<file path=ppt/slides/_rels/slide12.xml.rels><?xml version="1.0" encoding="UTF-8" standalone="yes"?>
<Relationships xmlns="http://schemas.openxmlformats.org/package/2006/relationships"><Relationship Id="rId2" Type="http://schemas.openxmlformats.org/officeDocument/2006/relationships/hyperlink" Target="https://www.twinkl.co.uk/resources/white-rose-maths-resources/year-4-white-rose-maths-resources-key-stage-1-year-1-year-2/summer-block-2-money-year-4-white-rose-maths-hub-supporting-resources-key-stage-1" TargetMode="Externa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1.png"/><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hlinkClick r:id="rId2"/>
            <a:extLst>
              <a:ext uri="{FF2B5EF4-FFF2-40B4-BE49-F238E27FC236}">
                <a16:creationId xmlns:a16="http://schemas.microsoft.com/office/drawing/2014/main" id="{835CBB9D-3E4B-4ACA-8BFA-5CB9A9C9A75D}"/>
              </a:ext>
            </a:extLst>
          </p:cNvPr>
          <p:cNvSpPr/>
          <p:nvPr/>
        </p:nvSpPr>
        <p:spPr>
          <a:xfrm>
            <a:off x="138022" y="5527795"/>
            <a:ext cx="1604514" cy="11300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96228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 name="Picture 7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2250" y="532799"/>
            <a:ext cx="702000" cy="702000"/>
          </a:xfrm>
          <a:prstGeom prst="rect">
            <a:avLst/>
          </a:prstGeom>
        </p:spPr>
      </p:pic>
      <p:sp>
        <p:nvSpPr>
          <p:cNvPr id="7" name="Rectangle 6">
            <a:extLst>
              <a:ext uri="{FF2B5EF4-FFF2-40B4-BE49-F238E27FC236}">
                <a16:creationId xmlns:a16="http://schemas.microsoft.com/office/drawing/2014/main" id="{E89334B4-3B1F-4AD4-81C0-A08A764BA886}"/>
              </a:ext>
            </a:extLst>
          </p:cNvPr>
          <p:cNvSpPr/>
          <p:nvPr/>
        </p:nvSpPr>
        <p:spPr>
          <a:xfrm>
            <a:off x="445574" y="702863"/>
            <a:ext cx="1866305" cy="355276"/>
          </a:xfrm>
          <a:prstGeom prst="rect">
            <a:avLst/>
          </a:prstGeom>
          <a:solidFill>
            <a:srgbClr val="072F54"/>
          </a:solidFill>
        </p:spPr>
        <p:txBody>
          <a:bodyPr wrap="square" lIns="180000" tIns="36000" rIns="180000" bIns="72000" anchor="ctr">
            <a:spAutoFit/>
          </a:bodyPr>
          <a:lstStyle/>
          <a:p>
            <a:r>
              <a:rPr lang="en-GB" sz="1600" b="1" dirty="0">
                <a:solidFill>
                  <a:schemeClr val="bg1"/>
                </a:solidFill>
              </a:rPr>
              <a:t>Ordering Money </a:t>
            </a:r>
          </a:p>
        </p:txBody>
      </p:sp>
      <p:sp>
        <p:nvSpPr>
          <p:cNvPr id="75" name="Rectangle 74"/>
          <p:cNvSpPr/>
          <p:nvPr/>
        </p:nvSpPr>
        <p:spPr>
          <a:xfrm>
            <a:off x="2311879" y="702863"/>
            <a:ext cx="1141417" cy="355276"/>
          </a:xfrm>
          <a:prstGeom prst="rect">
            <a:avLst/>
          </a:prstGeom>
          <a:solidFill>
            <a:srgbClr val="00529C"/>
          </a:solidFill>
        </p:spPr>
        <p:txBody>
          <a:bodyPr wrap="square" lIns="180000" tIns="36000" rIns="180000" bIns="72000" anchor="ctr">
            <a:spAutoFit/>
          </a:bodyPr>
          <a:lstStyle/>
          <a:p>
            <a:pPr algn="ctr"/>
            <a:r>
              <a:rPr lang="en-GB" altLang="en-US" sz="1600" b="1" dirty="0">
                <a:solidFill>
                  <a:schemeClr val="bg1"/>
                </a:solidFill>
              </a:rPr>
              <a:t>Deepest</a:t>
            </a:r>
            <a:endParaRPr lang="en-GB" sz="1600" b="1" dirty="0">
              <a:solidFill>
                <a:schemeClr val="bg1"/>
              </a:solidFill>
            </a:endParaRPr>
          </a:p>
        </p:txBody>
      </p:sp>
      <p:cxnSp>
        <p:nvCxnSpPr>
          <p:cNvPr id="8" name="Straight Connector 7"/>
          <p:cNvCxnSpPr/>
          <p:nvPr/>
        </p:nvCxnSpPr>
        <p:spPr>
          <a:xfrm>
            <a:off x="2311879" y="701739"/>
            <a:ext cx="0" cy="3564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5CBD16BA-EB49-4984-9815-5D3AD14FF747}"/>
              </a:ext>
            </a:extLst>
          </p:cNvPr>
          <p:cNvSpPr txBox="1"/>
          <p:nvPr/>
        </p:nvSpPr>
        <p:spPr>
          <a:xfrm>
            <a:off x="755650" y="1232955"/>
            <a:ext cx="7632700" cy="907941"/>
          </a:xfrm>
          <a:prstGeom prst="rect">
            <a:avLst/>
          </a:prstGeom>
          <a:noFill/>
        </p:spPr>
        <p:txBody>
          <a:bodyPr wrap="square" lIns="0" tIns="0" rIns="0" bIns="0" rtlCol="0">
            <a:spAutoFit/>
          </a:bodyPr>
          <a:lstStyle/>
          <a:p>
            <a:pPr>
              <a:spcAft>
                <a:spcPts val="600"/>
              </a:spcAft>
            </a:pPr>
            <a:r>
              <a:rPr lang="en-GB" dirty="0"/>
              <a:t>Find all the different possible prices you can make using these three digits to fill in the price label. </a:t>
            </a:r>
            <a:r>
              <a:rPr lang="en-GB" dirty="0">
                <a:latin typeface="Twinkl" pitchFamily="2" charset="0"/>
              </a:rPr>
              <a:t>You can only use each digit once.</a:t>
            </a:r>
          </a:p>
          <a:p>
            <a:pPr>
              <a:spcAft>
                <a:spcPts val="600"/>
              </a:spcAft>
            </a:pPr>
            <a:r>
              <a:rPr lang="en-GB" dirty="0">
                <a:latin typeface="Twinkl" pitchFamily="2" charset="0"/>
              </a:rPr>
              <a:t>Write the prices in ascending order.</a:t>
            </a:r>
          </a:p>
        </p:txBody>
      </p:sp>
      <p:sp>
        <p:nvSpPr>
          <p:cNvPr id="31" name="Rectangle 30">
            <a:extLst>
              <a:ext uri="{FF2B5EF4-FFF2-40B4-BE49-F238E27FC236}">
                <a16:creationId xmlns:a16="http://schemas.microsoft.com/office/drawing/2014/main" id="{70616ADD-CB23-43A5-A983-80D7EBDB5EB0}"/>
              </a:ext>
            </a:extLst>
          </p:cNvPr>
          <p:cNvSpPr/>
          <p:nvPr/>
        </p:nvSpPr>
        <p:spPr>
          <a:xfrm>
            <a:off x="755650" y="2297574"/>
            <a:ext cx="7632701" cy="2634425"/>
          </a:xfrm>
          <a:prstGeom prst="rect">
            <a:avLst/>
          </a:prstGeom>
          <a:solidFill>
            <a:schemeClr val="bg1"/>
          </a:solidFill>
          <a:ln w="28575">
            <a:solidFill>
              <a:srgbClr val="007A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TextBox 31">
            <a:extLst>
              <a:ext uri="{FF2B5EF4-FFF2-40B4-BE49-F238E27FC236}">
                <a16:creationId xmlns:a16="http://schemas.microsoft.com/office/drawing/2014/main" id="{863EF00D-C43C-4E21-8C4B-F6DF79246017}"/>
              </a:ext>
            </a:extLst>
          </p:cNvPr>
          <p:cNvSpPr txBox="1"/>
          <p:nvPr/>
        </p:nvSpPr>
        <p:spPr>
          <a:xfrm>
            <a:off x="755650" y="5285250"/>
            <a:ext cx="7632699" cy="495108"/>
          </a:xfrm>
          <a:prstGeom prst="rect">
            <a:avLst/>
          </a:prstGeom>
          <a:solidFill>
            <a:schemeClr val="bg1"/>
          </a:solidFill>
          <a:ln w="28575">
            <a:solidFill>
              <a:srgbClr val="689429"/>
            </a:solidFill>
          </a:ln>
        </p:spPr>
        <p:txBody>
          <a:bodyPr wrap="square" lIns="108000" tIns="108000" rIns="108000" bIns="108000" rtlCol="0" anchor="ctr">
            <a:spAutoFit/>
          </a:bodyPr>
          <a:lstStyle/>
          <a:p>
            <a:pPr algn="ctr"/>
            <a:r>
              <a:rPr lang="en-GB" b="1" dirty="0">
                <a:latin typeface="Twinkl" pitchFamily="2" charset="0"/>
              </a:rPr>
              <a:t>£4.68, £4.86, £6.48, £6.84, £8.46, £8.64.</a:t>
            </a:r>
          </a:p>
        </p:txBody>
      </p:sp>
      <p:grpSp>
        <p:nvGrpSpPr>
          <p:cNvPr id="21" name="Group 20">
            <a:extLst>
              <a:ext uri="{FF2B5EF4-FFF2-40B4-BE49-F238E27FC236}">
                <a16:creationId xmlns:a16="http://schemas.microsoft.com/office/drawing/2014/main" id="{6EA96F27-36AE-4034-92E5-A1CD203395DD}"/>
              </a:ext>
            </a:extLst>
          </p:cNvPr>
          <p:cNvGrpSpPr/>
          <p:nvPr/>
        </p:nvGrpSpPr>
        <p:grpSpPr>
          <a:xfrm>
            <a:off x="1518852" y="2577501"/>
            <a:ext cx="2074570" cy="2074570"/>
            <a:chOff x="1378726" y="2751205"/>
            <a:chExt cx="2074570" cy="2074570"/>
          </a:xfrm>
        </p:grpSpPr>
        <p:sp>
          <p:nvSpPr>
            <p:cNvPr id="6" name="Oval 5">
              <a:extLst>
                <a:ext uri="{FF2B5EF4-FFF2-40B4-BE49-F238E27FC236}">
                  <a16:creationId xmlns:a16="http://schemas.microsoft.com/office/drawing/2014/main" id="{2EC8E058-CED9-4DDD-8A13-277F0E27B930}"/>
                </a:ext>
              </a:extLst>
            </p:cNvPr>
            <p:cNvSpPr/>
            <p:nvPr/>
          </p:nvSpPr>
          <p:spPr>
            <a:xfrm>
              <a:off x="1378726" y="2751205"/>
              <a:ext cx="2074570" cy="2074570"/>
            </a:xfrm>
            <a:prstGeom prst="ellipse">
              <a:avLst/>
            </a:prstGeom>
            <a:solidFill>
              <a:srgbClr val="F9B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u="sng" dirty="0"/>
            </a:p>
          </p:txBody>
        </p:sp>
        <p:grpSp>
          <p:nvGrpSpPr>
            <p:cNvPr id="18" name="Group 17">
              <a:extLst>
                <a:ext uri="{FF2B5EF4-FFF2-40B4-BE49-F238E27FC236}">
                  <a16:creationId xmlns:a16="http://schemas.microsoft.com/office/drawing/2014/main" id="{DF2A92D4-6B16-486B-8E11-633C68594665}"/>
                </a:ext>
              </a:extLst>
            </p:cNvPr>
            <p:cNvGrpSpPr/>
            <p:nvPr/>
          </p:nvGrpSpPr>
          <p:grpSpPr>
            <a:xfrm>
              <a:off x="1404606" y="3352011"/>
              <a:ext cx="1873432" cy="769441"/>
              <a:chOff x="1378726" y="3403769"/>
              <a:chExt cx="1873432" cy="769441"/>
            </a:xfrm>
          </p:grpSpPr>
          <p:sp>
            <p:nvSpPr>
              <p:cNvPr id="11" name="Rectangle 10">
                <a:extLst>
                  <a:ext uri="{FF2B5EF4-FFF2-40B4-BE49-F238E27FC236}">
                    <a16:creationId xmlns:a16="http://schemas.microsoft.com/office/drawing/2014/main" id="{6550A30E-80BE-4BB3-9FFB-1476E08961C0}"/>
                  </a:ext>
                </a:extLst>
              </p:cNvPr>
              <p:cNvSpPr/>
              <p:nvPr/>
            </p:nvSpPr>
            <p:spPr>
              <a:xfrm>
                <a:off x="1378726" y="3403769"/>
                <a:ext cx="502061" cy="769441"/>
              </a:xfrm>
              <a:prstGeom prst="rect">
                <a:avLst/>
              </a:prstGeom>
            </p:spPr>
            <p:txBody>
              <a:bodyPr wrap="none">
                <a:spAutoFit/>
              </a:bodyPr>
              <a:lstStyle/>
              <a:p>
                <a:r>
                  <a:rPr lang="en-GB" sz="4400" dirty="0"/>
                  <a:t>£</a:t>
                </a:r>
              </a:p>
            </p:txBody>
          </p:sp>
          <p:sp>
            <p:nvSpPr>
              <p:cNvPr id="47" name="Rectangle 46">
                <a:extLst>
                  <a:ext uri="{FF2B5EF4-FFF2-40B4-BE49-F238E27FC236}">
                    <a16:creationId xmlns:a16="http://schemas.microsoft.com/office/drawing/2014/main" id="{F31536B1-A26D-445B-8E1C-3F4C9CB876C0}"/>
                  </a:ext>
                </a:extLst>
              </p:cNvPr>
              <p:cNvSpPr/>
              <p:nvPr/>
            </p:nvSpPr>
            <p:spPr>
              <a:xfrm>
                <a:off x="2146609" y="3403769"/>
                <a:ext cx="330540" cy="769441"/>
              </a:xfrm>
              <a:prstGeom prst="rect">
                <a:avLst/>
              </a:prstGeom>
            </p:spPr>
            <p:txBody>
              <a:bodyPr wrap="none">
                <a:spAutoFit/>
              </a:bodyPr>
              <a:lstStyle/>
              <a:p>
                <a:r>
                  <a:rPr lang="en-GB" sz="4400" dirty="0"/>
                  <a:t>.</a:t>
                </a:r>
              </a:p>
            </p:txBody>
          </p:sp>
          <p:cxnSp>
            <p:nvCxnSpPr>
              <p:cNvPr id="13" name="Straight Connector 12">
                <a:extLst>
                  <a:ext uri="{FF2B5EF4-FFF2-40B4-BE49-F238E27FC236}">
                    <a16:creationId xmlns:a16="http://schemas.microsoft.com/office/drawing/2014/main" id="{743AC9F1-C6DD-428D-86BC-4F2B6BB571EC}"/>
                  </a:ext>
                </a:extLst>
              </p:cNvPr>
              <p:cNvCxnSpPr>
                <a:cxnSpLocks/>
              </p:cNvCxnSpPr>
              <p:nvPr/>
            </p:nvCxnSpPr>
            <p:spPr>
              <a:xfrm>
                <a:off x="1811547" y="4037162"/>
                <a:ext cx="370936"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48" name="Straight Connector 47">
                <a:extLst>
                  <a:ext uri="{FF2B5EF4-FFF2-40B4-BE49-F238E27FC236}">
                    <a16:creationId xmlns:a16="http://schemas.microsoft.com/office/drawing/2014/main" id="{01F59EE5-FB42-4221-8952-96C712C7D143}"/>
                  </a:ext>
                </a:extLst>
              </p:cNvPr>
              <p:cNvCxnSpPr>
                <a:cxnSpLocks/>
              </p:cNvCxnSpPr>
              <p:nvPr/>
            </p:nvCxnSpPr>
            <p:spPr>
              <a:xfrm>
                <a:off x="2415396" y="4037162"/>
                <a:ext cx="370936"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49" name="Straight Connector 48">
                <a:extLst>
                  <a:ext uri="{FF2B5EF4-FFF2-40B4-BE49-F238E27FC236}">
                    <a16:creationId xmlns:a16="http://schemas.microsoft.com/office/drawing/2014/main" id="{0A5F6164-0C0E-4757-BD5F-CE03F54ED52F}"/>
                  </a:ext>
                </a:extLst>
              </p:cNvPr>
              <p:cNvCxnSpPr>
                <a:cxnSpLocks/>
              </p:cNvCxnSpPr>
              <p:nvPr/>
            </p:nvCxnSpPr>
            <p:spPr>
              <a:xfrm>
                <a:off x="2881222" y="4037162"/>
                <a:ext cx="370936" cy="0"/>
              </a:xfrm>
              <a:prstGeom prst="line">
                <a:avLst/>
              </a:prstGeom>
              <a:ln w="28575"/>
            </p:spPr>
            <p:style>
              <a:lnRef idx="1">
                <a:schemeClr val="dk1"/>
              </a:lnRef>
              <a:fillRef idx="0">
                <a:schemeClr val="dk1"/>
              </a:fillRef>
              <a:effectRef idx="0">
                <a:schemeClr val="dk1"/>
              </a:effectRef>
              <a:fontRef idx="minor">
                <a:schemeClr val="tx1"/>
              </a:fontRef>
            </p:style>
          </p:cxnSp>
        </p:grpSp>
      </p:grpSp>
      <p:sp>
        <p:nvSpPr>
          <p:cNvPr id="22" name="Rectangle: Rounded Corners 21">
            <a:extLst>
              <a:ext uri="{FF2B5EF4-FFF2-40B4-BE49-F238E27FC236}">
                <a16:creationId xmlns:a16="http://schemas.microsoft.com/office/drawing/2014/main" id="{BAAA290A-57D6-45FA-8BC1-DF0BD4FDE9AE}"/>
              </a:ext>
            </a:extLst>
          </p:cNvPr>
          <p:cNvSpPr/>
          <p:nvPr/>
        </p:nvSpPr>
        <p:spPr>
          <a:xfrm>
            <a:off x="4380495" y="3044103"/>
            <a:ext cx="899390" cy="1141366"/>
          </a:xfrm>
          <a:prstGeom prst="roundRect">
            <a:avLst/>
          </a:prstGeom>
          <a:solidFill>
            <a:srgbClr val="F9CBCB"/>
          </a:solidFill>
          <a:ln w="19050">
            <a:solidFill>
              <a:srgbClr val="E50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b="1" dirty="0">
                <a:solidFill>
                  <a:schemeClr val="tx1"/>
                </a:solidFill>
              </a:rPr>
              <a:t>4</a:t>
            </a:r>
          </a:p>
        </p:txBody>
      </p:sp>
      <p:sp>
        <p:nvSpPr>
          <p:cNvPr id="53" name="Rectangle: Rounded Corners 52">
            <a:extLst>
              <a:ext uri="{FF2B5EF4-FFF2-40B4-BE49-F238E27FC236}">
                <a16:creationId xmlns:a16="http://schemas.microsoft.com/office/drawing/2014/main" id="{2BEA5950-1946-49D7-9AC2-47B36513F869}"/>
              </a:ext>
            </a:extLst>
          </p:cNvPr>
          <p:cNvSpPr/>
          <p:nvPr/>
        </p:nvSpPr>
        <p:spPr>
          <a:xfrm>
            <a:off x="5549574" y="3044103"/>
            <a:ext cx="899390" cy="1141366"/>
          </a:xfrm>
          <a:prstGeom prst="roundRect">
            <a:avLst/>
          </a:prstGeom>
          <a:solidFill>
            <a:srgbClr val="F9CBCB"/>
          </a:solidFill>
          <a:ln w="19050">
            <a:solidFill>
              <a:srgbClr val="E50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b="1" dirty="0">
                <a:solidFill>
                  <a:schemeClr val="tx1"/>
                </a:solidFill>
              </a:rPr>
              <a:t>6</a:t>
            </a:r>
          </a:p>
        </p:txBody>
      </p:sp>
      <p:sp>
        <p:nvSpPr>
          <p:cNvPr id="54" name="Rectangle: Rounded Corners 53">
            <a:extLst>
              <a:ext uri="{FF2B5EF4-FFF2-40B4-BE49-F238E27FC236}">
                <a16:creationId xmlns:a16="http://schemas.microsoft.com/office/drawing/2014/main" id="{65C8CD1D-F8D9-4AE1-B216-884156F65A99}"/>
              </a:ext>
            </a:extLst>
          </p:cNvPr>
          <p:cNvSpPr/>
          <p:nvPr/>
        </p:nvSpPr>
        <p:spPr>
          <a:xfrm>
            <a:off x="6718653" y="3044103"/>
            <a:ext cx="899390" cy="1141366"/>
          </a:xfrm>
          <a:prstGeom prst="roundRect">
            <a:avLst/>
          </a:prstGeom>
          <a:solidFill>
            <a:srgbClr val="F9CBCB"/>
          </a:solidFill>
          <a:ln w="19050">
            <a:solidFill>
              <a:srgbClr val="E50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b="1" dirty="0">
                <a:solidFill>
                  <a:schemeClr val="tx1"/>
                </a:solidFill>
              </a:rPr>
              <a:t>8</a:t>
            </a:r>
          </a:p>
        </p:txBody>
      </p:sp>
    </p:spTree>
    <p:extLst>
      <p:ext uri="{BB962C8B-B14F-4D97-AF65-F5344CB8AC3E}">
        <p14:creationId xmlns:p14="http://schemas.microsoft.com/office/powerpoint/2010/main" val="2506144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250"/>
                                        <p:tgtEl>
                                          <p:spTgt spid="32"/>
                                        </p:tgtEl>
                                      </p:cBhvr>
                                    </p:animEffect>
                                  </p:childTnLst>
                                </p:cTn>
                              </p:par>
                              <p:par>
                                <p:cTn id="8" presetID="26" presetClass="emph" presetSubtype="0" fill="hold" grpId="1" nodeType="withEffect">
                                  <p:stCondLst>
                                    <p:cond delay="0"/>
                                  </p:stCondLst>
                                  <p:childTnLst>
                                    <p:animEffect transition="out" filter="fade">
                                      <p:cBhvr>
                                        <p:cTn id="9" dur="250" tmFilter="0, 0; .2, .5; .8, .5; 1, 0"/>
                                        <p:tgtEl>
                                          <p:spTgt spid="32"/>
                                        </p:tgtEl>
                                      </p:cBhvr>
                                    </p:animEffect>
                                    <p:animScale>
                                      <p:cBhvr>
                                        <p:cTn id="10" dur="125" autoRev="1" fill="hold"/>
                                        <p:tgtEl>
                                          <p:spTgt spid="3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2"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CC3F129B-2D47-483A-A90C-799D2C477CF6}"/>
              </a:ext>
            </a:extLst>
          </p:cNvPr>
          <p:cNvSpPr/>
          <p:nvPr/>
        </p:nvSpPr>
        <p:spPr>
          <a:xfrm>
            <a:off x="4563663" y="1819414"/>
            <a:ext cx="3824688" cy="4273409"/>
          </a:xfrm>
          <a:prstGeom prst="rect">
            <a:avLst/>
          </a:prstGeom>
          <a:solidFill>
            <a:srgbClr val="4EB2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755650" y="1822827"/>
            <a:ext cx="3816349" cy="4269997"/>
          </a:xfrm>
          <a:prstGeom prst="rect">
            <a:avLst/>
          </a:prstGeom>
          <a:solidFill>
            <a:srgbClr val="007A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755649" y="1364071"/>
            <a:ext cx="7632701" cy="458757"/>
          </a:xfrm>
          <a:prstGeom prst="rect">
            <a:avLst/>
          </a:prstGeom>
          <a:solidFill>
            <a:srgbClr val="C7E8FD"/>
          </a:solidFill>
        </p:spPr>
        <p:txBody>
          <a:bodyPr wrap="square" lIns="72000" tIns="72000" rIns="72000" bIns="108000">
            <a:spAutoFit/>
          </a:bodyPr>
          <a:lstStyle/>
          <a:p>
            <a:pPr algn="ctr"/>
            <a:r>
              <a:rPr lang="en-GB" dirty="0"/>
              <a:t>Dive in by completing your own activity!</a:t>
            </a:r>
          </a:p>
        </p:txBody>
      </p:sp>
      <p:pic>
        <p:nvPicPr>
          <p:cNvPr id="6" name="Picture 5">
            <a:extLst>
              <a:ext uri="{FF2B5EF4-FFF2-40B4-BE49-F238E27FC236}">
                <a16:creationId xmlns:a16="http://schemas.microsoft.com/office/drawing/2014/main" id="{61B74EBF-AD1B-4DC1-AB71-6B21B868FC7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5355" t="500" r="27421" b="1"/>
          <a:stretch/>
        </p:blipFill>
        <p:spPr>
          <a:xfrm>
            <a:off x="755650" y="1819415"/>
            <a:ext cx="3818059" cy="4273409"/>
          </a:xfrm>
          <a:prstGeom prst="rect">
            <a:avLst/>
          </a:prstGeom>
        </p:spPr>
      </p:pic>
      <p:pic>
        <p:nvPicPr>
          <p:cNvPr id="21" name="Picture 20">
            <a:extLst>
              <a:ext uri="{FF2B5EF4-FFF2-40B4-BE49-F238E27FC236}">
                <a16:creationId xmlns:a16="http://schemas.microsoft.com/office/drawing/2014/main" id="{23B3C386-037D-47BC-B81B-E45DB0C5678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4682123" y="2030899"/>
            <a:ext cx="2722089" cy="3850438"/>
          </a:xfrm>
          <a:prstGeom prst="rect">
            <a:avLst/>
          </a:prstGeom>
          <a:effectLst>
            <a:outerShdw blurRad="63500" sx="102000" sy="102000" algn="ctr" rotWithShape="0">
              <a:prstClr val="black">
                <a:alpha val="20000"/>
              </a:prstClr>
            </a:outerShdw>
          </a:effectLst>
        </p:spPr>
      </p:pic>
      <p:pic>
        <p:nvPicPr>
          <p:cNvPr id="19" name="Picture 18">
            <a:extLst>
              <a:ext uri="{FF2B5EF4-FFF2-40B4-BE49-F238E27FC236}">
                <a16:creationId xmlns:a16="http://schemas.microsoft.com/office/drawing/2014/main" id="{23B3C386-037D-47BC-B81B-E45DB0C5678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49288"/>
          <a:stretch/>
        </p:blipFill>
        <p:spPr>
          <a:xfrm rot="1560000">
            <a:off x="2525560" y="2840899"/>
            <a:ext cx="834435" cy="2327514"/>
          </a:xfrm>
          <a:prstGeom prst="rect">
            <a:avLst/>
          </a:prstGeom>
          <a:effectLst/>
        </p:spPr>
      </p:pic>
      <p:pic>
        <p:nvPicPr>
          <p:cNvPr id="13" name="Picture 12"/>
          <p:cNvPicPr>
            <a:picLocks noChangeAspect="1"/>
          </p:cNvPicPr>
          <p:nvPr/>
        </p:nvPicPr>
        <p:blipFill rotWithShape="1">
          <a:blip r:embed="rId5" cstate="print">
            <a:extLst>
              <a:ext uri="{28A0092B-C50C-407E-A947-70E740481C1C}">
                <a14:useLocalDpi xmlns:a14="http://schemas.microsoft.com/office/drawing/2010/main" val="0"/>
              </a:ext>
            </a:extLst>
          </a:blip>
          <a:srcRect b="34745"/>
          <a:stretch/>
        </p:blipFill>
        <p:spPr>
          <a:xfrm rot="1647370">
            <a:off x="1038982" y="2246732"/>
            <a:ext cx="1622741" cy="1497848"/>
          </a:xfrm>
          <a:prstGeom prst="rect">
            <a:avLst/>
          </a:prstGeom>
        </p:spPr>
      </p:pic>
      <p:pic>
        <p:nvPicPr>
          <p:cNvPr id="22" name="Boy Writing">
            <a:extLst>
              <a:ext uri="{FF2B5EF4-FFF2-40B4-BE49-F238E27FC236}">
                <a16:creationId xmlns:a16="http://schemas.microsoft.com/office/drawing/2014/main" id="{59E92074-8F0A-4A38-87B2-6E07FF3C8646}"/>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76" t="622" r="32362"/>
          <a:stretch/>
        </p:blipFill>
        <p:spPr>
          <a:xfrm>
            <a:off x="751919" y="1937487"/>
            <a:ext cx="4038155" cy="4164130"/>
          </a:xfrm>
          <a:prstGeom prst="rect">
            <a:avLst/>
          </a:prstGeom>
        </p:spPr>
      </p:pic>
      <p:pic>
        <p:nvPicPr>
          <p:cNvPr id="16" name="Picture 15">
            <a:extLst>
              <a:ext uri="{FF2B5EF4-FFF2-40B4-BE49-F238E27FC236}">
                <a16:creationId xmlns:a16="http://schemas.microsoft.com/office/drawing/2014/main" id="{A410F3B9-A120-4B78-B8FC-DBBE2542D027}"/>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5118275" y="2030899"/>
            <a:ext cx="2722089" cy="3850438"/>
          </a:xfrm>
          <a:prstGeom prst="rect">
            <a:avLst/>
          </a:prstGeom>
          <a:effectLst>
            <a:outerShdw blurRad="63500" sx="102000" sy="102000" algn="ctr" rotWithShape="0">
              <a:prstClr val="black">
                <a:alpha val="20000"/>
              </a:prstClr>
            </a:outerShdw>
          </a:effectLst>
        </p:spPr>
      </p:pic>
      <p:pic>
        <p:nvPicPr>
          <p:cNvPr id="23" name="Picture 22">
            <a:extLst>
              <a:ext uri="{FF2B5EF4-FFF2-40B4-BE49-F238E27FC236}">
                <a16:creationId xmlns:a16="http://schemas.microsoft.com/office/drawing/2014/main" id="{A410F3B9-A120-4B78-B8FC-DBBE2542D027}"/>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5554426" y="2030899"/>
            <a:ext cx="2722089" cy="3850438"/>
          </a:xfrm>
          <a:prstGeom prst="rect">
            <a:avLst/>
          </a:prstGeom>
          <a:effectLst>
            <a:outerShdw blurRad="63500" sx="102000" sy="102000" algn="ctr" rotWithShape="0">
              <a:prstClr val="black">
                <a:alpha val="20000"/>
              </a:prstClr>
            </a:outerShdw>
          </a:effectLst>
        </p:spPr>
      </p:pic>
      <p:sp>
        <p:nvSpPr>
          <p:cNvPr id="17" name="Rectangle 16">
            <a:extLst>
              <a:ext uri="{FF2B5EF4-FFF2-40B4-BE49-F238E27FC236}">
                <a16:creationId xmlns:a16="http://schemas.microsoft.com/office/drawing/2014/main" id="{46D75D5E-4267-4E82-996C-007C4705C9FB}"/>
              </a:ext>
            </a:extLst>
          </p:cNvPr>
          <p:cNvSpPr/>
          <p:nvPr/>
        </p:nvSpPr>
        <p:spPr>
          <a:xfrm>
            <a:off x="445574" y="702863"/>
            <a:ext cx="1866305" cy="355276"/>
          </a:xfrm>
          <a:prstGeom prst="rect">
            <a:avLst/>
          </a:prstGeom>
          <a:solidFill>
            <a:srgbClr val="072F54"/>
          </a:solidFill>
        </p:spPr>
        <p:txBody>
          <a:bodyPr wrap="square" lIns="180000" tIns="36000" rIns="180000" bIns="72000" anchor="ctr">
            <a:spAutoFit/>
          </a:bodyPr>
          <a:lstStyle/>
          <a:p>
            <a:r>
              <a:rPr lang="en-GB" sz="1600" b="1" dirty="0">
                <a:solidFill>
                  <a:schemeClr val="bg1"/>
                </a:solidFill>
              </a:rPr>
              <a:t>Ordering Money </a:t>
            </a:r>
          </a:p>
        </p:txBody>
      </p:sp>
    </p:spTree>
    <p:extLst>
      <p:ext uri="{BB962C8B-B14F-4D97-AF65-F5344CB8AC3E}">
        <p14:creationId xmlns:p14="http://schemas.microsoft.com/office/powerpoint/2010/main" val="1771272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hlinkClick r:id="rId2"/>
            <a:extLst>
              <a:ext uri="{FF2B5EF4-FFF2-40B4-BE49-F238E27FC236}">
                <a16:creationId xmlns:a16="http://schemas.microsoft.com/office/drawing/2014/main" id="{BF97B546-ED6C-449C-B359-E758749423F3}"/>
              </a:ext>
            </a:extLst>
          </p:cNvPr>
          <p:cNvSpPr/>
          <p:nvPr/>
        </p:nvSpPr>
        <p:spPr>
          <a:xfrm>
            <a:off x="3769743" y="2863970"/>
            <a:ext cx="1604514" cy="11300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556288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p:cNvSpPr>
          <p:nvPr/>
        </p:nvSpPr>
        <p:spPr>
          <a:xfrm>
            <a:off x="461962" y="762000"/>
            <a:ext cx="8220075" cy="652318"/>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SemiBold" pitchFamily="2"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altLang="en-US" sz="2800" b="1" i="0" u="none" strike="noStrike" kern="1200" cap="none" spc="0" normalizeH="0" baseline="0" noProof="0" dirty="0">
                <a:ln>
                  <a:noFill/>
                </a:ln>
                <a:solidFill>
                  <a:srgbClr val="014482"/>
                </a:solidFill>
                <a:effectLst/>
                <a:uLnTx/>
                <a:uFillTx/>
                <a:latin typeface="Roboto" panose="02000000000000000000" pitchFamily="2" charset="0"/>
                <a:ea typeface="Roboto" panose="02000000000000000000" pitchFamily="2" charset="0"/>
                <a:cs typeface="Arial" panose="020B0604020202020204" pitchFamily="34" charset="0"/>
              </a:rPr>
              <a:t>Diving into Mastery Guidance for Educators</a:t>
            </a:r>
          </a:p>
        </p:txBody>
      </p:sp>
      <p:sp>
        <p:nvSpPr>
          <p:cNvPr id="4" name="Rectangle 3">
            <a:extLst>
              <a:ext uri="{FF2B5EF4-FFF2-40B4-BE49-F238E27FC236}">
                <a16:creationId xmlns:a16="http://schemas.microsoft.com/office/drawing/2014/main" id="{FA04B34F-55C5-40A6-8A7E-881778633952}"/>
              </a:ext>
            </a:extLst>
          </p:cNvPr>
          <p:cNvSpPr/>
          <p:nvPr/>
        </p:nvSpPr>
        <p:spPr>
          <a:xfrm>
            <a:off x="761153" y="1994284"/>
            <a:ext cx="3196589" cy="3795053"/>
          </a:xfrm>
          <a:prstGeom prst="rect">
            <a:avLst/>
          </a:prstGeom>
          <a:solidFill>
            <a:srgbClr val="ACD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Twinkl" pitchFamily="50" charset="0"/>
            </a:endParaRPr>
          </a:p>
        </p:txBody>
      </p:sp>
      <p:sp>
        <p:nvSpPr>
          <p:cNvPr id="5" name="Rectangle 4"/>
          <p:cNvSpPr/>
          <p:nvPr/>
        </p:nvSpPr>
        <p:spPr>
          <a:xfrm>
            <a:off x="769943" y="1341966"/>
            <a:ext cx="7623169" cy="584775"/>
          </a:xfrm>
          <a:prstGeom prst="rect">
            <a:avLst/>
          </a:prstGeom>
        </p:spPr>
        <p:txBody>
          <a:bodyPr wrap="square">
            <a:spAutoFit/>
          </a:bodyPr>
          <a:lstStyle/>
          <a:p>
            <a:pPr algn="just"/>
            <a:r>
              <a:rPr lang="en-GB" sz="1600" dirty="0">
                <a:latin typeface="Roboto" panose="02000000000000000000" pitchFamily="2" charset="0"/>
                <a:ea typeface="Roboto" panose="02000000000000000000" pitchFamily="2" charset="0"/>
              </a:rPr>
              <a:t>Each activity sheet is split into three sections, diving, deeper and deepest, which are represented by the following icons:</a:t>
            </a:r>
          </a:p>
        </p:txBody>
      </p:sp>
      <p:sp>
        <p:nvSpPr>
          <p:cNvPr id="6" name="Rectangle 5">
            <a:extLst>
              <a:ext uri="{FF2B5EF4-FFF2-40B4-BE49-F238E27FC236}">
                <a16:creationId xmlns:a16="http://schemas.microsoft.com/office/drawing/2014/main" id="{D7C4EA92-F36C-4499-A738-0B1DDBF02EE5}"/>
              </a:ext>
            </a:extLst>
          </p:cNvPr>
          <p:cNvSpPr/>
          <p:nvPr/>
        </p:nvSpPr>
        <p:spPr>
          <a:xfrm>
            <a:off x="4184822" y="1936618"/>
            <a:ext cx="4208289" cy="3046988"/>
          </a:xfrm>
          <a:prstGeom prst="rect">
            <a:avLst/>
          </a:prstGeom>
        </p:spPr>
        <p:txBody>
          <a:bodyPr wrap="square" lIns="0" tIns="0" rIns="0" bIns="0">
            <a:spAutoFit/>
          </a:bodyPr>
          <a:lstStyle/>
          <a:p>
            <a:pPr algn="just"/>
            <a:r>
              <a:rPr lang="en-GB" sz="1600" dirty="0">
                <a:latin typeface="Roboto" panose="02000000000000000000" pitchFamily="2" charset="0"/>
                <a:ea typeface="Roboto" panose="02000000000000000000" pitchFamily="2" charset="0"/>
              </a:rPr>
              <a:t>These carefully designed activities take your children through a learning journey, initially ensuring they are fluent with the key concept being taught; then applying this to a range of reasoning and problem-solving activities. </a:t>
            </a:r>
          </a:p>
          <a:p>
            <a:pPr algn="just"/>
            <a:endParaRPr lang="en-GB" sz="1600" dirty="0">
              <a:latin typeface="Roboto" panose="02000000000000000000" pitchFamily="2" charset="0"/>
              <a:ea typeface="Roboto" panose="02000000000000000000" pitchFamily="2" charset="0"/>
            </a:endParaRPr>
          </a:p>
          <a:p>
            <a:pPr algn="just"/>
            <a:r>
              <a:rPr lang="en-GB" sz="1600" dirty="0">
                <a:latin typeface="Roboto" panose="02000000000000000000" pitchFamily="2" charset="0"/>
                <a:ea typeface="Roboto" panose="02000000000000000000" pitchFamily="2" charset="0"/>
              </a:rPr>
              <a:t>These sheets might not necessarily be used in a linear way. Some children might begin at the ‘Deeper’ section and in fact, others may ‘dive straight in’ to the ‘Deepest’ section if they have already mastered the skill and are applying this to show their depth of understanding. </a:t>
            </a:r>
          </a:p>
        </p:txBody>
      </p:sp>
      <p:grpSp>
        <p:nvGrpSpPr>
          <p:cNvPr id="7" name="Group 6"/>
          <p:cNvGrpSpPr/>
          <p:nvPr/>
        </p:nvGrpSpPr>
        <p:grpSpPr>
          <a:xfrm>
            <a:off x="1213030" y="2423057"/>
            <a:ext cx="2292835" cy="2937506"/>
            <a:chOff x="1213030" y="2423057"/>
            <a:chExt cx="2292835" cy="2937506"/>
          </a:xfrm>
        </p:grpSpPr>
        <p:pic>
          <p:nvPicPr>
            <p:cNvPr id="8" name="Picture 7">
              <a:extLst>
                <a:ext uri="{FF2B5EF4-FFF2-40B4-BE49-F238E27FC236}">
                  <a16:creationId xmlns:a16="http://schemas.microsoft.com/office/drawing/2014/main" id="{82F8BBE3-D3F3-4DE6-A818-2D773F20B11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3030" y="2423057"/>
              <a:ext cx="868680" cy="868680"/>
            </a:xfrm>
            <a:prstGeom prst="rect">
              <a:avLst/>
            </a:prstGeom>
          </p:spPr>
        </p:pic>
        <p:pic>
          <p:nvPicPr>
            <p:cNvPr id="9" name="Picture 8">
              <a:extLst>
                <a:ext uri="{FF2B5EF4-FFF2-40B4-BE49-F238E27FC236}">
                  <a16:creationId xmlns:a16="http://schemas.microsoft.com/office/drawing/2014/main" id="{164A8FE3-B06C-4E40-977F-4F3E0ACC2AD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3030" y="3457470"/>
              <a:ext cx="868680" cy="868680"/>
            </a:xfrm>
            <a:prstGeom prst="rect">
              <a:avLst/>
            </a:prstGeom>
          </p:spPr>
        </p:pic>
        <p:pic>
          <p:nvPicPr>
            <p:cNvPr id="10" name="Picture 9">
              <a:extLst>
                <a:ext uri="{FF2B5EF4-FFF2-40B4-BE49-F238E27FC236}">
                  <a16:creationId xmlns:a16="http://schemas.microsoft.com/office/drawing/2014/main" id="{788CE03C-10B4-46B1-849A-0D1B9CBCCE9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13030" y="4491883"/>
              <a:ext cx="868680" cy="868680"/>
            </a:xfrm>
            <a:prstGeom prst="rect">
              <a:avLst/>
            </a:prstGeom>
          </p:spPr>
        </p:pic>
        <p:sp>
          <p:nvSpPr>
            <p:cNvPr id="11" name="Arrow: Pentagon 11">
              <a:extLst>
                <a:ext uri="{FF2B5EF4-FFF2-40B4-BE49-F238E27FC236}">
                  <a16:creationId xmlns:a16="http://schemas.microsoft.com/office/drawing/2014/main" id="{602133B5-7961-4F75-A2BE-B73C6DB63E21}"/>
                </a:ext>
              </a:extLst>
            </p:cNvPr>
            <p:cNvSpPr/>
            <p:nvPr/>
          </p:nvSpPr>
          <p:spPr>
            <a:xfrm flipH="1">
              <a:off x="2180298" y="2674517"/>
              <a:ext cx="1325567" cy="365760"/>
            </a:xfrm>
            <a:prstGeom prst="homePlate">
              <a:avLst/>
            </a:prstGeom>
            <a:solidFill>
              <a:srgbClr val="4EB2E5"/>
            </a:solidFill>
            <a:ln>
              <a:noFill/>
            </a:ln>
          </p:spPr>
          <p:style>
            <a:lnRef idx="2">
              <a:schemeClr val="accent1">
                <a:shade val="50000"/>
              </a:schemeClr>
            </a:lnRef>
            <a:fillRef idx="1">
              <a:schemeClr val="accent1"/>
            </a:fillRef>
            <a:effectRef idx="0">
              <a:schemeClr val="accent1"/>
            </a:effectRef>
            <a:fontRef idx="minor">
              <a:schemeClr val="lt1"/>
            </a:fontRef>
          </p:style>
          <p:txBody>
            <a:bodyPr bIns="72000" rtlCol="0" anchor="ctr"/>
            <a:lstStyle/>
            <a:p>
              <a:pPr algn="ctr"/>
              <a:r>
                <a:rPr lang="en-GB" b="1" kern="0" dirty="0">
                  <a:solidFill>
                    <a:schemeClr val="bg1"/>
                  </a:solidFill>
                  <a:latin typeface="Roboto" panose="02000000000000000000" pitchFamily="2" charset="0"/>
                  <a:ea typeface="Roboto" panose="02000000000000000000" pitchFamily="2" charset="0"/>
                  <a:cs typeface="Arial" panose="020B0604020202020204" pitchFamily="34" charset="0"/>
                </a:rPr>
                <a:t>Diving</a:t>
              </a:r>
              <a:endParaRPr lang="en-US" b="1" dirty="0">
                <a:solidFill>
                  <a:schemeClr val="bg1"/>
                </a:solidFill>
              </a:endParaRPr>
            </a:p>
          </p:txBody>
        </p:sp>
        <p:sp>
          <p:nvSpPr>
            <p:cNvPr id="12" name="Arrow: Pentagon 12">
              <a:extLst>
                <a:ext uri="{FF2B5EF4-FFF2-40B4-BE49-F238E27FC236}">
                  <a16:creationId xmlns:a16="http://schemas.microsoft.com/office/drawing/2014/main" id="{D99180F2-5FC9-4895-9C62-0CB9474D9C82}"/>
                </a:ext>
              </a:extLst>
            </p:cNvPr>
            <p:cNvSpPr/>
            <p:nvPr/>
          </p:nvSpPr>
          <p:spPr>
            <a:xfrm flipH="1">
              <a:off x="2180298" y="3708930"/>
              <a:ext cx="1325567" cy="365760"/>
            </a:xfrm>
            <a:prstGeom prst="homePlate">
              <a:avLst/>
            </a:prstGeom>
            <a:solidFill>
              <a:srgbClr val="007AC3"/>
            </a:solidFill>
            <a:ln>
              <a:noFill/>
            </a:ln>
          </p:spPr>
          <p:style>
            <a:lnRef idx="2">
              <a:schemeClr val="accent1">
                <a:shade val="50000"/>
              </a:schemeClr>
            </a:lnRef>
            <a:fillRef idx="1">
              <a:schemeClr val="accent1"/>
            </a:fillRef>
            <a:effectRef idx="0">
              <a:schemeClr val="accent1"/>
            </a:effectRef>
            <a:fontRef idx="minor">
              <a:schemeClr val="lt1"/>
            </a:fontRef>
          </p:style>
          <p:txBody>
            <a:bodyPr bIns="72000" rtlCol="0" anchor="ctr"/>
            <a:lstStyle/>
            <a:p>
              <a:pPr algn="ctr"/>
              <a:r>
                <a:rPr lang="en-GB" b="1" kern="0" dirty="0">
                  <a:solidFill>
                    <a:schemeClr val="bg1"/>
                  </a:solidFill>
                  <a:latin typeface="Roboto" panose="02000000000000000000" pitchFamily="2" charset="0"/>
                  <a:ea typeface="Roboto" panose="02000000000000000000" pitchFamily="2" charset="0"/>
                  <a:cs typeface="Arial" panose="020B0604020202020204" pitchFamily="34" charset="0"/>
                </a:rPr>
                <a:t>Deeper</a:t>
              </a:r>
              <a:endParaRPr lang="en-US" b="1" dirty="0">
                <a:solidFill>
                  <a:schemeClr val="bg1"/>
                </a:solidFill>
              </a:endParaRPr>
            </a:p>
          </p:txBody>
        </p:sp>
        <p:sp>
          <p:nvSpPr>
            <p:cNvPr id="13" name="Arrow: Pentagon 13">
              <a:extLst>
                <a:ext uri="{FF2B5EF4-FFF2-40B4-BE49-F238E27FC236}">
                  <a16:creationId xmlns:a16="http://schemas.microsoft.com/office/drawing/2014/main" id="{6997B7B1-BA29-4830-B759-33B615380048}"/>
                </a:ext>
              </a:extLst>
            </p:cNvPr>
            <p:cNvSpPr/>
            <p:nvPr/>
          </p:nvSpPr>
          <p:spPr>
            <a:xfrm flipH="1">
              <a:off x="2180298" y="4743343"/>
              <a:ext cx="1325567" cy="365760"/>
            </a:xfrm>
            <a:prstGeom prst="homePlate">
              <a:avLst/>
            </a:prstGeom>
            <a:solidFill>
              <a:srgbClr val="00529C"/>
            </a:solidFill>
            <a:ln>
              <a:noFill/>
            </a:ln>
          </p:spPr>
          <p:style>
            <a:lnRef idx="2">
              <a:schemeClr val="accent1">
                <a:shade val="50000"/>
              </a:schemeClr>
            </a:lnRef>
            <a:fillRef idx="1">
              <a:schemeClr val="accent1"/>
            </a:fillRef>
            <a:effectRef idx="0">
              <a:schemeClr val="accent1"/>
            </a:effectRef>
            <a:fontRef idx="minor">
              <a:schemeClr val="lt1"/>
            </a:fontRef>
          </p:style>
          <p:txBody>
            <a:bodyPr bIns="72000" rtlCol="0" anchor="ctr"/>
            <a:lstStyle/>
            <a:p>
              <a:pPr algn="ctr"/>
              <a:r>
                <a:rPr lang="en-GB" b="1" kern="0" dirty="0">
                  <a:solidFill>
                    <a:schemeClr val="bg1"/>
                  </a:solidFill>
                  <a:latin typeface="Roboto" panose="02000000000000000000" pitchFamily="2" charset="0"/>
                  <a:ea typeface="Roboto" panose="02000000000000000000" pitchFamily="2" charset="0"/>
                  <a:cs typeface="Arial" panose="020B0604020202020204" pitchFamily="34" charset="0"/>
                </a:rPr>
                <a:t>Deepest</a:t>
              </a:r>
              <a:endParaRPr lang="en-US" b="1" dirty="0">
                <a:solidFill>
                  <a:schemeClr val="bg1"/>
                </a:solidFill>
              </a:endParaRPr>
            </a:p>
          </p:txBody>
        </p:sp>
      </p:grpSp>
    </p:spTree>
    <p:extLst>
      <p:ext uri="{BB962C8B-B14F-4D97-AF65-F5344CB8AC3E}">
        <p14:creationId xmlns:p14="http://schemas.microsoft.com/office/powerpoint/2010/main" val="13248507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bwMode="auto">
          <a:xfrm>
            <a:off x="503239" y="512763"/>
            <a:ext cx="8137524" cy="2193019"/>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3" name="Title 1"/>
          <p:cNvSpPr txBox="1">
            <a:spLocks/>
          </p:cNvSpPr>
          <p:nvPr/>
        </p:nvSpPr>
        <p:spPr>
          <a:xfrm>
            <a:off x="628648" y="734785"/>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US" sz="3600" dirty="0">
                <a:latin typeface="+mn-lt"/>
              </a:rPr>
              <a:t>Aim</a:t>
            </a:r>
          </a:p>
        </p:txBody>
      </p:sp>
      <p:sp>
        <p:nvSpPr>
          <p:cNvPr id="14" name="Content Placeholder 15"/>
          <p:cNvSpPr txBox="1">
            <a:spLocks/>
          </p:cNvSpPr>
          <p:nvPr/>
        </p:nvSpPr>
        <p:spPr>
          <a:xfrm>
            <a:off x="628650" y="1127760"/>
            <a:ext cx="7886700" cy="1409700"/>
          </a:xfrm>
          <a:prstGeom prst="roundRect">
            <a:avLst>
              <a:gd name="adj" fmla="val 2585"/>
            </a:avLst>
          </a:prstGeom>
          <a:noFill/>
          <a:ln w="25400">
            <a:noFill/>
          </a:ln>
        </p:spPr>
        <p:txBody>
          <a:bodyPr vert="horz" lIns="252000" tIns="252000" rIns="252000" bIns="25200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pPr>
            <a:r>
              <a:rPr lang="en-GB" dirty="0">
                <a:solidFill>
                  <a:srgbClr val="000000"/>
                </a:solidFill>
              </a:rPr>
              <a:t>Estimate, compare and calculate different measures, including money in pounds and pence.</a:t>
            </a:r>
          </a:p>
        </p:txBody>
      </p:sp>
    </p:spTree>
    <p:extLst>
      <p:ext uri="{BB962C8B-B14F-4D97-AF65-F5344CB8AC3E}">
        <p14:creationId xmlns:p14="http://schemas.microsoft.com/office/powerpoint/2010/main" val="36439351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7ECE0E46-75EA-48F2-A455-7F817FC3B120}"/>
              </a:ext>
            </a:extLst>
          </p:cNvPr>
          <p:cNvSpPr/>
          <p:nvPr/>
        </p:nvSpPr>
        <p:spPr>
          <a:xfrm>
            <a:off x="755650" y="1617044"/>
            <a:ext cx="4661739" cy="4475781"/>
          </a:xfrm>
          <a:prstGeom prst="rect">
            <a:avLst/>
          </a:prstGeom>
          <a:solidFill>
            <a:schemeClr val="bg1"/>
          </a:solidFill>
          <a:ln w="28575">
            <a:solidFill>
              <a:srgbClr val="007A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BD073837-B4BD-4042-B4D6-5B34196EBBF1}"/>
              </a:ext>
            </a:extLst>
          </p:cNvPr>
          <p:cNvSpPr/>
          <p:nvPr/>
        </p:nvSpPr>
        <p:spPr>
          <a:xfrm>
            <a:off x="5417389" y="1617044"/>
            <a:ext cx="2970961" cy="4475781"/>
          </a:xfrm>
          <a:prstGeom prst="rect">
            <a:avLst/>
          </a:prstGeom>
          <a:solidFill>
            <a:srgbClr val="007AC2"/>
          </a:solidFill>
          <a:ln w="28575">
            <a:solidFill>
              <a:srgbClr val="007A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7" name="Rectangle 96"/>
          <p:cNvSpPr/>
          <p:nvPr/>
        </p:nvSpPr>
        <p:spPr>
          <a:xfrm>
            <a:off x="2311879" y="702863"/>
            <a:ext cx="976684" cy="355276"/>
          </a:xfrm>
          <a:prstGeom prst="rect">
            <a:avLst/>
          </a:prstGeom>
          <a:solidFill>
            <a:srgbClr val="4EB2E5"/>
          </a:solidFill>
        </p:spPr>
        <p:txBody>
          <a:bodyPr wrap="square" lIns="180000" tIns="36000" rIns="180000" bIns="72000" anchor="ctr">
            <a:spAutoFit/>
          </a:bodyPr>
          <a:lstStyle/>
          <a:p>
            <a:pPr algn="ctr"/>
            <a:r>
              <a:rPr lang="en-GB" altLang="en-US" sz="1600" b="1" dirty="0">
                <a:solidFill>
                  <a:schemeClr val="bg1"/>
                </a:solidFill>
              </a:rPr>
              <a:t>Diving</a:t>
            </a:r>
            <a:endParaRPr lang="en-GB" sz="1600" b="1" dirty="0">
              <a:solidFill>
                <a:schemeClr val="bg1"/>
              </a:solidFill>
            </a:endParaRPr>
          </a:p>
        </p:txBody>
      </p:sp>
      <p:pic>
        <p:nvPicPr>
          <p:cNvPr id="5" name="Picture 4">
            <a:extLst>
              <a:ext uri="{FF2B5EF4-FFF2-40B4-BE49-F238E27FC236}">
                <a16:creationId xmlns:a16="http://schemas.microsoft.com/office/drawing/2014/main" id="{2830866F-58AA-4213-AFD1-4A7F919ABC8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4094" y="532799"/>
            <a:ext cx="700156" cy="700156"/>
          </a:xfrm>
          <a:prstGeom prst="rect">
            <a:avLst/>
          </a:prstGeom>
        </p:spPr>
      </p:pic>
      <p:sp>
        <p:nvSpPr>
          <p:cNvPr id="96" name="Rectangle 95"/>
          <p:cNvSpPr/>
          <p:nvPr/>
        </p:nvSpPr>
        <p:spPr>
          <a:xfrm>
            <a:off x="445574" y="702863"/>
            <a:ext cx="1866305" cy="355276"/>
          </a:xfrm>
          <a:prstGeom prst="rect">
            <a:avLst/>
          </a:prstGeom>
          <a:solidFill>
            <a:srgbClr val="072F54"/>
          </a:solidFill>
        </p:spPr>
        <p:txBody>
          <a:bodyPr wrap="square" lIns="180000" tIns="36000" rIns="180000" bIns="72000" anchor="ctr">
            <a:spAutoFit/>
          </a:bodyPr>
          <a:lstStyle/>
          <a:p>
            <a:r>
              <a:rPr lang="en-GB" sz="1600" b="1" dirty="0">
                <a:solidFill>
                  <a:schemeClr val="bg1"/>
                </a:solidFill>
              </a:rPr>
              <a:t>Ordering Money </a:t>
            </a:r>
          </a:p>
        </p:txBody>
      </p:sp>
      <p:cxnSp>
        <p:nvCxnSpPr>
          <p:cNvPr id="103" name="Straight Connector 102"/>
          <p:cNvCxnSpPr/>
          <p:nvPr/>
        </p:nvCxnSpPr>
        <p:spPr>
          <a:xfrm>
            <a:off x="2311879" y="701739"/>
            <a:ext cx="0" cy="3564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755650" y="1232955"/>
            <a:ext cx="7632700" cy="276999"/>
          </a:xfrm>
          <a:prstGeom prst="rect">
            <a:avLst/>
          </a:prstGeom>
          <a:noFill/>
        </p:spPr>
        <p:txBody>
          <a:bodyPr wrap="square" lIns="0" tIns="0" rIns="0" bIns="0" rtlCol="0">
            <a:spAutoFit/>
          </a:bodyPr>
          <a:lstStyle/>
          <a:p>
            <a:r>
              <a:rPr lang="en-GB" dirty="0"/>
              <a:t>Compare these amounts using &lt;, &gt; or =.</a:t>
            </a:r>
          </a:p>
        </p:txBody>
      </p:sp>
      <p:grpSp>
        <p:nvGrpSpPr>
          <p:cNvPr id="19" name="Group 18">
            <a:extLst>
              <a:ext uri="{FF2B5EF4-FFF2-40B4-BE49-F238E27FC236}">
                <a16:creationId xmlns:a16="http://schemas.microsoft.com/office/drawing/2014/main" id="{B92A0B72-795A-43A4-AAAC-513DD1987E08}"/>
              </a:ext>
            </a:extLst>
          </p:cNvPr>
          <p:cNvGrpSpPr/>
          <p:nvPr/>
        </p:nvGrpSpPr>
        <p:grpSpPr>
          <a:xfrm>
            <a:off x="1316484" y="2210249"/>
            <a:ext cx="3389068" cy="586596"/>
            <a:chOff x="2879798" y="1882913"/>
            <a:chExt cx="3389068" cy="586596"/>
          </a:xfrm>
        </p:grpSpPr>
        <p:sp>
          <p:nvSpPr>
            <p:cNvPr id="4" name="Rectangle 3">
              <a:extLst>
                <a:ext uri="{FF2B5EF4-FFF2-40B4-BE49-F238E27FC236}">
                  <a16:creationId xmlns:a16="http://schemas.microsoft.com/office/drawing/2014/main" id="{3B701B4A-D938-43C9-A50A-10DC6CEBE713}"/>
                </a:ext>
              </a:extLst>
            </p:cNvPr>
            <p:cNvSpPr/>
            <p:nvPr/>
          </p:nvSpPr>
          <p:spPr>
            <a:xfrm>
              <a:off x="2879798" y="1884734"/>
              <a:ext cx="3389068" cy="584775"/>
            </a:xfrm>
            <a:prstGeom prst="rect">
              <a:avLst/>
            </a:prstGeom>
          </p:spPr>
          <p:txBody>
            <a:bodyPr wrap="none">
              <a:spAutoFit/>
            </a:bodyPr>
            <a:lstStyle/>
            <a:p>
              <a:pPr algn="ctr"/>
              <a:r>
                <a:rPr lang="en-GB" sz="3200" dirty="0">
                  <a:latin typeface="Twinkl" pitchFamily="50" charset="0"/>
                </a:rPr>
                <a:t>1256p         1265p</a:t>
              </a:r>
              <a:endParaRPr lang="en-GB" sz="3200" dirty="0"/>
            </a:p>
          </p:txBody>
        </p:sp>
        <p:sp>
          <p:nvSpPr>
            <p:cNvPr id="6" name="Rectangle 5">
              <a:extLst>
                <a:ext uri="{FF2B5EF4-FFF2-40B4-BE49-F238E27FC236}">
                  <a16:creationId xmlns:a16="http://schemas.microsoft.com/office/drawing/2014/main" id="{7266635F-27F6-4FFF-85A2-6B1567CAAC68}"/>
                </a:ext>
              </a:extLst>
            </p:cNvPr>
            <p:cNvSpPr/>
            <p:nvPr/>
          </p:nvSpPr>
          <p:spPr>
            <a:xfrm>
              <a:off x="4278702" y="1882913"/>
              <a:ext cx="586596" cy="586596"/>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2" name="Group 11">
            <a:extLst>
              <a:ext uri="{FF2B5EF4-FFF2-40B4-BE49-F238E27FC236}">
                <a16:creationId xmlns:a16="http://schemas.microsoft.com/office/drawing/2014/main" id="{4A43B042-3105-4EDF-B8C3-1651EAD45FC0}"/>
              </a:ext>
            </a:extLst>
          </p:cNvPr>
          <p:cNvGrpSpPr/>
          <p:nvPr/>
        </p:nvGrpSpPr>
        <p:grpSpPr>
          <a:xfrm>
            <a:off x="986142" y="3135702"/>
            <a:ext cx="4049752" cy="586596"/>
            <a:chOff x="2549456" y="2693796"/>
            <a:chExt cx="4049752" cy="586596"/>
          </a:xfrm>
        </p:grpSpPr>
        <p:sp>
          <p:nvSpPr>
            <p:cNvPr id="13" name="Rectangle 12">
              <a:extLst>
                <a:ext uri="{FF2B5EF4-FFF2-40B4-BE49-F238E27FC236}">
                  <a16:creationId xmlns:a16="http://schemas.microsoft.com/office/drawing/2014/main" id="{4B2E056E-A588-4B50-B4A4-76A49D3B280C}"/>
                </a:ext>
              </a:extLst>
            </p:cNvPr>
            <p:cNvSpPr/>
            <p:nvPr/>
          </p:nvSpPr>
          <p:spPr>
            <a:xfrm>
              <a:off x="2549456" y="2695617"/>
              <a:ext cx="4049752" cy="584775"/>
            </a:xfrm>
            <a:prstGeom prst="rect">
              <a:avLst/>
            </a:prstGeom>
          </p:spPr>
          <p:txBody>
            <a:bodyPr wrap="square">
              <a:spAutoFit/>
            </a:bodyPr>
            <a:lstStyle/>
            <a:p>
              <a:pPr algn="ctr"/>
              <a:r>
                <a:rPr lang="en-GB" sz="3200" dirty="0">
                  <a:latin typeface="Twinkl" pitchFamily="50" charset="0"/>
                </a:rPr>
                <a:t>£61.65         £61.55</a:t>
              </a:r>
            </a:p>
          </p:txBody>
        </p:sp>
        <p:sp>
          <p:nvSpPr>
            <p:cNvPr id="14" name="Rectangle 13">
              <a:extLst>
                <a:ext uri="{FF2B5EF4-FFF2-40B4-BE49-F238E27FC236}">
                  <a16:creationId xmlns:a16="http://schemas.microsoft.com/office/drawing/2014/main" id="{0B49A853-7755-4BB4-A39C-30846289E928}"/>
                </a:ext>
              </a:extLst>
            </p:cNvPr>
            <p:cNvSpPr/>
            <p:nvPr/>
          </p:nvSpPr>
          <p:spPr>
            <a:xfrm>
              <a:off x="4278702" y="2693796"/>
              <a:ext cx="586596" cy="586596"/>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 name="Group 10">
            <a:extLst>
              <a:ext uri="{FF2B5EF4-FFF2-40B4-BE49-F238E27FC236}">
                <a16:creationId xmlns:a16="http://schemas.microsoft.com/office/drawing/2014/main" id="{6BE0A4E4-3AAC-4048-8424-023339FD4D03}"/>
              </a:ext>
            </a:extLst>
          </p:cNvPr>
          <p:cNvGrpSpPr/>
          <p:nvPr/>
        </p:nvGrpSpPr>
        <p:grpSpPr>
          <a:xfrm>
            <a:off x="1426289" y="4061155"/>
            <a:ext cx="3169458" cy="586596"/>
            <a:chOff x="2989603" y="3498831"/>
            <a:chExt cx="3169458" cy="586596"/>
          </a:xfrm>
        </p:grpSpPr>
        <p:sp>
          <p:nvSpPr>
            <p:cNvPr id="15" name="Rectangle 14">
              <a:extLst>
                <a:ext uri="{FF2B5EF4-FFF2-40B4-BE49-F238E27FC236}">
                  <a16:creationId xmlns:a16="http://schemas.microsoft.com/office/drawing/2014/main" id="{586F6DD2-AE6D-4189-8D0D-37CEC0A0EB6C}"/>
                </a:ext>
              </a:extLst>
            </p:cNvPr>
            <p:cNvSpPr/>
            <p:nvPr/>
          </p:nvSpPr>
          <p:spPr>
            <a:xfrm>
              <a:off x="2989603" y="3500652"/>
              <a:ext cx="3169458" cy="584775"/>
            </a:xfrm>
            <a:prstGeom prst="rect">
              <a:avLst/>
            </a:prstGeom>
          </p:spPr>
          <p:txBody>
            <a:bodyPr wrap="none">
              <a:spAutoFit/>
            </a:bodyPr>
            <a:lstStyle/>
            <a:p>
              <a:pPr algn="ctr"/>
              <a:r>
                <a:rPr lang="en-GB" sz="3200" dirty="0">
                  <a:latin typeface="Twinkl" pitchFamily="50" charset="0"/>
                </a:rPr>
                <a:t>£2.63         236p</a:t>
              </a:r>
              <a:endParaRPr lang="en-GB" sz="3200" dirty="0"/>
            </a:p>
          </p:txBody>
        </p:sp>
        <p:sp>
          <p:nvSpPr>
            <p:cNvPr id="16" name="Rectangle 15">
              <a:extLst>
                <a:ext uri="{FF2B5EF4-FFF2-40B4-BE49-F238E27FC236}">
                  <a16:creationId xmlns:a16="http://schemas.microsoft.com/office/drawing/2014/main" id="{2D2599E5-C1B6-4137-9D8C-9AC2C22A1BBA}"/>
                </a:ext>
              </a:extLst>
            </p:cNvPr>
            <p:cNvSpPr/>
            <p:nvPr/>
          </p:nvSpPr>
          <p:spPr>
            <a:xfrm>
              <a:off x="4278702" y="3498831"/>
              <a:ext cx="586596" cy="586596"/>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7" name="Group 6">
            <a:extLst>
              <a:ext uri="{FF2B5EF4-FFF2-40B4-BE49-F238E27FC236}">
                <a16:creationId xmlns:a16="http://schemas.microsoft.com/office/drawing/2014/main" id="{F6D0EF0B-D9B3-45FF-88CA-2434D1C54532}"/>
              </a:ext>
            </a:extLst>
          </p:cNvPr>
          <p:cNvGrpSpPr/>
          <p:nvPr/>
        </p:nvGrpSpPr>
        <p:grpSpPr>
          <a:xfrm>
            <a:off x="1211029" y="4986609"/>
            <a:ext cx="3175869" cy="586596"/>
            <a:chOff x="2774343" y="4309714"/>
            <a:chExt cx="3175869" cy="586596"/>
          </a:xfrm>
        </p:grpSpPr>
        <p:sp>
          <p:nvSpPr>
            <p:cNvPr id="17" name="Rectangle 16">
              <a:extLst>
                <a:ext uri="{FF2B5EF4-FFF2-40B4-BE49-F238E27FC236}">
                  <a16:creationId xmlns:a16="http://schemas.microsoft.com/office/drawing/2014/main" id="{5A015ACA-5760-47C8-86EC-A8F9EED8E236}"/>
                </a:ext>
              </a:extLst>
            </p:cNvPr>
            <p:cNvSpPr/>
            <p:nvPr/>
          </p:nvSpPr>
          <p:spPr>
            <a:xfrm>
              <a:off x="2774343" y="4311535"/>
              <a:ext cx="3175869" cy="584775"/>
            </a:xfrm>
            <a:prstGeom prst="rect">
              <a:avLst/>
            </a:prstGeom>
          </p:spPr>
          <p:txBody>
            <a:bodyPr wrap="none">
              <a:spAutoFit/>
            </a:bodyPr>
            <a:lstStyle/>
            <a:p>
              <a:pPr algn="ctr"/>
              <a:r>
                <a:rPr lang="en-GB" sz="3200" dirty="0">
                  <a:latin typeface="Twinkl" pitchFamily="50" charset="0"/>
                </a:rPr>
                <a:t>2400p         £24</a:t>
              </a:r>
            </a:p>
          </p:txBody>
        </p:sp>
        <p:sp>
          <p:nvSpPr>
            <p:cNvPr id="18" name="Rectangle 17">
              <a:extLst>
                <a:ext uri="{FF2B5EF4-FFF2-40B4-BE49-F238E27FC236}">
                  <a16:creationId xmlns:a16="http://schemas.microsoft.com/office/drawing/2014/main" id="{3F885262-F4C7-4794-8924-51B33B0C25FF}"/>
                </a:ext>
              </a:extLst>
            </p:cNvPr>
            <p:cNvSpPr/>
            <p:nvPr/>
          </p:nvSpPr>
          <p:spPr>
            <a:xfrm>
              <a:off x="4278702" y="4309714"/>
              <a:ext cx="586596" cy="586596"/>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0" name="Rectangle 19">
            <a:extLst>
              <a:ext uri="{FF2B5EF4-FFF2-40B4-BE49-F238E27FC236}">
                <a16:creationId xmlns:a16="http://schemas.microsoft.com/office/drawing/2014/main" id="{5C1F4FBA-EE48-43E7-BA40-67DBB347CF25}"/>
              </a:ext>
            </a:extLst>
          </p:cNvPr>
          <p:cNvSpPr/>
          <p:nvPr/>
        </p:nvSpPr>
        <p:spPr>
          <a:xfrm>
            <a:off x="2807589" y="2210248"/>
            <a:ext cx="426720" cy="584775"/>
          </a:xfrm>
          <a:prstGeom prst="rect">
            <a:avLst/>
          </a:prstGeom>
        </p:spPr>
        <p:txBody>
          <a:bodyPr wrap="none">
            <a:spAutoFit/>
          </a:bodyPr>
          <a:lstStyle/>
          <a:p>
            <a:r>
              <a:rPr lang="en-GB" sz="3200" b="1" dirty="0">
                <a:solidFill>
                  <a:srgbClr val="689429"/>
                </a:solidFill>
                <a:latin typeface="Twinkl" pitchFamily="50" charset="0"/>
              </a:rPr>
              <a:t>&lt;</a:t>
            </a:r>
            <a:endParaRPr lang="en-GB" sz="3200" b="1" dirty="0">
              <a:solidFill>
                <a:srgbClr val="689429"/>
              </a:solidFill>
            </a:endParaRPr>
          </a:p>
        </p:txBody>
      </p:sp>
      <p:sp>
        <p:nvSpPr>
          <p:cNvPr id="24" name="Rectangle 23">
            <a:extLst>
              <a:ext uri="{FF2B5EF4-FFF2-40B4-BE49-F238E27FC236}">
                <a16:creationId xmlns:a16="http://schemas.microsoft.com/office/drawing/2014/main" id="{22CDD524-0F20-4E7D-BB42-E607C870B98B}"/>
              </a:ext>
            </a:extLst>
          </p:cNvPr>
          <p:cNvSpPr/>
          <p:nvPr/>
        </p:nvSpPr>
        <p:spPr>
          <a:xfrm>
            <a:off x="2807589" y="3133880"/>
            <a:ext cx="426720" cy="584775"/>
          </a:xfrm>
          <a:prstGeom prst="rect">
            <a:avLst/>
          </a:prstGeom>
        </p:spPr>
        <p:txBody>
          <a:bodyPr wrap="none">
            <a:spAutoFit/>
          </a:bodyPr>
          <a:lstStyle/>
          <a:p>
            <a:r>
              <a:rPr lang="en-GB" sz="3200" b="1" dirty="0">
                <a:solidFill>
                  <a:srgbClr val="689429"/>
                </a:solidFill>
                <a:latin typeface="Twinkl" pitchFamily="50" charset="0"/>
              </a:rPr>
              <a:t>&gt;</a:t>
            </a:r>
            <a:endParaRPr lang="en-GB" sz="3200" b="1" dirty="0">
              <a:solidFill>
                <a:srgbClr val="689429"/>
              </a:solidFill>
            </a:endParaRPr>
          </a:p>
        </p:txBody>
      </p:sp>
      <p:sp>
        <p:nvSpPr>
          <p:cNvPr id="25" name="Rectangle 24">
            <a:extLst>
              <a:ext uri="{FF2B5EF4-FFF2-40B4-BE49-F238E27FC236}">
                <a16:creationId xmlns:a16="http://schemas.microsoft.com/office/drawing/2014/main" id="{2AFA94AB-963B-4361-B720-570F3597A946}"/>
              </a:ext>
            </a:extLst>
          </p:cNvPr>
          <p:cNvSpPr/>
          <p:nvPr/>
        </p:nvSpPr>
        <p:spPr>
          <a:xfrm>
            <a:off x="2807589" y="4055690"/>
            <a:ext cx="426720" cy="584775"/>
          </a:xfrm>
          <a:prstGeom prst="rect">
            <a:avLst/>
          </a:prstGeom>
        </p:spPr>
        <p:txBody>
          <a:bodyPr wrap="none">
            <a:spAutoFit/>
          </a:bodyPr>
          <a:lstStyle/>
          <a:p>
            <a:r>
              <a:rPr lang="en-GB" sz="3200" b="1" dirty="0">
                <a:solidFill>
                  <a:srgbClr val="689429"/>
                </a:solidFill>
                <a:latin typeface="Twinkl" pitchFamily="50" charset="0"/>
              </a:rPr>
              <a:t>&gt;</a:t>
            </a:r>
            <a:endParaRPr lang="en-GB" sz="3200" b="1" dirty="0">
              <a:solidFill>
                <a:srgbClr val="689429"/>
              </a:solidFill>
            </a:endParaRPr>
          </a:p>
        </p:txBody>
      </p:sp>
      <p:sp>
        <p:nvSpPr>
          <p:cNvPr id="26" name="Rectangle 25">
            <a:extLst>
              <a:ext uri="{FF2B5EF4-FFF2-40B4-BE49-F238E27FC236}">
                <a16:creationId xmlns:a16="http://schemas.microsoft.com/office/drawing/2014/main" id="{060FF5E5-32A4-4CD7-A993-B9C26661092B}"/>
              </a:ext>
            </a:extLst>
          </p:cNvPr>
          <p:cNvSpPr/>
          <p:nvPr/>
        </p:nvSpPr>
        <p:spPr>
          <a:xfrm>
            <a:off x="2807589" y="4988430"/>
            <a:ext cx="426720" cy="584775"/>
          </a:xfrm>
          <a:prstGeom prst="rect">
            <a:avLst/>
          </a:prstGeom>
        </p:spPr>
        <p:txBody>
          <a:bodyPr wrap="none">
            <a:spAutoFit/>
          </a:bodyPr>
          <a:lstStyle/>
          <a:p>
            <a:r>
              <a:rPr lang="en-GB" sz="3200" b="1" dirty="0">
                <a:solidFill>
                  <a:srgbClr val="689429"/>
                </a:solidFill>
                <a:latin typeface="Twinkl" pitchFamily="50" charset="0"/>
              </a:rPr>
              <a:t>=</a:t>
            </a:r>
            <a:endParaRPr lang="en-GB" sz="3200" b="1" dirty="0">
              <a:solidFill>
                <a:srgbClr val="689429"/>
              </a:solidFill>
            </a:endParaRPr>
          </a:p>
        </p:txBody>
      </p:sp>
      <p:pic>
        <p:nvPicPr>
          <p:cNvPr id="23" name="Picture 22">
            <a:extLst>
              <a:ext uri="{FF2B5EF4-FFF2-40B4-BE49-F238E27FC236}">
                <a16:creationId xmlns:a16="http://schemas.microsoft.com/office/drawing/2014/main" id="{2DAE81B1-11F8-4B47-981B-E480E877A7F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937"/>
          <a:stretch/>
        </p:blipFill>
        <p:spPr>
          <a:xfrm>
            <a:off x="5471766" y="2489935"/>
            <a:ext cx="2862206" cy="3623944"/>
          </a:xfrm>
          <a:prstGeom prst="rect">
            <a:avLst/>
          </a:prstGeom>
        </p:spPr>
      </p:pic>
    </p:spTree>
    <p:extLst>
      <p:ext uri="{BB962C8B-B14F-4D97-AF65-F5344CB8AC3E}">
        <p14:creationId xmlns:p14="http://schemas.microsoft.com/office/powerpoint/2010/main" val="908914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4" grpId="0"/>
      <p:bldP spid="25" grpId="0"/>
      <p:bldP spid="2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393247E1-C4F3-4086-B23E-20851F73A3A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10567" y="2591040"/>
            <a:ext cx="5600886" cy="3336642"/>
          </a:xfrm>
          <a:prstGeom prst="rect">
            <a:avLst/>
          </a:prstGeom>
        </p:spPr>
      </p:pic>
      <p:sp>
        <p:nvSpPr>
          <p:cNvPr id="97" name="Rectangle 96"/>
          <p:cNvSpPr/>
          <p:nvPr/>
        </p:nvSpPr>
        <p:spPr>
          <a:xfrm>
            <a:off x="2311879" y="702863"/>
            <a:ext cx="976684" cy="355276"/>
          </a:xfrm>
          <a:prstGeom prst="rect">
            <a:avLst/>
          </a:prstGeom>
          <a:solidFill>
            <a:srgbClr val="4EB2E5"/>
          </a:solidFill>
        </p:spPr>
        <p:txBody>
          <a:bodyPr wrap="square" lIns="180000" tIns="36000" rIns="180000" bIns="72000" anchor="ctr">
            <a:spAutoFit/>
          </a:bodyPr>
          <a:lstStyle/>
          <a:p>
            <a:pPr algn="ctr"/>
            <a:r>
              <a:rPr lang="en-GB" altLang="en-US" sz="1600" b="1" dirty="0">
                <a:solidFill>
                  <a:schemeClr val="bg1"/>
                </a:solidFill>
              </a:rPr>
              <a:t>Diving</a:t>
            </a:r>
            <a:endParaRPr lang="en-GB" sz="1600" b="1" dirty="0">
              <a:solidFill>
                <a:schemeClr val="bg1"/>
              </a:solidFill>
            </a:endParaRPr>
          </a:p>
        </p:txBody>
      </p:sp>
      <p:pic>
        <p:nvPicPr>
          <p:cNvPr id="5" name="Picture 4">
            <a:extLst>
              <a:ext uri="{FF2B5EF4-FFF2-40B4-BE49-F238E27FC236}">
                <a16:creationId xmlns:a16="http://schemas.microsoft.com/office/drawing/2014/main" id="{2830866F-58AA-4213-AFD1-4A7F919ABC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04094" y="532799"/>
            <a:ext cx="700156" cy="700156"/>
          </a:xfrm>
          <a:prstGeom prst="rect">
            <a:avLst/>
          </a:prstGeom>
        </p:spPr>
      </p:pic>
      <p:sp>
        <p:nvSpPr>
          <p:cNvPr id="96" name="Rectangle 95"/>
          <p:cNvSpPr/>
          <p:nvPr/>
        </p:nvSpPr>
        <p:spPr>
          <a:xfrm>
            <a:off x="445574" y="702863"/>
            <a:ext cx="1866305" cy="355276"/>
          </a:xfrm>
          <a:prstGeom prst="rect">
            <a:avLst/>
          </a:prstGeom>
          <a:solidFill>
            <a:srgbClr val="072F54"/>
          </a:solidFill>
        </p:spPr>
        <p:txBody>
          <a:bodyPr wrap="square" lIns="180000" tIns="36000" rIns="180000" bIns="72000" anchor="ctr">
            <a:spAutoFit/>
          </a:bodyPr>
          <a:lstStyle/>
          <a:p>
            <a:r>
              <a:rPr lang="en-GB" sz="1600" b="1" dirty="0">
                <a:solidFill>
                  <a:schemeClr val="bg1"/>
                </a:solidFill>
              </a:rPr>
              <a:t>Ordering Money </a:t>
            </a:r>
          </a:p>
        </p:txBody>
      </p:sp>
      <p:cxnSp>
        <p:nvCxnSpPr>
          <p:cNvPr id="103" name="Straight Connector 102"/>
          <p:cNvCxnSpPr/>
          <p:nvPr/>
        </p:nvCxnSpPr>
        <p:spPr>
          <a:xfrm>
            <a:off x="2311879" y="701739"/>
            <a:ext cx="0" cy="3564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755650" y="1232955"/>
            <a:ext cx="7632700" cy="276999"/>
          </a:xfrm>
          <a:prstGeom prst="rect">
            <a:avLst/>
          </a:prstGeom>
          <a:noFill/>
        </p:spPr>
        <p:txBody>
          <a:bodyPr wrap="square" lIns="0" tIns="0" rIns="0" bIns="0" rtlCol="0">
            <a:spAutoFit/>
          </a:bodyPr>
          <a:lstStyle/>
          <a:p>
            <a:r>
              <a:rPr lang="en-GB" dirty="0">
                <a:latin typeface="Twinkl" pitchFamily="2" charset="0"/>
              </a:rPr>
              <a:t>Put the amounts in ascending order.</a:t>
            </a:r>
            <a:endParaRPr lang="en-GB" dirty="0"/>
          </a:p>
        </p:txBody>
      </p:sp>
      <p:sp>
        <p:nvSpPr>
          <p:cNvPr id="3" name="Rectangle 2">
            <a:extLst>
              <a:ext uri="{FF2B5EF4-FFF2-40B4-BE49-F238E27FC236}">
                <a16:creationId xmlns:a16="http://schemas.microsoft.com/office/drawing/2014/main" id="{488FD761-7987-4A61-A63F-9EEDAFC2DC27}"/>
              </a:ext>
            </a:extLst>
          </p:cNvPr>
          <p:cNvSpPr/>
          <p:nvPr/>
        </p:nvSpPr>
        <p:spPr>
          <a:xfrm>
            <a:off x="1328153" y="1684770"/>
            <a:ext cx="1452022" cy="643748"/>
          </a:xfrm>
          <a:prstGeom prst="rect">
            <a:avLst/>
          </a:prstGeom>
          <a:solidFill>
            <a:srgbClr val="FFEDAA"/>
          </a:solidFill>
          <a:ln w="19050">
            <a:solidFill>
              <a:srgbClr val="F9B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latin typeface="Twinkl" pitchFamily="50" charset="0"/>
              </a:rPr>
              <a:t>1256p</a:t>
            </a:r>
            <a:endParaRPr lang="en-GB" b="1" dirty="0"/>
          </a:p>
        </p:txBody>
      </p:sp>
      <p:sp>
        <p:nvSpPr>
          <p:cNvPr id="23" name="Rectangle 22">
            <a:extLst>
              <a:ext uri="{FF2B5EF4-FFF2-40B4-BE49-F238E27FC236}">
                <a16:creationId xmlns:a16="http://schemas.microsoft.com/office/drawing/2014/main" id="{1A78E37C-603D-4803-92F6-6B01AA5F362C}"/>
              </a:ext>
            </a:extLst>
          </p:cNvPr>
          <p:cNvSpPr/>
          <p:nvPr/>
        </p:nvSpPr>
        <p:spPr>
          <a:xfrm>
            <a:off x="3009874" y="1684770"/>
            <a:ext cx="1452022" cy="643748"/>
          </a:xfrm>
          <a:prstGeom prst="rect">
            <a:avLst/>
          </a:prstGeom>
          <a:solidFill>
            <a:srgbClr val="FFEDAA"/>
          </a:solidFill>
          <a:ln w="19050">
            <a:solidFill>
              <a:srgbClr val="F9B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GB" b="1" dirty="0">
                <a:solidFill>
                  <a:schemeClr val="tx1"/>
                </a:solidFill>
                <a:latin typeface="Twinkl" pitchFamily="50" charset="0"/>
              </a:rPr>
              <a:t>£21.65</a:t>
            </a:r>
          </a:p>
        </p:txBody>
      </p:sp>
      <p:sp>
        <p:nvSpPr>
          <p:cNvPr id="24" name="Rectangle 23">
            <a:extLst>
              <a:ext uri="{FF2B5EF4-FFF2-40B4-BE49-F238E27FC236}">
                <a16:creationId xmlns:a16="http://schemas.microsoft.com/office/drawing/2014/main" id="{F2613F58-8938-492B-812E-9B2B541217C6}"/>
              </a:ext>
            </a:extLst>
          </p:cNvPr>
          <p:cNvSpPr/>
          <p:nvPr/>
        </p:nvSpPr>
        <p:spPr>
          <a:xfrm>
            <a:off x="4691596" y="1684770"/>
            <a:ext cx="1452022" cy="643748"/>
          </a:xfrm>
          <a:prstGeom prst="rect">
            <a:avLst/>
          </a:prstGeom>
          <a:solidFill>
            <a:srgbClr val="FFEDAA"/>
          </a:solidFill>
          <a:ln w="19050">
            <a:solidFill>
              <a:srgbClr val="F9B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latin typeface="Twinkl" pitchFamily="50" charset="0"/>
              </a:rPr>
              <a:t>£12.65</a:t>
            </a:r>
          </a:p>
        </p:txBody>
      </p:sp>
      <p:sp>
        <p:nvSpPr>
          <p:cNvPr id="25" name="Rectangle 24">
            <a:extLst>
              <a:ext uri="{FF2B5EF4-FFF2-40B4-BE49-F238E27FC236}">
                <a16:creationId xmlns:a16="http://schemas.microsoft.com/office/drawing/2014/main" id="{625BA1BD-DECF-4911-9554-6D68F7E4D750}"/>
              </a:ext>
            </a:extLst>
          </p:cNvPr>
          <p:cNvSpPr/>
          <p:nvPr/>
        </p:nvSpPr>
        <p:spPr>
          <a:xfrm>
            <a:off x="6373317" y="1684770"/>
            <a:ext cx="1452022" cy="643748"/>
          </a:xfrm>
          <a:prstGeom prst="rect">
            <a:avLst/>
          </a:prstGeom>
          <a:solidFill>
            <a:srgbClr val="FFEDAA"/>
          </a:solidFill>
          <a:ln w="19050">
            <a:solidFill>
              <a:srgbClr val="F9B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latin typeface="Twinkl" pitchFamily="50" charset="0"/>
              </a:rPr>
              <a:t>2156p</a:t>
            </a:r>
          </a:p>
        </p:txBody>
      </p:sp>
      <p:sp>
        <p:nvSpPr>
          <p:cNvPr id="27" name="TextBox 26">
            <a:extLst>
              <a:ext uri="{FF2B5EF4-FFF2-40B4-BE49-F238E27FC236}">
                <a16:creationId xmlns:a16="http://schemas.microsoft.com/office/drawing/2014/main" id="{79754EB3-ACA0-4DC5-9F80-6338DF634178}"/>
              </a:ext>
            </a:extLst>
          </p:cNvPr>
          <p:cNvSpPr txBox="1"/>
          <p:nvPr/>
        </p:nvSpPr>
        <p:spPr>
          <a:xfrm>
            <a:off x="755650" y="4521003"/>
            <a:ext cx="7632700" cy="1571822"/>
          </a:xfrm>
          <a:prstGeom prst="rect">
            <a:avLst/>
          </a:prstGeom>
          <a:solidFill>
            <a:schemeClr val="bg1"/>
          </a:solidFill>
          <a:ln w="28575">
            <a:solidFill>
              <a:srgbClr val="689429"/>
            </a:solidFill>
          </a:ln>
        </p:spPr>
        <p:txBody>
          <a:bodyPr wrap="square" lIns="108000" tIns="108000" rIns="108000" bIns="108000" rtlCol="0">
            <a:noAutofit/>
          </a:bodyPr>
          <a:lstStyle/>
          <a:p>
            <a:endParaRPr lang="en-GB" dirty="0"/>
          </a:p>
        </p:txBody>
      </p:sp>
      <p:sp>
        <p:nvSpPr>
          <p:cNvPr id="28" name="Rectangle 27">
            <a:extLst>
              <a:ext uri="{FF2B5EF4-FFF2-40B4-BE49-F238E27FC236}">
                <a16:creationId xmlns:a16="http://schemas.microsoft.com/office/drawing/2014/main" id="{CE158A13-A20E-4272-8338-59CB306E2C0D}"/>
              </a:ext>
            </a:extLst>
          </p:cNvPr>
          <p:cNvSpPr/>
          <p:nvPr/>
        </p:nvSpPr>
        <p:spPr>
          <a:xfrm>
            <a:off x="1328153" y="4985040"/>
            <a:ext cx="1452022" cy="643748"/>
          </a:xfrm>
          <a:prstGeom prst="rect">
            <a:avLst/>
          </a:prstGeom>
          <a:solidFill>
            <a:schemeClr val="bg1"/>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p>
        </p:txBody>
      </p:sp>
      <p:sp>
        <p:nvSpPr>
          <p:cNvPr id="29" name="Rectangle 28">
            <a:extLst>
              <a:ext uri="{FF2B5EF4-FFF2-40B4-BE49-F238E27FC236}">
                <a16:creationId xmlns:a16="http://schemas.microsoft.com/office/drawing/2014/main" id="{E1E8907C-8B77-432F-B684-E33AC27D2ACE}"/>
              </a:ext>
            </a:extLst>
          </p:cNvPr>
          <p:cNvSpPr/>
          <p:nvPr/>
        </p:nvSpPr>
        <p:spPr>
          <a:xfrm>
            <a:off x="3009874" y="4985040"/>
            <a:ext cx="1452022" cy="643748"/>
          </a:xfrm>
          <a:prstGeom prst="rect">
            <a:avLst/>
          </a:prstGeom>
          <a:solidFill>
            <a:schemeClr val="bg1"/>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solidFill>
                <a:schemeClr val="tx1"/>
              </a:solidFill>
              <a:latin typeface="Twinkl" pitchFamily="50" charset="0"/>
            </a:endParaRPr>
          </a:p>
        </p:txBody>
      </p:sp>
      <p:sp>
        <p:nvSpPr>
          <p:cNvPr id="30" name="Rectangle 29">
            <a:extLst>
              <a:ext uri="{FF2B5EF4-FFF2-40B4-BE49-F238E27FC236}">
                <a16:creationId xmlns:a16="http://schemas.microsoft.com/office/drawing/2014/main" id="{37CCD5FC-1A12-4AFA-A314-52F83160281D}"/>
              </a:ext>
            </a:extLst>
          </p:cNvPr>
          <p:cNvSpPr/>
          <p:nvPr/>
        </p:nvSpPr>
        <p:spPr>
          <a:xfrm>
            <a:off x="4691596" y="4985040"/>
            <a:ext cx="1452022" cy="643748"/>
          </a:xfrm>
          <a:prstGeom prst="rect">
            <a:avLst/>
          </a:prstGeom>
          <a:solidFill>
            <a:schemeClr val="bg1"/>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solidFill>
                <a:schemeClr val="tx1"/>
              </a:solidFill>
              <a:latin typeface="Twinkl" pitchFamily="50" charset="0"/>
            </a:endParaRPr>
          </a:p>
        </p:txBody>
      </p:sp>
      <p:sp>
        <p:nvSpPr>
          <p:cNvPr id="31" name="Rectangle 30">
            <a:extLst>
              <a:ext uri="{FF2B5EF4-FFF2-40B4-BE49-F238E27FC236}">
                <a16:creationId xmlns:a16="http://schemas.microsoft.com/office/drawing/2014/main" id="{52D4E75F-0978-4D96-8E35-168F1E79DB9C}"/>
              </a:ext>
            </a:extLst>
          </p:cNvPr>
          <p:cNvSpPr/>
          <p:nvPr/>
        </p:nvSpPr>
        <p:spPr>
          <a:xfrm>
            <a:off x="6373317" y="4985040"/>
            <a:ext cx="1452022" cy="643748"/>
          </a:xfrm>
          <a:prstGeom prst="rect">
            <a:avLst/>
          </a:prstGeom>
          <a:solidFill>
            <a:schemeClr val="bg1"/>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b="1" dirty="0">
              <a:solidFill>
                <a:schemeClr val="tx1"/>
              </a:solidFill>
              <a:latin typeface="Twinkl" pitchFamily="50" charset="0"/>
            </a:endParaRPr>
          </a:p>
        </p:txBody>
      </p:sp>
      <p:sp>
        <p:nvSpPr>
          <p:cNvPr id="34" name="Rectangle 33">
            <a:extLst>
              <a:ext uri="{FF2B5EF4-FFF2-40B4-BE49-F238E27FC236}">
                <a16:creationId xmlns:a16="http://schemas.microsoft.com/office/drawing/2014/main" id="{8AE2AA20-CD80-4661-8FAE-382125B3D8F1}"/>
              </a:ext>
            </a:extLst>
          </p:cNvPr>
          <p:cNvSpPr/>
          <p:nvPr/>
        </p:nvSpPr>
        <p:spPr>
          <a:xfrm>
            <a:off x="1328153" y="4985040"/>
            <a:ext cx="1452022" cy="643748"/>
          </a:xfrm>
          <a:prstGeom prst="rect">
            <a:avLst/>
          </a:prstGeom>
          <a:solidFill>
            <a:srgbClr val="FFEDAA"/>
          </a:solidFill>
          <a:ln w="19050">
            <a:solidFill>
              <a:srgbClr val="F9B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latin typeface="Twinkl" pitchFamily="50" charset="0"/>
              </a:rPr>
              <a:t>1256p</a:t>
            </a:r>
            <a:endParaRPr lang="en-GB" b="1" dirty="0"/>
          </a:p>
        </p:txBody>
      </p:sp>
      <p:sp>
        <p:nvSpPr>
          <p:cNvPr id="35" name="Rectangle 34">
            <a:extLst>
              <a:ext uri="{FF2B5EF4-FFF2-40B4-BE49-F238E27FC236}">
                <a16:creationId xmlns:a16="http://schemas.microsoft.com/office/drawing/2014/main" id="{8B7FF3F1-EDF6-4FA7-879C-FFFF83F14988}"/>
              </a:ext>
            </a:extLst>
          </p:cNvPr>
          <p:cNvSpPr/>
          <p:nvPr/>
        </p:nvSpPr>
        <p:spPr>
          <a:xfrm>
            <a:off x="3009874" y="4985040"/>
            <a:ext cx="1452022" cy="643748"/>
          </a:xfrm>
          <a:prstGeom prst="rect">
            <a:avLst/>
          </a:prstGeom>
          <a:solidFill>
            <a:srgbClr val="FFEDAA"/>
          </a:solidFill>
          <a:ln w="19050">
            <a:solidFill>
              <a:srgbClr val="F9B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latin typeface="Twinkl" pitchFamily="50" charset="0"/>
              </a:rPr>
              <a:t>£12.65</a:t>
            </a:r>
          </a:p>
        </p:txBody>
      </p:sp>
      <p:sp>
        <p:nvSpPr>
          <p:cNvPr id="36" name="Rectangle 35">
            <a:extLst>
              <a:ext uri="{FF2B5EF4-FFF2-40B4-BE49-F238E27FC236}">
                <a16:creationId xmlns:a16="http://schemas.microsoft.com/office/drawing/2014/main" id="{4DBC373A-E596-4E71-B94B-7E5B7FC0F5C4}"/>
              </a:ext>
            </a:extLst>
          </p:cNvPr>
          <p:cNvSpPr/>
          <p:nvPr/>
        </p:nvSpPr>
        <p:spPr>
          <a:xfrm>
            <a:off x="4691596" y="4985040"/>
            <a:ext cx="1452022" cy="643748"/>
          </a:xfrm>
          <a:prstGeom prst="rect">
            <a:avLst/>
          </a:prstGeom>
          <a:solidFill>
            <a:srgbClr val="FFEDAA"/>
          </a:solidFill>
          <a:ln w="19050">
            <a:solidFill>
              <a:srgbClr val="F9B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latin typeface="Twinkl" pitchFamily="50" charset="0"/>
              </a:rPr>
              <a:t>2156p</a:t>
            </a:r>
          </a:p>
        </p:txBody>
      </p:sp>
      <p:sp>
        <p:nvSpPr>
          <p:cNvPr id="37" name="Rectangle 36">
            <a:extLst>
              <a:ext uri="{FF2B5EF4-FFF2-40B4-BE49-F238E27FC236}">
                <a16:creationId xmlns:a16="http://schemas.microsoft.com/office/drawing/2014/main" id="{9F3B87E4-9675-42ED-A08A-03A091B4C19E}"/>
              </a:ext>
            </a:extLst>
          </p:cNvPr>
          <p:cNvSpPr/>
          <p:nvPr/>
        </p:nvSpPr>
        <p:spPr>
          <a:xfrm>
            <a:off x="6373317" y="4985040"/>
            <a:ext cx="1452022" cy="643748"/>
          </a:xfrm>
          <a:prstGeom prst="rect">
            <a:avLst/>
          </a:prstGeom>
          <a:solidFill>
            <a:srgbClr val="FFEDAA"/>
          </a:solidFill>
          <a:ln w="19050">
            <a:solidFill>
              <a:srgbClr val="F9B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GB" b="1" dirty="0">
                <a:solidFill>
                  <a:schemeClr val="tx1"/>
                </a:solidFill>
                <a:latin typeface="Twinkl" pitchFamily="50" charset="0"/>
              </a:rPr>
              <a:t>£21.65</a:t>
            </a:r>
          </a:p>
        </p:txBody>
      </p:sp>
    </p:spTree>
    <p:extLst>
      <p:ext uri="{BB962C8B-B14F-4D97-AF65-F5344CB8AC3E}">
        <p14:creationId xmlns:p14="http://schemas.microsoft.com/office/powerpoint/2010/main" val="1644400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3"/>
                                        </p:tgtEl>
                                      </p:cBhvr>
                                    </p:animEffect>
                                    <p:animScale>
                                      <p:cBhvr>
                                        <p:cTn id="7" dur="250" autoRev="1" fill="hold"/>
                                        <p:tgtEl>
                                          <p:spTgt spid="3"/>
                                        </p:tgtEl>
                                      </p:cBhvr>
                                      <p:by x="105000" y="105000"/>
                                    </p:animScale>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500"/>
                                        <p:tgtEl>
                                          <p:spTgt spid="34"/>
                                        </p:tgtEl>
                                      </p:cBhvr>
                                    </p:animEffect>
                                  </p:childTnLst>
                                </p:cTn>
                              </p:par>
                            </p:childTnLst>
                          </p:cTn>
                        </p:par>
                      </p:childTnLst>
                    </p:cTn>
                  </p:par>
                  <p:par>
                    <p:cTn id="12" fill="hold">
                      <p:stCondLst>
                        <p:cond delay="indefinite"/>
                      </p:stCondLst>
                      <p:childTnLst>
                        <p:par>
                          <p:cTn id="13" fill="hold">
                            <p:stCondLst>
                              <p:cond delay="0"/>
                            </p:stCondLst>
                            <p:childTnLst>
                              <p:par>
                                <p:cTn id="14" presetID="26" presetClass="emph" presetSubtype="0" fill="hold" grpId="0" nodeType="clickEffect">
                                  <p:stCondLst>
                                    <p:cond delay="0"/>
                                  </p:stCondLst>
                                  <p:childTnLst>
                                    <p:animEffect transition="out" filter="fade">
                                      <p:cBhvr>
                                        <p:cTn id="15" dur="500" tmFilter="0, 0; .2, .5; .8, .5; 1, 0"/>
                                        <p:tgtEl>
                                          <p:spTgt spid="24"/>
                                        </p:tgtEl>
                                      </p:cBhvr>
                                    </p:animEffect>
                                    <p:animScale>
                                      <p:cBhvr>
                                        <p:cTn id="16" dur="250" autoRev="1" fill="hold"/>
                                        <p:tgtEl>
                                          <p:spTgt spid="24"/>
                                        </p:tgtEl>
                                      </p:cBhvr>
                                      <p:by x="105000" y="105000"/>
                                    </p:animScale>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fade">
                                      <p:cBhvr>
                                        <p:cTn id="20" dur="500"/>
                                        <p:tgtEl>
                                          <p:spTgt spid="35"/>
                                        </p:tgtEl>
                                      </p:cBhvr>
                                    </p:animEffect>
                                  </p:childTnLst>
                                </p:cTn>
                              </p:par>
                            </p:childTnLst>
                          </p:cTn>
                        </p:par>
                      </p:childTnLst>
                    </p:cTn>
                  </p:par>
                  <p:par>
                    <p:cTn id="21" fill="hold">
                      <p:stCondLst>
                        <p:cond delay="indefinite"/>
                      </p:stCondLst>
                      <p:childTnLst>
                        <p:par>
                          <p:cTn id="22" fill="hold">
                            <p:stCondLst>
                              <p:cond delay="0"/>
                            </p:stCondLst>
                            <p:childTnLst>
                              <p:par>
                                <p:cTn id="23" presetID="26" presetClass="emph" presetSubtype="0" fill="hold" grpId="0" nodeType="clickEffect">
                                  <p:stCondLst>
                                    <p:cond delay="0"/>
                                  </p:stCondLst>
                                  <p:childTnLst>
                                    <p:animEffect transition="out" filter="fade">
                                      <p:cBhvr>
                                        <p:cTn id="24" dur="500" tmFilter="0, 0; .2, .5; .8, .5; 1, 0"/>
                                        <p:tgtEl>
                                          <p:spTgt spid="25"/>
                                        </p:tgtEl>
                                      </p:cBhvr>
                                    </p:animEffect>
                                    <p:animScale>
                                      <p:cBhvr>
                                        <p:cTn id="25" dur="250" autoRev="1" fill="hold"/>
                                        <p:tgtEl>
                                          <p:spTgt spid="25"/>
                                        </p:tgtEl>
                                      </p:cBhvr>
                                      <p:by x="105000" y="105000"/>
                                    </p:animScale>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500"/>
                                        <p:tgtEl>
                                          <p:spTgt spid="36"/>
                                        </p:tgtEl>
                                      </p:cBhvr>
                                    </p:animEffect>
                                  </p:childTnLst>
                                </p:cTn>
                              </p:par>
                            </p:childTnLst>
                          </p:cTn>
                        </p:par>
                      </p:childTnLst>
                    </p:cTn>
                  </p:par>
                  <p:par>
                    <p:cTn id="30" fill="hold">
                      <p:stCondLst>
                        <p:cond delay="indefinite"/>
                      </p:stCondLst>
                      <p:childTnLst>
                        <p:par>
                          <p:cTn id="31" fill="hold">
                            <p:stCondLst>
                              <p:cond delay="0"/>
                            </p:stCondLst>
                            <p:childTnLst>
                              <p:par>
                                <p:cTn id="32" presetID="26" presetClass="emph" presetSubtype="0" fill="hold" grpId="0" nodeType="clickEffect">
                                  <p:stCondLst>
                                    <p:cond delay="0"/>
                                  </p:stCondLst>
                                  <p:childTnLst>
                                    <p:animEffect transition="out" filter="fade">
                                      <p:cBhvr>
                                        <p:cTn id="33" dur="500" tmFilter="0, 0; .2, .5; .8, .5; 1, 0"/>
                                        <p:tgtEl>
                                          <p:spTgt spid="23"/>
                                        </p:tgtEl>
                                      </p:cBhvr>
                                    </p:animEffect>
                                    <p:animScale>
                                      <p:cBhvr>
                                        <p:cTn id="34" dur="250" autoRev="1" fill="hold"/>
                                        <p:tgtEl>
                                          <p:spTgt spid="23"/>
                                        </p:tgtEl>
                                      </p:cBhvr>
                                      <p:by x="105000" y="105000"/>
                                    </p:animScale>
                                  </p:childTnLst>
                                </p:cTn>
                              </p:par>
                            </p:childTnLst>
                          </p:cTn>
                        </p:par>
                        <p:par>
                          <p:cTn id="35" fill="hold">
                            <p:stCondLst>
                              <p:cond delay="500"/>
                            </p:stCondLst>
                            <p:childTnLst>
                              <p:par>
                                <p:cTn id="36" presetID="10" presetClass="entr" presetSubtype="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Effect transition="in" filter="fade">
                                      <p:cBhvr>
                                        <p:cTn id="38"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3" grpId="0" animBg="1"/>
      <p:bldP spid="24" grpId="0" animBg="1"/>
      <p:bldP spid="25" grpId="0" animBg="1"/>
      <p:bldP spid="34" grpId="0" animBg="1"/>
      <p:bldP spid="35" grpId="0" animBg="1"/>
      <p:bldP spid="36" grpId="0" animBg="1"/>
      <p:bldP spid="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16AFD62C-335B-4DB2-950B-46A0D39872DB}"/>
              </a:ext>
            </a:extLst>
          </p:cNvPr>
          <p:cNvGraphicFramePr>
            <a:graphicFrameLocks noGrp="1"/>
          </p:cNvGraphicFramePr>
          <p:nvPr>
            <p:extLst>
              <p:ext uri="{D42A27DB-BD31-4B8C-83A1-F6EECF244321}">
                <p14:modId xmlns:p14="http://schemas.microsoft.com/office/powerpoint/2010/main" val="1074272816"/>
              </p:ext>
            </p:extLst>
          </p:nvPr>
        </p:nvGraphicFramePr>
        <p:xfrm>
          <a:off x="755650" y="1995434"/>
          <a:ext cx="3691801" cy="1116816"/>
        </p:xfrm>
        <a:graphic>
          <a:graphicData uri="http://schemas.openxmlformats.org/drawingml/2006/table">
            <a:tbl>
              <a:tblPr firstRow="1" bandRow="1">
                <a:tableStyleId>{5940675A-B579-460E-94D1-54222C63F5DA}</a:tableStyleId>
              </a:tblPr>
              <a:tblGrid>
                <a:gridCol w="720000">
                  <a:extLst>
                    <a:ext uri="{9D8B030D-6E8A-4147-A177-3AD203B41FA5}">
                      <a16:colId xmlns:a16="http://schemas.microsoft.com/office/drawing/2014/main" val="2681719326"/>
                    </a:ext>
                  </a:extLst>
                </a:gridCol>
                <a:gridCol w="2971801">
                  <a:extLst>
                    <a:ext uri="{9D8B030D-6E8A-4147-A177-3AD203B41FA5}">
                      <a16:colId xmlns:a16="http://schemas.microsoft.com/office/drawing/2014/main" val="1610741791"/>
                    </a:ext>
                  </a:extLst>
                </a:gridCol>
              </a:tblGrid>
              <a:tr h="1116816">
                <a:tc>
                  <a:txBody>
                    <a:bodyPr/>
                    <a:lstStyle/>
                    <a:p>
                      <a:pPr algn="ctr"/>
                      <a:r>
                        <a:rPr lang="en-GB" sz="2400" b="1" dirty="0"/>
                        <a:t>a)</a:t>
                      </a:r>
                    </a:p>
                  </a:txBody>
                  <a:tcPr anchor="ctr">
                    <a:lnL w="28575" cap="flat" cmpd="sng" algn="ctr">
                      <a:solidFill>
                        <a:srgbClr val="007AC2"/>
                      </a:solidFill>
                      <a:prstDash val="solid"/>
                      <a:round/>
                      <a:headEnd type="none" w="med" len="med"/>
                      <a:tailEnd type="none" w="med" len="med"/>
                    </a:lnL>
                    <a:lnR w="19050" cap="flat" cmpd="sng" algn="ctr">
                      <a:solidFill>
                        <a:srgbClr val="007AC2"/>
                      </a:solidFill>
                      <a:prstDash val="solid"/>
                      <a:round/>
                      <a:headEnd type="none" w="med" len="med"/>
                      <a:tailEnd type="none" w="med" len="med"/>
                    </a:lnR>
                    <a:lnT w="28575" cap="flat" cmpd="sng" algn="ctr">
                      <a:solidFill>
                        <a:srgbClr val="007AC2"/>
                      </a:solidFill>
                      <a:prstDash val="solid"/>
                      <a:round/>
                      <a:headEnd type="none" w="med" len="med"/>
                      <a:tailEnd type="none" w="med" len="med"/>
                    </a:lnT>
                    <a:lnB w="28575" cap="flat" cmpd="sng" algn="ctr">
                      <a:solidFill>
                        <a:srgbClr val="007AC2"/>
                      </a:solidFill>
                      <a:prstDash val="solid"/>
                      <a:round/>
                      <a:headEnd type="none" w="med" len="med"/>
                      <a:tailEnd type="none" w="med" len="med"/>
                    </a:lnB>
                    <a:solidFill>
                      <a:schemeClr val="bg1"/>
                    </a:solidFill>
                  </a:tcPr>
                </a:tc>
                <a:tc>
                  <a:txBody>
                    <a:bodyPr/>
                    <a:lstStyle/>
                    <a:p>
                      <a:pPr algn="ctr"/>
                      <a:endParaRPr lang="en-GB" sz="2400" b="1" dirty="0"/>
                    </a:p>
                  </a:txBody>
                  <a:tcPr anchor="ctr">
                    <a:lnL w="19050" cap="flat" cmpd="sng" algn="ctr">
                      <a:solidFill>
                        <a:srgbClr val="007AC2"/>
                      </a:solidFill>
                      <a:prstDash val="solid"/>
                      <a:round/>
                      <a:headEnd type="none" w="med" len="med"/>
                      <a:tailEnd type="none" w="med" len="med"/>
                    </a:lnL>
                    <a:lnR w="28575" cap="flat" cmpd="sng" algn="ctr">
                      <a:solidFill>
                        <a:srgbClr val="007AC2"/>
                      </a:solidFill>
                      <a:prstDash val="solid"/>
                      <a:round/>
                      <a:headEnd type="none" w="med" len="med"/>
                      <a:tailEnd type="none" w="med" len="med"/>
                    </a:lnR>
                    <a:lnT w="28575" cap="flat" cmpd="sng" algn="ctr">
                      <a:solidFill>
                        <a:srgbClr val="007AC2"/>
                      </a:solidFill>
                      <a:prstDash val="solid"/>
                      <a:round/>
                      <a:headEnd type="none" w="med" len="med"/>
                      <a:tailEnd type="none" w="med" len="med"/>
                    </a:lnT>
                    <a:lnB w="28575" cap="flat" cmpd="sng" algn="ctr">
                      <a:solidFill>
                        <a:srgbClr val="007AC2"/>
                      </a:solidFill>
                      <a:prstDash val="solid"/>
                      <a:round/>
                      <a:headEnd type="none" w="med" len="med"/>
                      <a:tailEnd type="none" w="med" len="med"/>
                    </a:lnB>
                    <a:solidFill>
                      <a:schemeClr val="bg1"/>
                    </a:solidFill>
                  </a:tcPr>
                </a:tc>
                <a:extLst>
                  <a:ext uri="{0D108BD9-81ED-4DB2-BD59-A6C34878D82A}">
                    <a16:rowId xmlns:a16="http://schemas.microsoft.com/office/drawing/2014/main" val="134883899"/>
                  </a:ext>
                </a:extLst>
              </a:tr>
            </a:tbl>
          </a:graphicData>
        </a:graphic>
      </p:graphicFrame>
      <p:sp>
        <p:nvSpPr>
          <p:cNvPr id="13" name="Rectangle 12">
            <a:extLst>
              <a:ext uri="{FF2B5EF4-FFF2-40B4-BE49-F238E27FC236}">
                <a16:creationId xmlns:a16="http://schemas.microsoft.com/office/drawing/2014/main" id="{40C405B1-1B34-4FFA-BAB3-C4BDF3A02219}"/>
              </a:ext>
            </a:extLst>
          </p:cNvPr>
          <p:cNvSpPr/>
          <p:nvPr/>
        </p:nvSpPr>
        <p:spPr>
          <a:xfrm>
            <a:off x="1471643" y="2261803"/>
            <a:ext cx="2975808" cy="584775"/>
          </a:xfrm>
          <a:prstGeom prst="rect">
            <a:avLst/>
          </a:prstGeom>
        </p:spPr>
        <p:txBody>
          <a:bodyPr wrap="square">
            <a:spAutoFit/>
          </a:bodyPr>
          <a:lstStyle/>
          <a:p>
            <a:pPr algn="ctr"/>
            <a:r>
              <a:rPr lang="en-GB" sz="3200" dirty="0">
                <a:latin typeface="Twinkl" pitchFamily="50" charset="0"/>
              </a:rPr>
              <a:t>1573p &gt; £13.75</a:t>
            </a:r>
          </a:p>
        </p:txBody>
      </p:sp>
      <p:sp>
        <p:nvSpPr>
          <p:cNvPr id="24" name="TextBox 23">
            <a:extLst>
              <a:ext uri="{FF2B5EF4-FFF2-40B4-BE49-F238E27FC236}">
                <a16:creationId xmlns:a16="http://schemas.microsoft.com/office/drawing/2014/main" id="{04380A99-F1CE-43D0-82BA-C106C8B7BF32}"/>
              </a:ext>
            </a:extLst>
          </p:cNvPr>
          <p:cNvSpPr txBox="1"/>
          <p:nvPr/>
        </p:nvSpPr>
        <p:spPr>
          <a:xfrm>
            <a:off x="4615012" y="1995434"/>
            <a:ext cx="1471763" cy="1116816"/>
          </a:xfrm>
          <a:prstGeom prst="rect">
            <a:avLst/>
          </a:prstGeom>
          <a:solidFill>
            <a:schemeClr val="bg1"/>
          </a:solidFill>
          <a:ln w="28575">
            <a:solidFill>
              <a:srgbClr val="689429"/>
            </a:solidFill>
          </a:ln>
        </p:spPr>
        <p:txBody>
          <a:bodyPr wrap="square" lIns="108000" tIns="108000" rIns="108000" bIns="108000" rtlCol="0" anchor="ctr">
            <a:noAutofit/>
          </a:bodyPr>
          <a:lstStyle/>
          <a:p>
            <a:pPr algn="ctr"/>
            <a:r>
              <a:rPr lang="en-GB" b="1" dirty="0">
                <a:latin typeface="Twinkl" pitchFamily="50" charset="0"/>
              </a:rPr>
              <a:t>True.</a:t>
            </a:r>
          </a:p>
        </p:txBody>
      </p:sp>
      <p:graphicFrame>
        <p:nvGraphicFramePr>
          <p:cNvPr id="25" name="Table 2">
            <a:extLst>
              <a:ext uri="{FF2B5EF4-FFF2-40B4-BE49-F238E27FC236}">
                <a16:creationId xmlns:a16="http://schemas.microsoft.com/office/drawing/2014/main" id="{FA05C5FC-89DC-4603-AF3D-86DFE1E66F2B}"/>
              </a:ext>
            </a:extLst>
          </p:cNvPr>
          <p:cNvGraphicFramePr>
            <a:graphicFrameLocks noGrp="1"/>
          </p:cNvGraphicFramePr>
          <p:nvPr>
            <p:extLst>
              <p:ext uri="{D42A27DB-BD31-4B8C-83A1-F6EECF244321}">
                <p14:modId xmlns:p14="http://schemas.microsoft.com/office/powerpoint/2010/main" val="3712356271"/>
              </p:ext>
            </p:extLst>
          </p:nvPr>
        </p:nvGraphicFramePr>
        <p:xfrm>
          <a:off x="755650" y="3485722"/>
          <a:ext cx="3691801" cy="1116816"/>
        </p:xfrm>
        <a:graphic>
          <a:graphicData uri="http://schemas.openxmlformats.org/drawingml/2006/table">
            <a:tbl>
              <a:tblPr firstRow="1" bandRow="1">
                <a:tableStyleId>{5940675A-B579-460E-94D1-54222C63F5DA}</a:tableStyleId>
              </a:tblPr>
              <a:tblGrid>
                <a:gridCol w="720000">
                  <a:extLst>
                    <a:ext uri="{9D8B030D-6E8A-4147-A177-3AD203B41FA5}">
                      <a16:colId xmlns:a16="http://schemas.microsoft.com/office/drawing/2014/main" val="2681719326"/>
                    </a:ext>
                  </a:extLst>
                </a:gridCol>
                <a:gridCol w="2971801">
                  <a:extLst>
                    <a:ext uri="{9D8B030D-6E8A-4147-A177-3AD203B41FA5}">
                      <a16:colId xmlns:a16="http://schemas.microsoft.com/office/drawing/2014/main" val="1610741791"/>
                    </a:ext>
                  </a:extLst>
                </a:gridCol>
              </a:tblGrid>
              <a:tr h="1116816">
                <a:tc>
                  <a:txBody>
                    <a:bodyPr/>
                    <a:lstStyle/>
                    <a:p>
                      <a:pPr algn="ctr"/>
                      <a:r>
                        <a:rPr lang="en-GB" sz="2400" b="1" dirty="0"/>
                        <a:t>b)</a:t>
                      </a:r>
                    </a:p>
                  </a:txBody>
                  <a:tcPr anchor="ctr">
                    <a:lnL w="28575" cap="flat" cmpd="sng" algn="ctr">
                      <a:solidFill>
                        <a:srgbClr val="007AC2"/>
                      </a:solidFill>
                      <a:prstDash val="solid"/>
                      <a:round/>
                      <a:headEnd type="none" w="med" len="med"/>
                      <a:tailEnd type="none" w="med" len="med"/>
                    </a:lnL>
                    <a:lnR w="19050" cap="flat" cmpd="sng" algn="ctr">
                      <a:solidFill>
                        <a:srgbClr val="007AC2"/>
                      </a:solidFill>
                      <a:prstDash val="solid"/>
                      <a:round/>
                      <a:headEnd type="none" w="med" len="med"/>
                      <a:tailEnd type="none" w="med" len="med"/>
                    </a:lnR>
                    <a:lnT w="28575" cap="flat" cmpd="sng" algn="ctr">
                      <a:solidFill>
                        <a:srgbClr val="007AC2"/>
                      </a:solidFill>
                      <a:prstDash val="solid"/>
                      <a:round/>
                      <a:headEnd type="none" w="med" len="med"/>
                      <a:tailEnd type="none" w="med" len="med"/>
                    </a:lnT>
                    <a:lnB w="28575" cap="flat" cmpd="sng" algn="ctr">
                      <a:solidFill>
                        <a:srgbClr val="007AC2"/>
                      </a:solidFill>
                      <a:prstDash val="solid"/>
                      <a:round/>
                      <a:headEnd type="none" w="med" len="med"/>
                      <a:tailEnd type="none" w="med" len="med"/>
                    </a:lnB>
                    <a:solidFill>
                      <a:schemeClr val="bg1"/>
                    </a:solidFill>
                  </a:tcPr>
                </a:tc>
                <a:tc>
                  <a:txBody>
                    <a:bodyPr/>
                    <a:lstStyle/>
                    <a:p>
                      <a:pPr algn="ctr"/>
                      <a:endParaRPr lang="en-GB" sz="2400" b="1" dirty="0"/>
                    </a:p>
                  </a:txBody>
                  <a:tcPr anchor="ctr">
                    <a:lnL w="19050" cap="flat" cmpd="sng" algn="ctr">
                      <a:solidFill>
                        <a:srgbClr val="007AC2"/>
                      </a:solidFill>
                      <a:prstDash val="solid"/>
                      <a:round/>
                      <a:headEnd type="none" w="med" len="med"/>
                      <a:tailEnd type="none" w="med" len="med"/>
                    </a:lnL>
                    <a:lnR w="28575" cap="flat" cmpd="sng" algn="ctr">
                      <a:solidFill>
                        <a:srgbClr val="007AC2"/>
                      </a:solidFill>
                      <a:prstDash val="solid"/>
                      <a:round/>
                      <a:headEnd type="none" w="med" len="med"/>
                      <a:tailEnd type="none" w="med" len="med"/>
                    </a:lnR>
                    <a:lnT w="28575" cap="flat" cmpd="sng" algn="ctr">
                      <a:solidFill>
                        <a:srgbClr val="007AC2"/>
                      </a:solidFill>
                      <a:prstDash val="solid"/>
                      <a:round/>
                      <a:headEnd type="none" w="med" len="med"/>
                      <a:tailEnd type="none" w="med" len="med"/>
                    </a:lnT>
                    <a:lnB w="28575" cap="flat" cmpd="sng" algn="ctr">
                      <a:solidFill>
                        <a:srgbClr val="007AC2"/>
                      </a:solidFill>
                      <a:prstDash val="solid"/>
                      <a:round/>
                      <a:headEnd type="none" w="med" len="med"/>
                      <a:tailEnd type="none" w="med" len="med"/>
                    </a:lnB>
                    <a:solidFill>
                      <a:schemeClr val="bg1"/>
                    </a:solidFill>
                  </a:tcPr>
                </a:tc>
                <a:extLst>
                  <a:ext uri="{0D108BD9-81ED-4DB2-BD59-A6C34878D82A}">
                    <a16:rowId xmlns:a16="http://schemas.microsoft.com/office/drawing/2014/main" val="134883899"/>
                  </a:ext>
                </a:extLst>
              </a:tr>
            </a:tbl>
          </a:graphicData>
        </a:graphic>
      </p:graphicFrame>
      <p:graphicFrame>
        <p:nvGraphicFramePr>
          <p:cNvPr id="26" name="Table 2">
            <a:extLst>
              <a:ext uri="{FF2B5EF4-FFF2-40B4-BE49-F238E27FC236}">
                <a16:creationId xmlns:a16="http://schemas.microsoft.com/office/drawing/2014/main" id="{8EC1D78B-49C3-4CCB-ABE4-27AC874359A1}"/>
              </a:ext>
            </a:extLst>
          </p:cNvPr>
          <p:cNvGraphicFramePr>
            <a:graphicFrameLocks noGrp="1"/>
          </p:cNvGraphicFramePr>
          <p:nvPr>
            <p:extLst>
              <p:ext uri="{D42A27DB-BD31-4B8C-83A1-F6EECF244321}">
                <p14:modId xmlns:p14="http://schemas.microsoft.com/office/powerpoint/2010/main" val="2276707814"/>
              </p:ext>
            </p:extLst>
          </p:nvPr>
        </p:nvGraphicFramePr>
        <p:xfrm>
          <a:off x="755650" y="4976009"/>
          <a:ext cx="3691801" cy="1116816"/>
        </p:xfrm>
        <a:graphic>
          <a:graphicData uri="http://schemas.openxmlformats.org/drawingml/2006/table">
            <a:tbl>
              <a:tblPr firstRow="1" bandRow="1">
                <a:tableStyleId>{5940675A-B579-460E-94D1-54222C63F5DA}</a:tableStyleId>
              </a:tblPr>
              <a:tblGrid>
                <a:gridCol w="720000">
                  <a:extLst>
                    <a:ext uri="{9D8B030D-6E8A-4147-A177-3AD203B41FA5}">
                      <a16:colId xmlns:a16="http://schemas.microsoft.com/office/drawing/2014/main" val="2681719326"/>
                    </a:ext>
                  </a:extLst>
                </a:gridCol>
                <a:gridCol w="2971801">
                  <a:extLst>
                    <a:ext uri="{9D8B030D-6E8A-4147-A177-3AD203B41FA5}">
                      <a16:colId xmlns:a16="http://schemas.microsoft.com/office/drawing/2014/main" val="1610741791"/>
                    </a:ext>
                  </a:extLst>
                </a:gridCol>
              </a:tblGrid>
              <a:tr h="1116816">
                <a:tc>
                  <a:txBody>
                    <a:bodyPr/>
                    <a:lstStyle/>
                    <a:p>
                      <a:pPr algn="ctr"/>
                      <a:r>
                        <a:rPr lang="en-GB" sz="2400" b="1" dirty="0"/>
                        <a:t>c)</a:t>
                      </a:r>
                    </a:p>
                  </a:txBody>
                  <a:tcPr anchor="ctr">
                    <a:lnL w="28575" cap="flat" cmpd="sng" algn="ctr">
                      <a:solidFill>
                        <a:srgbClr val="007AC2"/>
                      </a:solidFill>
                      <a:prstDash val="solid"/>
                      <a:round/>
                      <a:headEnd type="none" w="med" len="med"/>
                      <a:tailEnd type="none" w="med" len="med"/>
                    </a:lnL>
                    <a:lnR w="19050" cap="flat" cmpd="sng" algn="ctr">
                      <a:solidFill>
                        <a:srgbClr val="007AC2"/>
                      </a:solidFill>
                      <a:prstDash val="solid"/>
                      <a:round/>
                      <a:headEnd type="none" w="med" len="med"/>
                      <a:tailEnd type="none" w="med" len="med"/>
                    </a:lnR>
                    <a:lnT w="28575" cap="flat" cmpd="sng" algn="ctr">
                      <a:solidFill>
                        <a:srgbClr val="007AC2"/>
                      </a:solidFill>
                      <a:prstDash val="solid"/>
                      <a:round/>
                      <a:headEnd type="none" w="med" len="med"/>
                      <a:tailEnd type="none" w="med" len="med"/>
                    </a:lnT>
                    <a:lnB w="28575" cap="flat" cmpd="sng" algn="ctr">
                      <a:solidFill>
                        <a:srgbClr val="007AC2"/>
                      </a:solidFill>
                      <a:prstDash val="solid"/>
                      <a:round/>
                      <a:headEnd type="none" w="med" len="med"/>
                      <a:tailEnd type="none" w="med" len="med"/>
                    </a:lnB>
                    <a:solidFill>
                      <a:schemeClr val="bg1"/>
                    </a:solidFill>
                  </a:tcPr>
                </a:tc>
                <a:tc>
                  <a:txBody>
                    <a:bodyPr/>
                    <a:lstStyle/>
                    <a:p>
                      <a:pPr algn="ctr"/>
                      <a:endParaRPr lang="en-GB" sz="2400" b="1" dirty="0"/>
                    </a:p>
                  </a:txBody>
                  <a:tcPr anchor="ctr">
                    <a:lnL w="19050" cap="flat" cmpd="sng" algn="ctr">
                      <a:solidFill>
                        <a:srgbClr val="007AC2"/>
                      </a:solidFill>
                      <a:prstDash val="solid"/>
                      <a:round/>
                      <a:headEnd type="none" w="med" len="med"/>
                      <a:tailEnd type="none" w="med" len="med"/>
                    </a:lnL>
                    <a:lnR w="28575" cap="flat" cmpd="sng" algn="ctr">
                      <a:solidFill>
                        <a:srgbClr val="007AC2"/>
                      </a:solidFill>
                      <a:prstDash val="solid"/>
                      <a:round/>
                      <a:headEnd type="none" w="med" len="med"/>
                      <a:tailEnd type="none" w="med" len="med"/>
                    </a:lnR>
                    <a:lnT w="28575" cap="flat" cmpd="sng" algn="ctr">
                      <a:solidFill>
                        <a:srgbClr val="007AC2"/>
                      </a:solidFill>
                      <a:prstDash val="solid"/>
                      <a:round/>
                      <a:headEnd type="none" w="med" len="med"/>
                      <a:tailEnd type="none" w="med" len="med"/>
                    </a:lnT>
                    <a:lnB w="28575" cap="flat" cmpd="sng" algn="ctr">
                      <a:solidFill>
                        <a:srgbClr val="007AC2"/>
                      </a:solidFill>
                      <a:prstDash val="solid"/>
                      <a:round/>
                      <a:headEnd type="none" w="med" len="med"/>
                      <a:tailEnd type="none" w="med" len="med"/>
                    </a:lnB>
                    <a:solidFill>
                      <a:schemeClr val="bg1"/>
                    </a:solidFill>
                  </a:tcPr>
                </a:tc>
                <a:extLst>
                  <a:ext uri="{0D108BD9-81ED-4DB2-BD59-A6C34878D82A}">
                    <a16:rowId xmlns:a16="http://schemas.microsoft.com/office/drawing/2014/main" val="134883899"/>
                  </a:ext>
                </a:extLst>
              </a:tr>
            </a:tbl>
          </a:graphicData>
        </a:graphic>
      </p:graphicFrame>
      <p:pic>
        <p:nvPicPr>
          <p:cNvPr id="66" name="Picture 6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2250" y="532799"/>
            <a:ext cx="702000" cy="702000"/>
          </a:xfrm>
          <a:prstGeom prst="rect">
            <a:avLst/>
          </a:prstGeom>
        </p:spPr>
      </p:pic>
      <p:sp>
        <p:nvSpPr>
          <p:cNvPr id="7" name="Rectangle 6">
            <a:extLst>
              <a:ext uri="{FF2B5EF4-FFF2-40B4-BE49-F238E27FC236}">
                <a16:creationId xmlns:a16="http://schemas.microsoft.com/office/drawing/2014/main" id="{32AD7B81-980D-445D-8F06-8E9F618E457D}"/>
              </a:ext>
            </a:extLst>
          </p:cNvPr>
          <p:cNvSpPr/>
          <p:nvPr/>
        </p:nvSpPr>
        <p:spPr>
          <a:xfrm>
            <a:off x="445574" y="702863"/>
            <a:ext cx="1866305" cy="355276"/>
          </a:xfrm>
          <a:prstGeom prst="rect">
            <a:avLst/>
          </a:prstGeom>
          <a:solidFill>
            <a:srgbClr val="072F54"/>
          </a:solidFill>
        </p:spPr>
        <p:txBody>
          <a:bodyPr wrap="square" lIns="180000" tIns="36000" rIns="180000" bIns="72000" anchor="ctr">
            <a:spAutoFit/>
          </a:bodyPr>
          <a:lstStyle/>
          <a:p>
            <a:r>
              <a:rPr lang="en-GB" sz="1600" b="1" dirty="0">
                <a:solidFill>
                  <a:schemeClr val="bg1"/>
                </a:solidFill>
              </a:rPr>
              <a:t>Ordering Money </a:t>
            </a:r>
          </a:p>
        </p:txBody>
      </p:sp>
      <p:sp>
        <p:nvSpPr>
          <p:cNvPr id="10" name="Rectangle 9"/>
          <p:cNvSpPr/>
          <p:nvPr/>
        </p:nvSpPr>
        <p:spPr>
          <a:xfrm>
            <a:off x="2311879" y="702863"/>
            <a:ext cx="1063301" cy="355276"/>
          </a:xfrm>
          <a:prstGeom prst="rect">
            <a:avLst/>
          </a:prstGeom>
          <a:solidFill>
            <a:srgbClr val="007AC3"/>
          </a:solidFill>
        </p:spPr>
        <p:txBody>
          <a:bodyPr wrap="square" lIns="180000" tIns="36000" rIns="180000" bIns="72000" anchor="ctr">
            <a:spAutoFit/>
          </a:bodyPr>
          <a:lstStyle/>
          <a:p>
            <a:pPr algn="ctr"/>
            <a:r>
              <a:rPr lang="en-GB" altLang="en-US" sz="1600" b="1" dirty="0">
                <a:solidFill>
                  <a:schemeClr val="bg1"/>
                </a:solidFill>
              </a:rPr>
              <a:t>Deeper</a:t>
            </a:r>
            <a:endParaRPr lang="en-GB" sz="1600" b="1" dirty="0">
              <a:solidFill>
                <a:schemeClr val="bg1"/>
              </a:solidFill>
            </a:endParaRPr>
          </a:p>
        </p:txBody>
      </p:sp>
      <p:cxnSp>
        <p:nvCxnSpPr>
          <p:cNvPr id="11" name="Straight Connector 10"/>
          <p:cNvCxnSpPr/>
          <p:nvPr/>
        </p:nvCxnSpPr>
        <p:spPr>
          <a:xfrm>
            <a:off x="2311879" y="701739"/>
            <a:ext cx="0" cy="3564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FF860579-AFB7-4872-A188-15E0344ACAB6}"/>
              </a:ext>
            </a:extLst>
          </p:cNvPr>
          <p:cNvSpPr txBox="1"/>
          <p:nvPr/>
        </p:nvSpPr>
        <p:spPr>
          <a:xfrm>
            <a:off x="755650" y="1232955"/>
            <a:ext cx="7632700" cy="553998"/>
          </a:xfrm>
          <a:prstGeom prst="rect">
            <a:avLst/>
          </a:prstGeom>
          <a:noFill/>
        </p:spPr>
        <p:txBody>
          <a:bodyPr wrap="square" lIns="0" tIns="0" rIns="0" bIns="0" rtlCol="0">
            <a:spAutoFit/>
          </a:bodyPr>
          <a:lstStyle/>
          <a:p>
            <a:r>
              <a:rPr lang="en-GB" dirty="0">
                <a:latin typeface="Twinkl" pitchFamily="2" charset="0"/>
              </a:rPr>
              <a:t>Is each statement true or false? For each false statement, which symbol should be used instead to make it true?</a:t>
            </a:r>
            <a:endParaRPr lang="en-GB" dirty="0"/>
          </a:p>
        </p:txBody>
      </p:sp>
      <p:sp>
        <p:nvSpPr>
          <p:cNvPr id="16" name="Rectangle 15">
            <a:extLst>
              <a:ext uri="{FF2B5EF4-FFF2-40B4-BE49-F238E27FC236}">
                <a16:creationId xmlns:a16="http://schemas.microsoft.com/office/drawing/2014/main" id="{7BF3AE85-4319-44D4-B030-3776D6699F64}"/>
              </a:ext>
            </a:extLst>
          </p:cNvPr>
          <p:cNvSpPr/>
          <p:nvPr/>
        </p:nvSpPr>
        <p:spPr>
          <a:xfrm>
            <a:off x="1471643" y="3751743"/>
            <a:ext cx="2975808" cy="584775"/>
          </a:xfrm>
          <a:prstGeom prst="rect">
            <a:avLst/>
          </a:prstGeom>
        </p:spPr>
        <p:txBody>
          <a:bodyPr wrap="square">
            <a:spAutoFit/>
          </a:bodyPr>
          <a:lstStyle/>
          <a:p>
            <a:pPr algn="ctr"/>
            <a:r>
              <a:rPr lang="en-GB" sz="3200" dirty="0">
                <a:latin typeface="Twinkl" pitchFamily="50" charset="0"/>
              </a:rPr>
              <a:t>£12.90 &lt; 1209p</a:t>
            </a:r>
          </a:p>
        </p:txBody>
      </p:sp>
      <p:sp>
        <p:nvSpPr>
          <p:cNvPr id="19" name="Rectangle 18">
            <a:extLst>
              <a:ext uri="{FF2B5EF4-FFF2-40B4-BE49-F238E27FC236}">
                <a16:creationId xmlns:a16="http://schemas.microsoft.com/office/drawing/2014/main" id="{7D54EAD7-9845-4399-83DB-EA89E83879A8}"/>
              </a:ext>
            </a:extLst>
          </p:cNvPr>
          <p:cNvSpPr/>
          <p:nvPr/>
        </p:nvSpPr>
        <p:spPr>
          <a:xfrm>
            <a:off x="1471643" y="5242029"/>
            <a:ext cx="2975808" cy="584775"/>
          </a:xfrm>
          <a:prstGeom prst="rect">
            <a:avLst/>
          </a:prstGeom>
        </p:spPr>
        <p:txBody>
          <a:bodyPr wrap="square">
            <a:spAutoFit/>
          </a:bodyPr>
          <a:lstStyle/>
          <a:p>
            <a:pPr algn="ctr"/>
            <a:r>
              <a:rPr lang="en-GB" sz="3200" dirty="0">
                <a:latin typeface="Twinkl" pitchFamily="50" charset="0"/>
              </a:rPr>
              <a:t>560p &gt; £5.60</a:t>
            </a:r>
            <a:endParaRPr lang="en-GB" sz="3200" dirty="0"/>
          </a:p>
        </p:txBody>
      </p:sp>
      <p:sp>
        <p:nvSpPr>
          <p:cNvPr id="27" name="TextBox 26">
            <a:extLst>
              <a:ext uri="{FF2B5EF4-FFF2-40B4-BE49-F238E27FC236}">
                <a16:creationId xmlns:a16="http://schemas.microsoft.com/office/drawing/2014/main" id="{3E7D9067-7876-414F-9F9F-4100A7A53709}"/>
              </a:ext>
            </a:extLst>
          </p:cNvPr>
          <p:cNvSpPr txBox="1"/>
          <p:nvPr/>
        </p:nvSpPr>
        <p:spPr>
          <a:xfrm>
            <a:off x="4615012" y="3486447"/>
            <a:ext cx="3450687" cy="1116816"/>
          </a:xfrm>
          <a:prstGeom prst="rect">
            <a:avLst/>
          </a:prstGeom>
          <a:solidFill>
            <a:schemeClr val="bg1"/>
          </a:solidFill>
          <a:ln w="28575">
            <a:solidFill>
              <a:srgbClr val="689429"/>
            </a:solidFill>
          </a:ln>
        </p:spPr>
        <p:txBody>
          <a:bodyPr wrap="square" lIns="108000" tIns="108000" rIns="108000" bIns="108000" rtlCol="0" anchor="ctr">
            <a:noAutofit/>
          </a:bodyPr>
          <a:lstStyle/>
          <a:p>
            <a:r>
              <a:rPr lang="en-GB" b="1" dirty="0">
                <a:latin typeface="Twinkl" pitchFamily="50" charset="0"/>
              </a:rPr>
              <a:t>False. £12.90 equals 1290p, which is greater than 1209p. The &gt; sign should be used.</a:t>
            </a:r>
          </a:p>
        </p:txBody>
      </p:sp>
      <p:sp>
        <p:nvSpPr>
          <p:cNvPr id="28" name="TextBox 27">
            <a:extLst>
              <a:ext uri="{FF2B5EF4-FFF2-40B4-BE49-F238E27FC236}">
                <a16:creationId xmlns:a16="http://schemas.microsoft.com/office/drawing/2014/main" id="{A47EE0B5-F35F-4E42-AE40-4E788772A69D}"/>
              </a:ext>
            </a:extLst>
          </p:cNvPr>
          <p:cNvSpPr txBox="1"/>
          <p:nvPr/>
        </p:nvSpPr>
        <p:spPr>
          <a:xfrm>
            <a:off x="4615012" y="4976009"/>
            <a:ext cx="3450687" cy="1116816"/>
          </a:xfrm>
          <a:prstGeom prst="rect">
            <a:avLst/>
          </a:prstGeom>
          <a:solidFill>
            <a:schemeClr val="bg1"/>
          </a:solidFill>
          <a:ln w="28575">
            <a:solidFill>
              <a:srgbClr val="689429"/>
            </a:solidFill>
          </a:ln>
        </p:spPr>
        <p:txBody>
          <a:bodyPr wrap="square" lIns="108000" tIns="108000" rIns="108000" bIns="108000" rtlCol="0" anchor="ctr">
            <a:noAutofit/>
          </a:bodyPr>
          <a:lstStyle/>
          <a:p>
            <a:r>
              <a:rPr lang="en-GB" b="1" dirty="0">
                <a:latin typeface="Twinkl" pitchFamily="50" charset="0"/>
              </a:rPr>
              <a:t>False. 560p equals £5.60, so the = sign should be used.</a:t>
            </a:r>
          </a:p>
        </p:txBody>
      </p:sp>
    </p:spTree>
    <p:extLst>
      <p:ext uri="{BB962C8B-B14F-4D97-AF65-F5344CB8AC3E}">
        <p14:creationId xmlns:p14="http://schemas.microsoft.com/office/powerpoint/2010/main" val="2547238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7" grpId="0" animBg="1"/>
      <p:bldP spid="2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B0D6B076-6833-49F0-84EC-60295F2B0872}"/>
              </a:ext>
            </a:extLst>
          </p:cNvPr>
          <p:cNvSpPr txBox="1"/>
          <p:nvPr/>
        </p:nvSpPr>
        <p:spPr>
          <a:xfrm>
            <a:off x="755650" y="4712898"/>
            <a:ext cx="7632699" cy="1379927"/>
          </a:xfrm>
          <a:prstGeom prst="rect">
            <a:avLst/>
          </a:prstGeom>
          <a:solidFill>
            <a:schemeClr val="bg1"/>
          </a:solidFill>
          <a:ln w="28575">
            <a:solidFill>
              <a:srgbClr val="689429"/>
            </a:solidFill>
          </a:ln>
        </p:spPr>
        <p:txBody>
          <a:bodyPr wrap="square" lIns="108000" tIns="108000" rIns="108000" bIns="108000" rtlCol="0" anchor="ctr">
            <a:noAutofit/>
          </a:bodyPr>
          <a:lstStyle/>
          <a:p>
            <a:endParaRPr lang="en-GB" b="1" dirty="0"/>
          </a:p>
        </p:txBody>
      </p:sp>
      <p:pic>
        <p:nvPicPr>
          <p:cNvPr id="66" name="Picture 6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2250" y="532799"/>
            <a:ext cx="702000" cy="702000"/>
          </a:xfrm>
          <a:prstGeom prst="rect">
            <a:avLst/>
          </a:prstGeom>
        </p:spPr>
      </p:pic>
      <p:sp>
        <p:nvSpPr>
          <p:cNvPr id="7" name="Rectangle 6">
            <a:extLst>
              <a:ext uri="{FF2B5EF4-FFF2-40B4-BE49-F238E27FC236}">
                <a16:creationId xmlns:a16="http://schemas.microsoft.com/office/drawing/2014/main" id="{32AD7B81-980D-445D-8F06-8E9F618E457D}"/>
              </a:ext>
            </a:extLst>
          </p:cNvPr>
          <p:cNvSpPr/>
          <p:nvPr/>
        </p:nvSpPr>
        <p:spPr>
          <a:xfrm>
            <a:off x="445574" y="702863"/>
            <a:ext cx="1866305" cy="355276"/>
          </a:xfrm>
          <a:prstGeom prst="rect">
            <a:avLst/>
          </a:prstGeom>
          <a:solidFill>
            <a:srgbClr val="072F54"/>
          </a:solidFill>
        </p:spPr>
        <p:txBody>
          <a:bodyPr wrap="square" lIns="180000" tIns="36000" rIns="180000" bIns="72000" anchor="ctr">
            <a:spAutoFit/>
          </a:bodyPr>
          <a:lstStyle/>
          <a:p>
            <a:r>
              <a:rPr lang="en-GB" sz="1600" b="1" dirty="0">
                <a:solidFill>
                  <a:schemeClr val="bg1"/>
                </a:solidFill>
              </a:rPr>
              <a:t>Ordering Money </a:t>
            </a:r>
          </a:p>
        </p:txBody>
      </p:sp>
      <p:sp>
        <p:nvSpPr>
          <p:cNvPr id="10" name="Rectangle 9"/>
          <p:cNvSpPr/>
          <p:nvPr/>
        </p:nvSpPr>
        <p:spPr>
          <a:xfrm>
            <a:off x="2311879" y="702863"/>
            <a:ext cx="1063301" cy="355276"/>
          </a:xfrm>
          <a:prstGeom prst="rect">
            <a:avLst/>
          </a:prstGeom>
          <a:solidFill>
            <a:srgbClr val="007AC3"/>
          </a:solidFill>
        </p:spPr>
        <p:txBody>
          <a:bodyPr wrap="square" lIns="180000" tIns="36000" rIns="180000" bIns="72000" anchor="ctr">
            <a:spAutoFit/>
          </a:bodyPr>
          <a:lstStyle/>
          <a:p>
            <a:pPr algn="ctr"/>
            <a:r>
              <a:rPr lang="en-GB" altLang="en-US" sz="1600" b="1" dirty="0">
                <a:solidFill>
                  <a:schemeClr val="bg1"/>
                </a:solidFill>
              </a:rPr>
              <a:t>Deeper</a:t>
            </a:r>
            <a:endParaRPr lang="en-GB" sz="1600" b="1" dirty="0">
              <a:solidFill>
                <a:schemeClr val="bg1"/>
              </a:solidFill>
            </a:endParaRPr>
          </a:p>
        </p:txBody>
      </p:sp>
      <p:cxnSp>
        <p:nvCxnSpPr>
          <p:cNvPr id="11" name="Straight Connector 10"/>
          <p:cNvCxnSpPr/>
          <p:nvPr/>
        </p:nvCxnSpPr>
        <p:spPr>
          <a:xfrm>
            <a:off x="2311879" y="701739"/>
            <a:ext cx="0" cy="3564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FF860579-AFB7-4872-A188-15E0344ACAB6}"/>
              </a:ext>
            </a:extLst>
          </p:cNvPr>
          <p:cNvSpPr txBox="1"/>
          <p:nvPr/>
        </p:nvSpPr>
        <p:spPr>
          <a:xfrm>
            <a:off x="755650" y="1232955"/>
            <a:ext cx="7632700" cy="553998"/>
          </a:xfrm>
          <a:prstGeom prst="rect">
            <a:avLst/>
          </a:prstGeom>
          <a:noFill/>
        </p:spPr>
        <p:txBody>
          <a:bodyPr wrap="square" lIns="0" tIns="0" rIns="0" bIns="0" rtlCol="0">
            <a:spAutoFit/>
          </a:bodyPr>
          <a:lstStyle/>
          <a:p>
            <a:r>
              <a:rPr lang="en-GB" dirty="0">
                <a:latin typeface="Twinkl" pitchFamily="2" charset="0"/>
              </a:rPr>
              <a:t>Morris has written these amounts in descending order. He has made a mistake. Explain his mistake and write the amounts in the correct order.</a:t>
            </a:r>
            <a:endParaRPr lang="en-GB" dirty="0"/>
          </a:p>
        </p:txBody>
      </p:sp>
      <p:sp>
        <p:nvSpPr>
          <p:cNvPr id="17" name="Rectangle 16">
            <a:extLst>
              <a:ext uri="{FF2B5EF4-FFF2-40B4-BE49-F238E27FC236}">
                <a16:creationId xmlns:a16="http://schemas.microsoft.com/office/drawing/2014/main" id="{300DCE24-9D32-4F24-B45E-F9A06CB42F28}"/>
              </a:ext>
            </a:extLst>
          </p:cNvPr>
          <p:cNvSpPr/>
          <p:nvPr/>
        </p:nvSpPr>
        <p:spPr>
          <a:xfrm>
            <a:off x="755650" y="1961770"/>
            <a:ext cx="7632701" cy="2320680"/>
          </a:xfrm>
          <a:prstGeom prst="rect">
            <a:avLst/>
          </a:prstGeom>
          <a:solidFill>
            <a:schemeClr val="bg1"/>
          </a:solidFill>
          <a:ln w="28575">
            <a:solidFill>
              <a:srgbClr val="007A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4A90185C-71FF-448D-A734-E5F54F62B2E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7194"/>
          <a:stretch/>
        </p:blipFill>
        <p:spPr>
          <a:xfrm flipH="1">
            <a:off x="539750" y="2566923"/>
            <a:ext cx="3040424" cy="1706901"/>
          </a:xfrm>
          <a:prstGeom prst="rect">
            <a:avLst/>
          </a:prstGeom>
        </p:spPr>
      </p:pic>
      <p:sp>
        <p:nvSpPr>
          <p:cNvPr id="23" name="TextBox 22">
            <a:extLst>
              <a:ext uri="{FF2B5EF4-FFF2-40B4-BE49-F238E27FC236}">
                <a16:creationId xmlns:a16="http://schemas.microsoft.com/office/drawing/2014/main" id="{E6690858-3562-4F89-A916-27B5F10C89C9}"/>
              </a:ext>
            </a:extLst>
          </p:cNvPr>
          <p:cNvSpPr txBox="1"/>
          <p:nvPr/>
        </p:nvSpPr>
        <p:spPr>
          <a:xfrm>
            <a:off x="4343271" y="3279193"/>
            <a:ext cx="3281982" cy="767182"/>
          </a:xfrm>
          <a:prstGeom prst="rect">
            <a:avLst/>
          </a:prstGeom>
          <a:solidFill>
            <a:schemeClr val="bg1"/>
          </a:solidFill>
          <a:ln w="28575">
            <a:solidFill>
              <a:srgbClr val="689429"/>
            </a:solidFill>
          </a:ln>
        </p:spPr>
        <p:txBody>
          <a:bodyPr wrap="square" lIns="108000" tIns="108000" rIns="108000" bIns="108000" rtlCol="0" anchor="ctr">
            <a:noAutofit/>
          </a:bodyPr>
          <a:lstStyle/>
          <a:p>
            <a:r>
              <a:rPr lang="en-GB" b="1" dirty="0">
                <a:latin typeface="Twinkl" pitchFamily="2" charset="0"/>
              </a:rPr>
              <a:t>Morris has written the numbers in ascending order.</a:t>
            </a:r>
            <a:endParaRPr lang="en-GB" b="1" dirty="0"/>
          </a:p>
        </p:txBody>
      </p:sp>
      <p:graphicFrame>
        <p:nvGraphicFramePr>
          <p:cNvPr id="3" name="Table 2">
            <a:extLst>
              <a:ext uri="{FF2B5EF4-FFF2-40B4-BE49-F238E27FC236}">
                <a16:creationId xmlns:a16="http://schemas.microsoft.com/office/drawing/2014/main" id="{56E3FF3D-46A1-456A-AB7C-1996A7A85DC3}"/>
              </a:ext>
            </a:extLst>
          </p:cNvPr>
          <p:cNvGraphicFramePr>
            <a:graphicFrameLocks noGrp="1"/>
          </p:cNvGraphicFramePr>
          <p:nvPr>
            <p:extLst>
              <p:ext uri="{D42A27DB-BD31-4B8C-83A1-F6EECF244321}">
                <p14:modId xmlns:p14="http://schemas.microsoft.com/office/powerpoint/2010/main" val="2260336523"/>
              </p:ext>
            </p:extLst>
          </p:nvPr>
        </p:nvGraphicFramePr>
        <p:xfrm>
          <a:off x="2570672" y="2392218"/>
          <a:ext cx="5669590" cy="676564"/>
        </p:xfrm>
        <a:graphic>
          <a:graphicData uri="http://schemas.openxmlformats.org/drawingml/2006/table">
            <a:tbl>
              <a:tblPr firstRow="1" bandRow="1">
                <a:tableStyleId>{5C22544A-7EE6-4342-B048-85BDC9FD1C3A}</a:tableStyleId>
              </a:tblPr>
              <a:tblGrid>
                <a:gridCol w="1133918">
                  <a:extLst>
                    <a:ext uri="{9D8B030D-6E8A-4147-A177-3AD203B41FA5}">
                      <a16:colId xmlns:a16="http://schemas.microsoft.com/office/drawing/2014/main" val="86393326"/>
                    </a:ext>
                  </a:extLst>
                </a:gridCol>
                <a:gridCol w="1133918">
                  <a:extLst>
                    <a:ext uri="{9D8B030D-6E8A-4147-A177-3AD203B41FA5}">
                      <a16:colId xmlns:a16="http://schemas.microsoft.com/office/drawing/2014/main" val="329465358"/>
                    </a:ext>
                  </a:extLst>
                </a:gridCol>
                <a:gridCol w="1133918">
                  <a:extLst>
                    <a:ext uri="{9D8B030D-6E8A-4147-A177-3AD203B41FA5}">
                      <a16:colId xmlns:a16="http://schemas.microsoft.com/office/drawing/2014/main" val="3872575660"/>
                    </a:ext>
                  </a:extLst>
                </a:gridCol>
                <a:gridCol w="1133918">
                  <a:extLst>
                    <a:ext uri="{9D8B030D-6E8A-4147-A177-3AD203B41FA5}">
                      <a16:colId xmlns:a16="http://schemas.microsoft.com/office/drawing/2014/main" val="4088689421"/>
                    </a:ext>
                  </a:extLst>
                </a:gridCol>
                <a:gridCol w="1133918">
                  <a:extLst>
                    <a:ext uri="{9D8B030D-6E8A-4147-A177-3AD203B41FA5}">
                      <a16:colId xmlns:a16="http://schemas.microsoft.com/office/drawing/2014/main" val="4032985247"/>
                    </a:ext>
                  </a:extLst>
                </a:gridCol>
              </a:tblGrid>
              <a:tr h="676564">
                <a:tc>
                  <a:txBody>
                    <a:bodyPr/>
                    <a:lstStyle/>
                    <a:p>
                      <a:pPr algn="ctr"/>
                      <a:r>
                        <a:rPr lang="en-GB" sz="2400" b="0" dirty="0">
                          <a:solidFill>
                            <a:schemeClr val="tx1"/>
                          </a:solidFill>
                          <a:latin typeface="Twinkl" pitchFamily="50" charset="0"/>
                        </a:rPr>
                        <a:t>£2.45</a:t>
                      </a:r>
                    </a:p>
                  </a:txBody>
                  <a:tcPr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EDAA"/>
                    </a:solidFill>
                  </a:tcPr>
                </a:tc>
                <a:tc>
                  <a:txBody>
                    <a:bodyPr/>
                    <a:lstStyle/>
                    <a:p>
                      <a:pPr algn="ctr"/>
                      <a:r>
                        <a:rPr lang="en-GB" sz="2400" b="0" dirty="0">
                          <a:solidFill>
                            <a:schemeClr val="tx1"/>
                          </a:solidFill>
                          <a:latin typeface="Twinkl" pitchFamily="50" charset="0"/>
                        </a:rPr>
                        <a:t>254p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EDAA"/>
                    </a:solidFill>
                  </a:tcPr>
                </a:tc>
                <a:tc>
                  <a:txBody>
                    <a:bodyPr/>
                    <a:lstStyle/>
                    <a:p>
                      <a:pPr algn="ctr"/>
                      <a:r>
                        <a:rPr lang="en-GB" sz="2400" b="0" dirty="0">
                          <a:solidFill>
                            <a:schemeClr val="tx1"/>
                          </a:solidFill>
                          <a:latin typeface="Twinkl" pitchFamily="50" charset="0"/>
                        </a:rPr>
                        <a:t>£4.25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EDAA"/>
                    </a:solidFill>
                  </a:tcPr>
                </a:tc>
                <a:tc>
                  <a:txBody>
                    <a:bodyPr/>
                    <a:lstStyle/>
                    <a:p>
                      <a:pPr algn="ctr"/>
                      <a:r>
                        <a:rPr lang="en-GB" sz="2400" b="0" dirty="0">
                          <a:solidFill>
                            <a:schemeClr val="tx1"/>
                          </a:solidFill>
                          <a:latin typeface="Twinkl" pitchFamily="50" charset="0"/>
                        </a:rPr>
                        <a:t>£4.52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EDAA"/>
                    </a:solidFill>
                  </a:tcPr>
                </a:tc>
                <a:tc>
                  <a:txBody>
                    <a:bodyPr/>
                    <a:lstStyle/>
                    <a:p>
                      <a:pPr algn="ctr"/>
                      <a:r>
                        <a:rPr lang="en-GB" sz="2400" b="0" dirty="0">
                          <a:solidFill>
                            <a:schemeClr val="tx1"/>
                          </a:solidFill>
                          <a:latin typeface="Twinkl" pitchFamily="50" charset="0"/>
                        </a:rPr>
                        <a:t>524p</a:t>
                      </a:r>
                    </a:p>
                  </a:txBody>
                  <a:tcPr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EDAA"/>
                    </a:solidFill>
                  </a:tcPr>
                </a:tc>
                <a:extLst>
                  <a:ext uri="{0D108BD9-81ED-4DB2-BD59-A6C34878D82A}">
                    <a16:rowId xmlns:a16="http://schemas.microsoft.com/office/drawing/2014/main" val="726058618"/>
                  </a:ext>
                </a:extLst>
              </a:tr>
            </a:tbl>
          </a:graphicData>
        </a:graphic>
      </p:graphicFrame>
      <p:graphicFrame>
        <p:nvGraphicFramePr>
          <p:cNvPr id="20" name="Table 19">
            <a:extLst>
              <a:ext uri="{FF2B5EF4-FFF2-40B4-BE49-F238E27FC236}">
                <a16:creationId xmlns:a16="http://schemas.microsoft.com/office/drawing/2014/main" id="{A7C0C4D3-8ED6-47F6-83BC-C5424B2508A7}"/>
              </a:ext>
            </a:extLst>
          </p:cNvPr>
          <p:cNvGraphicFramePr>
            <a:graphicFrameLocks noGrp="1"/>
          </p:cNvGraphicFramePr>
          <p:nvPr>
            <p:extLst>
              <p:ext uri="{D42A27DB-BD31-4B8C-83A1-F6EECF244321}">
                <p14:modId xmlns:p14="http://schemas.microsoft.com/office/powerpoint/2010/main" val="757185710"/>
              </p:ext>
            </p:extLst>
          </p:nvPr>
        </p:nvGraphicFramePr>
        <p:xfrm>
          <a:off x="1241749" y="5071046"/>
          <a:ext cx="6660500" cy="676564"/>
        </p:xfrm>
        <a:graphic>
          <a:graphicData uri="http://schemas.openxmlformats.org/drawingml/2006/table">
            <a:tbl>
              <a:tblPr firstRow="1" bandRow="1">
                <a:tableStyleId>{5C22544A-7EE6-4342-B048-85BDC9FD1C3A}</a:tableStyleId>
              </a:tblPr>
              <a:tblGrid>
                <a:gridCol w="1332100">
                  <a:extLst>
                    <a:ext uri="{9D8B030D-6E8A-4147-A177-3AD203B41FA5}">
                      <a16:colId xmlns:a16="http://schemas.microsoft.com/office/drawing/2014/main" val="86393326"/>
                    </a:ext>
                  </a:extLst>
                </a:gridCol>
                <a:gridCol w="1332100">
                  <a:extLst>
                    <a:ext uri="{9D8B030D-6E8A-4147-A177-3AD203B41FA5}">
                      <a16:colId xmlns:a16="http://schemas.microsoft.com/office/drawing/2014/main" val="329465358"/>
                    </a:ext>
                  </a:extLst>
                </a:gridCol>
                <a:gridCol w="1332100">
                  <a:extLst>
                    <a:ext uri="{9D8B030D-6E8A-4147-A177-3AD203B41FA5}">
                      <a16:colId xmlns:a16="http://schemas.microsoft.com/office/drawing/2014/main" val="3872575660"/>
                    </a:ext>
                  </a:extLst>
                </a:gridCol>
                <a:gridCol w="1332100">
                  <a:extLst>
                    <a:ext uri="{9D8B030D-6E8A-4147-A177-3AD203B41FA5}">
                      <a16:colId xmlns:a16="http://schemas.microsoft.com/office/drawing/2014/main" val="4088689421"/>
                    </a:ext>
                  </a:extLst>
                </a:gridCol>
                <a:gridCol w="1332100">
                  <a:extLst>
                    <a:ext uri="{9D8B030D-6E8A-4147-A177-3AD203B41FA5}">
                      <a16:colId xmlns:a16="http://schemas.microsoft.com/office/drawing/2014/main" val="4032985247"/>
                    </a:ext>
                  </a:extLst>
                </a:gridCol>
              </a:tblGrid>
              <a:tr h="67656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400" b="1" dirty="0">
                          <a:solidFill>
                            <a:schemeClr val="tx1"/>
                          </a:solidFill>
                          <a:latin typeface="Twinkl" pitchFamily="50" charset="0"/>
                        </a:rPr>
                        <a:t>524p</a:t>
                      </a:r>
                    </a:p>
                  </a:txBody>
                  <a:tcPr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EDAA"/>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400" b="1" dirty="0">
                          <a:solidFill>
                            <a:schemeClr val="tx1"/>
                          </a:solidFill>
                          <a:latin typeface="Twinkl" pitchFamily="50" charset="0"/>
                        </a:rPr>
                        <a:t>£4.52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EDAA"/>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400" b="1" dirty="0">
                          <a:solidFill>
                            <a:schemeClr val="tx1"/>
                          </a:solidFill>
                          <a:latin typeface="Twinkl" pitchFamily="50" charset="0"/>
                        </a:rPr>
                        <a:t>£4.25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EDAA"/>
                    </a:solidFill>
                  </a:tcPr>
                </a:tc>
                <a:tc>
                  <a:txBody>
                    <a:bodyPr/>
                    <a:lstStyle/>
                    <a:p>
                      <a:pPr algn="ctr"/>
                      <a:r>
                        <a:rPr lang="en-GB" sz="2400" b="1" dirty="0">
                          <a:solidFill>
                            <a:schemeClr val="tx1"/>
                          </a:solidFill>
                          <a:latin typeface="Twinkl" pitchFamily="50" charset="0"/>
                        </a:rPr>
                        <a:t>254p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EDAA"/>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400" b="1" dirty="0">
                          <a:solidFill>
                            <a:schemeClr val="tx1"/>
                          </a:solidFill>
                          <a:latin typeface="Twinkl" pitchFamily="50" charset="0"/>
                        </a:rPr>
                        <a:t>£2.45</a:t>
                      </a:r>
                    </a:p>
                  </a:txBody>
                  <a:tcPr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FEDAA"/>
                    </a:solidFill>
                  </a:tcPr>
                </a:tc>
                <a:extLst>
                  <a:ext uri="{0D108BD9-81ED-4DB2-BD59-A6C34878D82A}">
                    <a16:rowId xmlns:a16="http://schemas.microsoft.com/office/drawing/2014/main" val="726058618"/>
                  </a:ext>
                </a:extLst>
              </a:tr>
            </a:tbl>
          </a:graphicData>
        </a:graphic>
      </p:graphicFrame>
    </p:spTree>
    <p:extLst>
      <p:ext uri="{BB962C8B-B14F-4D97-AF65-F5344CB8AC3E}">
        <p14:creationId xmlns:p14="http://schemas.microsoft.com/office/powerpoint/2010/main" val="771645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250"/>
                                        <p:tgtEl>
                                          <p:spTgt spid="23"/>
                                        </p:tgtEl>
                                      </p:cBhvr>
                                    </p:animEffect>
                                  </p:childTnLst>
                                </p:cTn>
                              </p:par>
                              <p:par>
                                <p:cTn id="8" presetID="26" presetClass="emph" presetSubtype="0" fill="hold" grpId="1" nodeType="withEffect">
                                  <p:stCondLst>
                                    <p:cond delay="0"/>
                                  </p:stCondLst>
                                  <p:childTnLst>
                                    <p:animEffect transition="out" filter="fade">
                                      <p:cBhvr>
                                        <p:cTn id="9" dur="250" tmFilter="0, 0; .2, .5; .8, .5; 1, 0"/>
                                        <p:tgtEl>
                                          <p:spTgt spid="23"/>
                                        </p:tgtEl>
                                      </p:cBhvr>
                                    </p:animEffect>
                                    <p:animScale>
                                      <p:cBhvr>
                                        <p:cTn id="10" dur="125" autoRev="1" fill="hold"/>
                                        <p:tgtEl>
                                          <p:spTgt spid="23"/>
                                        </p:tgtEl>
                                      </p:cBhvr>
                                      <p:by x="105000" y="105000"/>
                                    </p:animScale>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fade">
                                      <p:cBhvr>
                                        <p:cTn id="15" dur="500"/>
                                        <p:tgtEl>
                                          <p:spTgt spid="30"/>
                                        </p:tgtEl>
                                      </p:cBhvr>
                                    </p:animEffect>
                                  </p:childTnLst>
                                </p:cTn>
                              </p:par>
                              <p:par>
                                <p:cTn id="16" presetID="10" presetClass="entr" presetSubtype="0"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23" grpId="0" animBg="1"/>
      <p:bldP spid="23"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1A6BA1F8-6C29-4A38-8DD6-9F00A54E10E9}"/>
              </a:ext>
            </a:extLst>
          </p:cNvPr>
          <p:cNvSpPr/>
          <p:nvPr/>
        </p:nvSpPr>
        <p:spPr>
          <a:xfrm>
            <a:off x="3467820" y="4746042"/>
            <a:ext cx="2208362" cy="420147"/>
          </a:xfrm>
          <a:prstGeom prst="rect">
            <a:avLst/>
          </a:prstGeom>
          <a:solidFill>
            <a:srgbClr val="FFEDAA"/>
          </a:solidFill>
          <a:ln w="28575">
            <a:solidFill>
              <a:srgbClr val="F9B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GB" dirty="0">
                <a:solidFill>
                  <a:schemeClr val="tx1"/>
                </a:solidFill>
                <a:latin typeface="Twinkl" pitchFamily="2" charset="0"/>
              </a:rPr>
              <a:t>Who is correct?</a:t>
            </a:r>
          </a:p>
        </p:txBody>
      </p:sp>
      <p:pic>
        <p:nvPicPr>
          <p:cNvPr id="66" name="Picture 6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2250" y="532799"/>
            <a:ext cx="702000" cy="702000"/>
          </a:xfrm>
          <a:prstGeom prst="rect">
            <a:avLst/>
          </a:prstGeom>
        </p:spPr>
      </p:pic>
      <p:sp>
        <p:nvSpPr>
          <p:cNvPr id="7" name="Rectangle 6">
            <a:extLst>
              <a:ext uri="{FF2B5EF4-FFF2-40B4-BE49-F238E27FC236}">
                <a16:creationId xmlns:a16="http://schemas.microsoft.com/office/drawing/2014/main" id="{32AD7B81-980D-445D-8F06-8E9F618E457D}"/>
              </a:ext>
            </a:extLst>
          </p:cNvPr>
          <p:cNvSpPr/>
          <p:nvPr/>
        </p:nvSpPr>
        <p:spPr>
          <a:xfrm>
            <a:off x="445574" y="702863"/>
            <a:ext cx="1866305" cy="355276"/>
          </a:xfrm>
          <a:prstGeom prst="rect">
            <a:avLst/>
          </a:prstGeom>
          <a:solidFill>
            <a:srgbClr val="072F54"/>
          </a:solidFill>
        </p:spPr>
        <p:txBody>
          <a:bodyPr wrap="square" lIns="180000" tIns="36000" rIns="180000" bIns="72000" anchor="ctr">
            <a:spAutoFit/>
          </a:bodyPr>
          <a:lstStyle/>
          <a:p>
            <a:r>
              <a:rPr lang="en-GB" sz="1600" b="1" dirty="0">
                <a:solidFill>
                  <a:schemeClr val="bg1"/>
                </a:solidFill>
              </a:rPr>
              <a:t>Ordering Money </a:t>
            </a:r>
          </a:p>
        </p:txBody>
      </p:sp>
      <p:sp>
        <p:nvSpPr>
          <p:cNvPr id="10" name="Rectangle 9"/>
          <p:cNvSpPr/>
          <p:nvPr/>
        </p:nvSpPr>
        <p:spPr>
          <a:xfrm>
            <a:off x="2311879" y="702863"/>
            <a:ext cx="1063301" cy="355276"/>
          </a:xfrm>
          <a:prstGeom prst="rect">
            <a:avLst/>
          </a:prstGeom>
          <a:solidFill>
            <a:srgbClr val="007AC3"/>
          </a:solidFill>
        </p:spPr>
        <p:txBody>
          <a:bodyPr wrap="square" lIns="180000" tIns="36000" rIns="180000" bIns="72000" anchor="ctr">
            <a:spAutoFit/>
          </a:bodyPr>
          <a:lstStyle/>
          <a:p>
            <a:pPr algn="ctr"/>
            <a:r>
              <a:rPr lang="en-GB" altLang="en-US" sz="1600" b="1" dirty="0">
                <a:solidFill>
                  <a:schemeClr val="bg1"/>
                </a:solidFill>
              </a:rPr>
              <a:t>Deeper</a:t>
            </a:r>
            <a:endParaRPr lang="en-GB" sz="1600" b="1" dirty="0">
              <a:solidFill>
                <a:schemeClr val="bg1"/>
              </a:solidFill>
            </a:endParaRPr>
          </a:p>
        </p:txBody>
      </p:sp>
      <p:cxnSp>
        <p:nvCxnSpPr>
          <p:cNvPr id="11" name="Straight Connector 10"/>
          <p:cNvCxnSpPr/>
          <p:nvPr/>
        </p:nvCxnSpPr>
        <p:spPr>
          <a:xfrm>
            <a:off x="2311879" y="701739"/>
            <a:ext cx="0" cy="3564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FF860579-AFB7-4872-A188-15E0344ACAB6}"/>
              </a:ext>
            </a:extLst>
          </p:cNvPr>
          <p:cNvSpPr txBox="1"/>
          <p:nvPr/>
        </p:nvSpPr>
        <p:spPr>
          <a:xfrm>
            <a:off x="755650" y="1232955"/>
            <a:ext cx="7632700" cy="276999"/>
          </a:xfrm>
          <a:prstGeom prst="rect">
            <a:avLst/>
          </a:prstGeom>
          <a:noFill/>
        </p:spPr>
        <p:txBody>
          <a:bodyPr wrap="square" lIns="0" tIns="0" rIns="0" bIns="0" rtlCol="0">
            <a:spAutoFit/>
          </a:bodyPr>
          <a:lstStyle/>
          <a:p>
            <a:pPr>
              <a:spcAft>
                <a:spcPts val="600"/>
              </a:spcAft>
            </a:pPr>
            <a:r>
              <a:rPr lang="en-GB" dirty="0">
                <a:latin typeface="Twinkl" pitchFamily="2" charset="0"/>
              </a:rPr>
              <a:t>These purses have been lined up in ascending order of value.</a:t>
            </a:r>
          </a:p>
        </p:txBody>
      </p:sp>
      <p:sp>
        <p:nvSpPr>
          <p:cNvPr id="17" name="Rectangle 16">
            <a:extLst>
              <a:ext uri="{FF2B5EF4-FFF2-40B4-BE49-F238E27FC236}">
                <a16:creationId xmlns:a16="http://schemas.microsoft.com/office/drawing/2014/main" id="{300DCE24-9D32-4F24-B45E-F9A06CB42F28}"/>
              </a:ext>
            </a:extLst>
          </p:cNvPr>
          <p:cNvSpPr/>
          <p:nvPr/>
        </p:nvSpPr>
        <p:spPr>
          <a:xfrm>
            <a:off x="755650" y="1578635"/>
            <a:ext cx="7632701" cy="2926689"/>
          </a:xfrm>
          <a:prstGeom prst="rect">
            <a:avLst/>
          </a:prstGeom>
          <a:solidFill>
            <a:schemeClr val="bg1"/>
          </a:solidFill>
          <a:ln w="28575">
            <a:solidFill>
              <a:srgbClr val="007A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E6690858-3562-4F89-A916-27B5F10C89C9}"/>
              </a:ext>
            </a:extLst>
          </p:cNvPr>
          <p:cNvSpPr txBox="1"/>
          <p:nvPr/>
        </p:nvSpPr>
        <p:spPr>
          <a:xfrm>
            <a:off x="755650" y="5325643"/>
            <a:ext cx="7632699" cy="767182"/>
          </a:xfrm>
          <a:prstGeom prst="rect">
            <a:avLst/>
          </a:prstGeom>
          <a:solidFill>
            <a:schemeClr val="bg1"/>
          </a:solidFill>
          <a:ln w="28575">
            <a:solidFill>
              <a:srgbClr val="689429"/>
            </a:solidFill>
          </a:ln>
        </p:spPr>
        <p:txBody>
          <a:bodyPr wrap="square" lIns="108000" tIns="108000" rIns="108000" bIns="108000" rtlCol="0" anchor="ctr">
            <a:spAutoFit/>
          </a:bodyPr>
          <a:lstStyle/>
          <a:p>
            <a:r>
              <a:rPr lang="en-GB" b="1" dirty="0">
                <a:latin typeface="Twinkl" pitchFamily="2" charset="0"/>
              </a:rPr>
              <a:t>Either of the children could be correct. The purse could have £1.97, £1.98, £1.99, £2.00, £2.01 or £2.02 in it.</a:t>
            </a:r>
          </a:p>
        </p:txBody>
      </p:sp>
      <p:sp>
        <p:nvSpPr>
          <p:cNvPr id="14" name="Speech Bubble: Rectangle 13">
            <a:extLst>
              <a:ext uri="{FF2B5EF4-FFF2-40B4-BE49-F238E27FC236}">
                <a16:creationId xmlns:a16="http://schemas.microsoft.com/office/drawing/2014/main" id="{8D7B79F0-53BE-4293-9E7C-32EC856410B5}"/>
              </a:ext>
            </a:extLst>
          </p:cNvPr>
          <p:cNvSpPr/>
          <p:nvPr/>
        </p:nvSpPr>
        <p:spPr>
          <a:xfrm>
            <a:off x="2296575" y="1801954"/>
            <a:ext cx="2016328" cy="836999"/>
          </a:xfrm>
          <a:prstGeom prst="wedgeRectCallout">
            <a:avLst>
              <a:gd name="adj1" fmla="val -45652"/>
              <a:gd name="adj2" fmla="val 81808"/>
            </a:avLst>
          </a:prstGeom>
          <a:solidFill>
            <a:srgbClr val="AFDE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r>
              <a:rPr lang="en-GB" dirty="0">
                <a:solidFill>
                  <a:schemeClr val="tx1"/>
                </a:solidFill>
                <a:latin typeface="Twinkl" pitchFamily="2" charset="0"/>
              </a:rPr>
              <a:t>The middle purse has £2 in it.</a:t>
            </a:r>
            <a:endParaRPr lang="en-GB" dirty="0">
              <a:solidFill>
                <a:schemeClr val="tx1"/>
              </a:solidFill>
            </a:endParaRPr>
          </a:p>
        </p:txBody>
      </p:sp>
      <p:sp>
        <p:nvSpPr>
          <p:cNvPr id="22" name="Speech Bubble: Rectangle 21">
            <a:extLst>
              <a:ext uri="{FF2B5EF4-FFF2-40B4-BE49-F238E27FC236}">
                <a16:creationId xmlns:a16="http://schemas.microsoft.com/office/drawing/2014/main" id="{9AB7B920-C0D7-4D1E-8EB4-7E70B7CD4C61}"/>
              </a:ext>
            </a:extLst>
          </p:cNvPr>
          <p:cNvSpPr/>
          <p:nvPr/>
        </p:nvSpPr>
        <p:spPr>
          <a:xfrm>
            <a:off x="4560994" y="1791610"/>
            <a:ext cx="2390373" cy="836999"/>
          </a:xfrm>
          <a:prstGeom prst="wedgeRectCallout">
            <a:avLst>
              <a:gd name="adj1" fmla="val 41855"/>
              <a:gd name="adj2" fmla="val 82172"/>
            </a:avLst>
          </a:prstGeom>
          <a:solidFill>
            <a:srgbClr val="AFDEF9"/>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r>
              <a:rPr lang="en-GB" dirty="0">
                <a:solidFill>
                  <a:schemeClr val="tx1"/>
                </a:solidFill>
                <a:latin typeface="Twinkl" pitchFamily="2" charset="0"/>
              </a:rPr>
              <a:t>The middle purse has less than £2 in it.</a:t>
            </a:r>
            <a:endParaRPr lang="en-GB" dirty="0">
              <a:solidFill>
                <a:schemeClr val="tx1"/>
              </a:solidFill>
            </a:endParaRPr>
          </a:p>
        </p:txBody>
      </p:sp>
      <p:pic>
        <p:nvPicPr>
          <p:cNvPr id="4" name="Picture 3">
            <a:extLst>
              <a:ext uri="{FF2B5EF4-FFF2-40B4-BE49-F238E27FC236}">
                <a16:creationId xmlns:a16="http://schemas.microsoft.com/office/drawing/2014/main" id="{31E741F9-D509-46D9-9B9B-7D2E9D6E20D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45201" y="2786774"/>
            <a:ext cx="1022738" cy="1237030"/>
          </a:xfrm>
          <a:prstGeom prst="rect">
            <a:avLst/>
          </a:prstGeom>
        </p:spPr>
      </p:pic>
      <p:pic>
        <p:nvPicPr>
          <p:cNvPr id="8" name="Picture 7">
            <a:extLst>
              <a:ext uri="{FF2B5EF4-FFF2-40B4-BE49-F238E27FC236}">
                <a16:creationId xmlns:a16="http://schemas.microsoft.com/office/drawing/2014/main" id="{A88B3AA5-FB71-4E82-908E-C69AA916769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12707" y="2840425"/>
            <a:ext cx="1033642" cy="1250222"/>
          </a:xfrm>
          <a:prstGeom prst="rect">
            <a:avLst/>
          </a:prstGeom>
        </p:spPr>
      </p:pic>
      <p:pic>
        <p:nvPicPr>
          <p:cNvPr id="13" name="Picture 12">
            <a:extLst>
              <a:ext uri="{FF2B5EF4-FFF2-40B4-BE49-F238E27FC236}">
                <a16:creationId xmlns:a16="http://schemas.microsoft.com/office/drawing/2014/main" id="{6BA31D8B-1A28-4C37-95DD-C2F7FE0114C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82970" y="2834944"/>
            <a:ext cx="1033642" cy="1250222"/>
          </a:xfrm>
          <a:prstGeom prst="rect">
            <a:avLst/>
          </a:prstGeom>
        </p:spPr>
      </p:pic>
      <p:pic>
        <p:nvPicPr>
          <p:cNvPr id="19" name="Picture 18">
            <a:extLst>
              <a:ext uri="{FF2B5EF4-FFF2-40B4-BE49-F238E27FC236}">
                <a16:creationId xmlns:a16="http://schemas.microsoft.com/office/drawing/2014/main" id="{4F77AFEE-E975-4DD8-93E4-2EA0780BBC6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53297" y="1964308"/>
            <a:ext cx="1904721" cy="2525330"/>
          </a:xfrm>
          <a:prstGeom prst="rect">
            <a:avLst/>
          </a:prstGeom>
        </p:spPr>
      </p:pic>
      <p:pic>
        <p:nvPicPr>
          <p:cNvPr id="24" name="Picture 23">
            <a:extLst>
              <a:ext uri="{FF2B5EF4-FFF2-40B4-BE49-F238E27FC236}">
                <a16:creationId xmlns:a16="http://schemas.microsoft.com/office/drawing/2014/main" id="{F407551D-244B-4D16-B62A-3A7A5259D2B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351640" y="1944481"/>
            <a:ext cx="1935351" cy="2553095"/>
          </a:xfrm>
          <a:prstGeom prst="rect">
            <a:avLst/>
          </a:prstGeom>
        </p:spPr>
      </p:pic>
      <p:sp>
        <p:nvSpPr>
          <p:cNvPr id="25" name="Rectangle 24">
            <a:extLst>
              <a:ext uri="{FF2B5EF4-FFF2-40B4-BE49-F238E27FC236}">
                <a16:creationId xmlns:a16="http://schemas.microsoft.com/office/drawing/2014/main" id="{F8CAA765-A057-4CEF-B1D2-6F4D10F3D3C9}"/>
              </a:ext>
            </a:extLst>
          </p:cNvPr>
          <p:cNvSpPr/>
          <p:nvPr/>
        </p:nvSpPr>
        <p:spPr>
          <a:xfrm rot="817195">
            <a:off x="2801519" y="3650314"/>
            <a:ext cx="712053" cy="369332"/>
          </a:xfrm>
          <a:prstGeom prst="rect">
            <a:avLst/>
          </a:prstGeom>
          <a:solidFill>
            <a:srgbClr val="FFEDAA"/>
          </a:solidFill>
          <a:ln w="19050">
            <a:solidFill>
              <a:schemeClr val="tx1"/>
            </a:solidFill>
          </a:ln>
        </p:spPr>
        <p:txBody>
          <a:bodyPr wrap="none">
            <a:spAutoFit/>
          </a:bodyPr>
          <a:lstStyle/>
          <a:p>
            <a:pPr algn="ctr"/>
            <a:r>
              <a:rPr lang="en-GB" dirty="0">
                <a:latin typeface="Twinkl" pitchFamily="50" charset="0"/>
              </a:rPr>
              <a:t>£1.96</a:t>
            </a:r>
          </a:p>
        </p:txBody>
      </p:sp>
      <p:sp>
        <p:nvSpPr>
          <p:cNvPr id="26" name="Rectangle 25">
            <a:extLst>
              <a:ext uri="{FF2B5EF4-FFF2-40B4-BE49-F238E27FC236}">
                <a16:creationId xmlns:a16="http://schemas.microsoft.com/office/drawing/2014/main" id="{5F7824BB-0689-4EE9-8951-9D42127673E7}"/>
              </a:ext>
            </a:extLst>
          </p:cNvPr>
          <p:cNvSpPr/>
          <p:nvPr/>
        </p:nvSpPr>
        <p:spPr>
          <a:xfrm rot="20837705">
            <a:off x="5510587" y="3582984"/>
            <a:ext cx="691215" cy="369332"/>
          </a:xfrm>
          <a:prstGeom prst="rect">
            <a:avLst/>
          </a:prstGeom>
          <a:solidFill>
            <a:srgbClr val="FFEDAA"/>
          </a:solidFill>
          <a:ln w="19050">
            <a:solidFill>
              <a:schemeClr val="tx1"/>
            </a:solidFill>
          </a:ln>
        </p:spPr>
        <p:txBody>
          <a:bodyPr wrap="none">
            <a:spAutoFit/>
          </a:bodyPr>
          <a:lstStyle/>
          <a:p>
            <a:r>
              <a:rPr lang="en-GB" dirty="0">
                <a:latin typeface="Twinkl" pitchFamily="50" charset="0"/>
              </a:rPr>
              <a:t>203p</a:t>
            </a:r>
            <a:endParaRPr lang="en-GB" dirty="0"/>
          </a:p>
        </p:txBody>
      </p:sp>
    </p:spTree>
    <p:extLst>
      <p:ext uri="{BB962C8B-B14F-4D97-AF65-F5344CB8AC3E}">
        <p14:creationId xmlns:p14="http://schemas.microsoft.com/office/powerpoint/2010/main" val="2937742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250"/>
                                        <p:tgtEl>
                                          <p:spTgt spid="23"/>
                                        </p:tgtEl>
                                      </p:cBhvr>
                                    </p:animEffect>
                                  </p:childTnLst>
                                </p:cTn>
                              </p:par>
                              <p:par>
                                <p:cTn id="8" presetID="26" presetClass="emph" presetSubtype="0" fill="hold" grpId="1" nodeType="withEffect">
                                  <p:stCondLst>
                                    <p:cond delay="0"/>
                                  </p:stCondLst>
                                  <p:childTnLst>
                                    <p:animEffect transition="out" filter="fade">
                                      <p:cBhvr>
                                        <p:cTn id="9" dur="250" tmFilter="0, 0; .2, .5; .8, .5; 1, 0"/>
                                        <p:tgtEl>
                                          <p:spTgt spid="23"/>
                                        </p:tgtEl>
                                      </p:cBhvr>
                                    </p:animEffect>
                                    <p:animScale>
                                      <p:cBhvr>
                                        <p:cTn id="10" dur="125" autoRev="1" fill="hold"/>
                                        <p:tgtEl>
                                          <p:spTgt spid="2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3"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F85582CA-7DE8-4956-B243-E355BE5BD63C}"/>
              </a:ext>
            </a:extLst>
          </p:cNvPr>
          <p:cNvSpPr/>
          <p:nvPr/>
        </p:nvSpPr>
        <p:spPr>
          <a:xfrm>
            <a:off x="755650" y="5237680"/>
            <a:ext cx="4559300" cy="854361"/>
          </a:xfrm>
          <a:prstGeom prst="rect">
            <a:avLst/>
          </a:prstGeom>
          <a:solidFill>
            <a:srgbClr val="FFEDAA"/>
          </a:solidFill>
          <a:ln w="28575">
            <a:solidFill>
              <a:srgbClr val="F9B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7BBA1C83-4B22-44A7-A282-543A7836C947}"/>
              </a:ext>
            </a:extLst>
          </p:cNvPr>
          <p:cNvSpPr/>
          <p:nvPr/>
        </p:nvSpPr>
        <p:spPr>
          <a:xfrm>
            <a:off x="755650" y="1578636"/>
            <a:ext cx="7632701" cy="1867000"/>
          </a:xfrm>
          <a:prstGeom prst="rect">
            <a:avLst/>
          </a:prstGeom>
          <a:solidFill>
            <a:schemeClr val="bg1"/>
          </a:solidFill>
          <a:ln w="28575">
            <a:solidFill>
              <a:srgbClr val="007A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4" name="Picture 7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2250" y="532799"/>
            <a:ext cx="702000" cy="702000"/>
          </a:xfrm>
          <a:prstGeom prst="rect">
            <a:avLst/>
          </a:prstGeom>
        </p:spPr>
      </p:pic>
      <p:sp>
        <p:nvSpPr>
          <p:cNvPr id="7" name="Rectangle 6">
            <a:extLst>
              <a:ext uri="{FF2B5EF4-FFF2-40B4-BE49-F238E27FC236}">
                <a16:creationId xmlns:a16="http://schemas.microsoft.com/office/drawing/2014/main" id="{E89334B4-3B1F-4AD4-81C0-A08A764BA886}"/>
              </a:ext>
            </a:extLst>
          </p:cNvPr>
          <p:cNvSpPr/>
          <p:nvPr/>
        </p:nvSpPr>
        <p:spPr>
          <a:xfrm>
            <a:off x="445574" y="702863"/>
            <a:ext cx="1866305" cy="355276"/>
          </a:xfrm>
          <a:prstGeom prst="rect">
            <a:avLst/>
          </a:prstGeom>
          <a:solidFill>
            <a:srgbClr val="072F54"/>
          </a:solidFill>
        </p:spPr>
        <p:txBody>
          <a:bodyPr wrap="square" lIns="180000" tIns="36000" rIns="180000" bIns="72000" anchor="ctr">
            <a:spAutoFit/>
          </a:bodyPr>
          <a:lstStyle/>
          <a:p>
            <a:r>
              <a:rPr lang="en-GB" sz="1600" b="1" dirty="0">
                <a:solidFill>
                  <a:schemeClr val="bg1"/>
                </a:solidFill>
              </a:rPr>
              <a:t>Ordering Money </a:t>
            </a:r>
          </a:p>
        </p:txBody>
      </p:sp>
      <p:sp>
        <p:nvSpPr>
          <p:cNvPr id="75" name="Rectangle 74"/>
          <p:cNvSpPr/>
          <p:nvPr/>
        </p:nvSpPr>
        <p:spPr>
          <a:xfrm>
            <a:off x="2311879" y="702863"/>
            <a:ext cx="1141417" cy="355276"/>
          </a:xfrm>
          <a:prstGeom prst="rect">
            <a:avLst/>
          </a:prstGeom>
          <a:solidFill>
            <a:srgbClr val="00529C"/>
          </a:solidFill>
        </p:spPr>
        <p:txBody>
          <a:bodyPr wrap="square" lIns="180000" tIns="36000" rIns="180000" bIns="72000" anchor="ctr">
            <a:spAutoFit/>
          </a:bodyPr>
          <a:lstStyle/>
          <a:p>
            <a:pPr algn="ctr"/>
            <a:r>
              <a:rPr lang="en-GB" altLang="en-US" sz="1600" b="1" dirty="0">
                <a:solidFill>
                  <a:schemeClr val="bg1"/>
                </a:solidFill>
              </a:rPr>
              <a:t>Deepest</a:t>
            </a:r>
            <a:endParaRPr lang="en-GB" sz="1600" b="1" dirty="0">
              <a:solidFill>
                <a:schemeClr val="bg1"/>
              </a:solidFill>
            </a:endParaRPr>
          </a:p>
        </p:txBody>
      </p:sp>
      <p:cxnSp>
        <p:nvCxnSpPr>
          <p:cNvPr id="8" name="Straight Connector 7"/>
          <p:cNvCxnSpPr/>
          <p:nvPr/>
        </p:nvCxnSpPr>
        <p:spPr>
          <a:xfrm>
            <a:off x="2311879" y="701739"/>
            <a:ext cx="0" cy="3564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8" name="Group 27">
            <a:extLst>
              <a:ext uri="{FF2B5EF4-FFF2-40B4-BE49-F238E27FC236}">
                <a16:creationId xmlns:a16="http://schemas.microsoft.com/office/drawing/2014/main" id="{037BEFE8-5B8B-47DF-956C-21387BBBAB3A}"/>
              </a:ext>
            </a:extLst>
          </p:cNvPr>
          <p:cNvGrpSpPr/>
          <p:nvPr/>
        </p:nvGrpSpPr>
        <p:grpSpPr>
          <a:xfrm>
            <a:off x="912245" y="1778367"/>
            <a:ext cx="1561100" cy="1095872"/>
            <a:chOff x="805823" y="1352896"/>
            <a:chExt cx="1890408" cy="1262051"/>
          </a:xfrm>
        </p:grpSpPr>
        <p:pic>
          <p:nvPicPr>
            <p:cNvPr id="14" name="Picture 13">
              <a:extLst>
                <a:ext uri="{FF2B5EF4-FFF2-40B4-BE49-F238E27FC236}">
                  <a16:creationId xmlns:a16="http://schemas.microsoft.com/office/drawing/2014/main" id="{895180E9-9D20-4D0B-AF53-E2DB25CC8C2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227162">
              <a:off x="805823" y="1352896"/>
              <a:ext cx="1890408" cy="1262051"/>
            </a:xfrm>
            <a:prstGeom prst="rect">
              <a:avLst/>
            </a:prstGeom>
          </p:spPr>
        </p:pic>
        <p:sp>
          <p:nvSpPr>
            <p:cNvPr id="10" name="TextBox 9">
              <a:extLst>
                <a:ext uri="{FF2B5EF4-FFF2-40B4-BE49-F238E27FC236}">
                  <a16:creationId xmlns:a16="http://schemas.microsoft.com/office/drawing/2014/main" id="{0BAAF7B6-82CE-4BAD-9B36-C5160D32A863}"/>
                </a:ext>
              </a:extLst>
            </p:cNvPr>
            <p:cNvSpPr txBox="1"/>
            <p:nvPr/>
          </p:nvSpPr>
          <p:spPr>
            <a:xfrm rot="21227162">
              <a:off x="1251230" y="1676084"/>
              <a:ext cx="974847" cy="602562"/>
            </a:xfrm>
            <a:prstGeom prst="rect">
              <a:avLst/>
            </a:prstGeom>
            <a:noFill/>
          </p:spPr>
          <p:txBody>
            <a:bodyPr wrap="none" rtlCol="0">
              <a:spAutoFit/>
            </a:bodyPr>
            <a:lstStyle/>
            <a:p>
              <a:pPr algn="ctr"/>
              <a:r>
                <a:rPr lang="en-GB" sz="2800" b="1" dirty="0"/>
                <a:t>50p</a:t>
              </a:r>
            </a:p>
          </p:txBody>
        </p:sp>
      </p:grpSp>
      <p:grpSp>
        <p:nvGrpSpPr>
          <p:cNvPr id="23" name="Group 22">
            <a:extLst>
              <a:ext uri="{FF2B5EF4-FFF2-40B4-BE49-F238E27FC236}">
                <a16:creationId xmlns:a16="http://schemas.microsoft.com/office/drawing/2014/main" id="{32BC3F40-B30D-4AB8-98B8-8FE1B17645DB}"/>
              </a:ext>
            </a:extLst>
          </p:cNvPr>
          <p:cNvGrpSpPr/>
          <p:nvPr/>
        </p:nvGrpSpPr>
        <p:grpSpPr>
          <a:xfrm>
            <a:off x="2563017" y="2217005"/>
            <a:ext cx="1561100" cy="1095872"/>
            <a:chOff x="3430630" y="1314588"/>
            <a:chExt cx="1890408" cy="1262051"/>
          </a:xfrm>
        </p:grpSpPr>
        <p:pic>
          <p:nvPicPr>
            <p:cNvPr id="15" name="Picture 14">
              <a:extLst>
                <a:ext uri="{FF2B5EF4-FFF2-40B4-BE49-F238E27FC236}">
                  <a16:creationId xmlns:a16="http://schemas.microsoft.com/office/drawing/2014/main" id="{8B2B356C-B72E-4F9F-8BCD-36B2E8D2849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57047">
              <a:off x="3430630" y="1314588"/>
              <a:ext cx="1890408" cy="1262051"/>
            </a:xfrm>
            <a:prstGeom prst="rect">
              <a:avLst/>
            </a:prstGeom>
          </p:spPr>
        </p:pic>
        <p:sp>
          <p:nvSpPr>
            <p:cNvPr id="19" name="TextBox 18">
              <a:extLst>
                <a:ext uri="{FF2B5EF4-FFF2-40B4-BE49-F238E27FC236}">
                  <a16:creationId xmlns:a16="http://schemas.microsoft.com/office/drawing/2014/main" id="{F5FE9335-CA64-45BB-B8E6-EBCC058B3C4A}"/>
                </a:ext>
              </a:extLst>
            </p:cNvPr>
            <p:cNvSpPr txBox="1"/>
            <p:nvPr/>
          </p:nvSpPr>
          <p:spPr>
            <a:xfrm rot="257047">
              <a:off x="4012889" y="1637776"/>
              <a:ext cx="701144" cy="602562"/>
            </a:xfrm>
            <a:prstGeom prst="rect">
              <a:avLst/>
            </a:prstGeom>
            <a:noFill/>
          </p:spPr>
          <p:txBody>
            <a:bodyPr wrap="none" rtlCol="0">
              <a:spAutoFit/>
            </a:bodyPr>
            <a:lstStyle/>
            <a:p>
              <a:pPr algn="ctr"/>
              <a:r>
                <a:rPr lang="en-GB" sz="2800" b="1" dirty="0"/>
                <a:t>£3</a:t>
              </a:r>
            </a:p>
          </p:txBody>
        </p:sp>
      </p:grpSp>
      <p:grpSp>
        <p:nvGrpSpPr>
          <p:cNvPr id="30" name="Group 29">
            <a:extLst>
              <a:ext uri="{FF2B5EF4-FFF2-40B4-BE49-F238E27FC236}">
                <a16:creationId xmlns:a16="http://schemas.microsoft.com/office/drawing/2014/main" id="{AC904CF7-0B1C-4D80-9BEA-4A852E3F9014}"/>
              </a:ext>
            </a:extLst>
          </p:cNvPr>
          <p:cNvGrpSpPr/>
          <p:nvPr/>
        </p:nvGrpSpPr>
        <p:grpSpPr>
          <a:xfrm>
            <a:off x="4258988" y="1837932"/>
            <a:ext cx="1561100" cy="1095872"/>
            <a:chOff x="6043050" y="1310807"/>
            <a:chExt cx="1890408" cy="1262051"/>
          </a:xfrm>
        </p:grpSpPr>
        <p:pic>
          <p:nvPicPr>
            <p:cNvPr id="16" name="Picture 15">
              <a:extLst>
                <a:ext uri="{FF2B5EF4-FFF2-40B4-BE49-F238E27FC236}">
                  <a16:creationId xmlns:a16="http://schemas.microsoft.com/office/drawing/2014/main" id="{CB301EEC-DF18-472B-B9F7-9911B0C85C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323823">
              <a:off x="6043050" y="1310807"/>
              <a:ext cx="1890408" cy="1262051"/>
            </a:xfrm>
            <a:prstGeom prst="rect">
              <a:avLst/>
            </a:prstGeom>
          </p:spPr>
        </p:pic>
        <p:sp>
          <p:nvSpPr>
            <p:cNvPr id="20" name="TextBox 19">
              <a:extLst>
                <a:ext uri="{FF2B5EF4-FFF2-40B4-BE49-F238E27FC236}">
                  <a16:creationId xmlns:a16="http://schemas.microsoft.com/office/drawing/2014/main" id="{61D37866-7EAB-43E3-A4F6-5C254726EE61}"/>
                </a:ext>
              </a:extLst>
            </p:cNvPr>
            <p:cNvSpPr txBox="1"/>
            <p:nvPr/>
          </p:nvSpPr>
          <p:spPr>
            <a:xfrm rot="323823">
              <a:off x="6400136" y="1633995"/>
              <a:ext cx="1151490" cy="602562"/>
            </a:xfrm>
            <a:prstGeom prst="rect">
              <a:avLst/>
            </a:prstGeom>
            <a:noFill/>
          </p:spPr>
          <p:txBody>
            <a:bodyPr wrap="none" rtlCol="0">
              <a:spAutoFit/>
            </a:bodyPr>
            <a:lstStyle/>
            <a:p>
              <a:pPr algn="ctr"/>
              <a:r>
                <a:rPr lang="en-GB" sz="2800" b="1" dirty="0"/>
                <a:t>120p</a:t>
              </a:r>
            </a:p>
          </p:txBody>
        </p:sp>
      </p:grpSp>
      <p:sp>
        <p:nvSpPr>
          <p:cNvPr id="25" name="TextBox 24">
            <a:extLst>
              <a:ext uri="{FF2B5EF4-FFF2-40B4-BE49-F238E27FC236}">
                <a16:creationId xmlns:a16="http://schemas.microsoft.com/office/drawing/2014/main" id="{A7D25CD6-0FFA-4EF1-A070-B8EC4E719B8D}"/>
              </a:ext>
            </a:extLst>
          </p:cNvPr>
          <p:cNvSpPr txBox="1"/>
          <p:nvPr/>
        </p:nvSpPr>
        <p:spPr>
          <a:xfrm>
            <a:off x="6248400" y="3875305"/>
            <a:ext cx="2139949" cy="1117098"/>
          </a:xfrm>
          <a:prstGeom prst="rect">
            <a:avLst/>
          </a:prstGeom>
          <a:solidFill>
            <a:schemeClr val="bg1"/>
          </a:solidFill>
          <a:ln w="28575">
            <a:solidFill>
              <a:srgbClr val="689429"/>
            </a:solidFill>
          </a:ln>
        </p:spPr>
        <p:txBody>
          <a:bodyPr wrap="square" lIns="108000" tIns="108000" rIns="108000" bIns="108000" rtlCol="0" anchor="ctr">
            <a:noAutofit/>
          </a:bodyPr>
          <a:lstStyle/>
          <a:p>
            <a:pPr algn="ctr"/>
            <a:r>
              <a:rPr lang="en-GB" b="1" dirty="0">
                <a:latin typeface="Twinkl" pitchFamily="2" charset="0"/>
              </a:rPr>
              <a:t>£1.70 (or 170p)</a:t>
            </a:r>
          </a:p>
        </p:txBody>
      </p:sp>
      <p:sp>
        <p:nvSpPr>
          <p:cNvPr id="26" name="TextBox 25">
            <a:extLst>
              <a:ext uri="{FF2B5EF4-FFF2-40B4-BE49-F238E27FC236}">
                <a16:creationId xmlns:a16="http://schemas.microsoft.com/office/drawing/2014/main" id="{B40A4BA4-B9D9-48B9-9FD0-D5E4CA93EEF3}"/>
              </a:ext>
            </a:extLst>
          </p:cNvPr>
          <p:cNvSpPr txBox="1"/>
          <p:nvPr/>
        </p:nvSpPr>
        <p:spPr>
          <a:xfrm>
            <a:off x="857521" y="5387861"/>
            <a:ext cx="4406900" cy="553998"/>
          </a:xfrm>
          <a:prstGeom prst="rect">
            <a:avLst/>
          </a:prstGeom>
          <a:solidFill>
            <a:srgbClr val="FFEDAA"/>
          </a:solidFill>
        </p:spPr>
        <p:txBody>
          <a:bodyPr wrap="square" lIns="0" tIns="0" rIns="0" bIns="0" rtlCol="0">
            <a:spAutoFit/>
          </a:bodyPr>
          <a:lstStyle/>
          <a:p>
            <a:pPr>
              <a:spcAft>
                <a:spcPts val="600"/>
              </a:spcAft>
            </a:pPr>
            <a:r>
              <a:rPr lang="en-GB" dirty="0">
                <a:latin typeface="Twinkl" pitchFamily="2" charset="0"/>
              </a:rPr>
              <a:t>Find all the different possible amounts she could make. Put them in ascending order.</a:t>
            </a:r>
          </a:p>
        </p:txBody>
      </p:sp>
      <p:sp>
        <p:nvSpPr>
          <p:cNvPr id="27" name="TextBox 26">
            <a:extLst>
              <a:ext uri="{FF2B5EF4-FFF2-40B4-BE49-F238E27FC236}">
                <a16:creationId xmlns:a16="http://schemas.microsoft.com/office/drawing/2014/main" id="{3BDA3997-D93F-433C-81E9-7666D99E06AF}"/>
              </a:ext>
            </a:extLst>
          </p:cNvPr>
          <p:cNvSpPr txBox="1"/>
          <p:nvPr/>
        </p:nvSpPr>
        <p:spPr>
          <a:xfrm>
            <a:off x="5527270" y="5237680"/>
            <a:ext cx="2861079" cy="854361"/>
          </a:xfrm>
          <a:prstGeom prst="rect">
            <a:avLst/>
          </a:prstGeom>
          <a:solidFill>
            <a:schemeClr val="bg1"/>
          </a:solidFill>
          <a:ln w="28575">
            <a:solidFill>
              <a:srgbClr val="689429"/>
            </a:solidFill>
          </a:ln>
        </p:spPr>
        <p:txBody>
          <a:bodyPr wrap="square" lIns="108000" tIns="108000" rIns="108000" bIns="108000" rtlCol="0" anchor="ctr">
            <a:noAutofit/>
          </a:bodyPr>
          <a:lstStyle/>
          <a:p>
            <a:pPr algn="ctr"/>
            <a:r>
              <a:rPr lang="en-GB" b="1" dirty="0">
                <a:latin typeface="Twinkl" pitchFamily="2" charset="0"/>
              </a:rPr>
              <a:t>£1.70, £3.50, £4.20</a:t>
            </a:r>
            <a:br>
              <a:rPr lang="en-GB" b="1" dirty="0">
                <a:latin typeface="Twinkl" pitchFamily="2" charset="0"/>
              </a:rPr>
            </a:br>
            <a:r>
              <a:rPr lang="en-GB" b="1" dirty="0">
                <a:latin typeface="Twinkl" pitchFamily="2" charset="0"/>
              </a:rPr>
              <a:t>(or 170p, 350p, 420p)</a:t>
            </a:r>
          </a:p>
        </p:txBody>
      </p:sp>
      <p:pic>
        <p:nvPicPr>
          <p:cNvPr id="64" name="Picture 63">
            <a:extLst>
              <a:ext uri="{FF2B5EF4-FFF2-40B4-BE49-F238E27FC236}">
                <a16:creationId xmlns:a16="http://schemas.microsoft.com/office/drawing/2014/main" id="{C3907414-8A3A-4E44-A776-86820C02D5E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51184" y="1014535"/>
            <a:ext cx="2298164" cy="2423990"/>
          </a:xfrm>
          <a:prstGeom prst="rect">
            <a:avLst/>
          </a:prstGeom>
        </p:spPr>
      </p:pic>
      <p:sp>
        <p:nvSpPr>
          <p:cNvPr id="36" name="Rectangle 35">
            <a:extLst>
              <a:ext uri="{FF2B5EF4-FFF2-40B4-BE49-F238E27FC236}">
                <a16:creationId xmlns:a16="http://schemas.microsoft.com/office/drawing/2014/main" id="{F1403129-C775-4D73-BD71-696851D88E3D}"/>
              </a:ext>
            </a:extLst>
          </p:cNvPr>
          <p:cNvSpPr/>
          <p:nvPr/>
        </p:nvSpPr>
        <p:spPr>
          <a:xfrm>
            <a:off x="755650" y="3875305"/>
            <a:ext cx="5295534" cy="1117098"/>
          </a:xfrm>
          <a:prstGeom prst="rect">
            <a:avLst/>
          </a:prstGeom>
          <a:solidFill>
            <a:srgbClr val="FFEDAA"/>
          </a:solidFill>
          <a:ln w="28575">
            <a:solidFill>
              <a:srgbClr val="F9B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8C52DDD3-8CD6-496F-B788-D0AB4CBB6110}"/>
              </a:ext>
            </a:extLst>
          </p:cNvPr>
          <p:cNvSpPr txBox="1"/>
          <p:nvPr/>
        </p:nvSpPr>
        <p:spPr>
          <a:xfrm>
            <a:off x="893877" y="3979884"/>
            <a:ext cx="5118838" cy="907941"/>
          </a:xfrm>
          <a:prstGeom prst="rect">
            <a:avLst/>
          </a:prstGeom>
          <a:solidFill>
            <a:srgbClr val="FFEDAA"/>
          </a:solidFill>
        </p:spPr>
        <p:txBody>
          <a:bodyPr wrap="square" lIns="0" tIns="0" rIns="0" bIns="0" rtlCol="0">
            <a:spAutoFit/>
          </a:bodyPr>
          <a:lstStyle/>
          <a:p>
            <a:pPr>
              <a:spcAft>
                <a:spcPts val="600"/>
              </a:spcAft>
            </a:pPr>
            <a:r>
              <a:rPr lang="en-GB" dirty="0">
                <a:latin typeface="Twinkl" pitchFamily="2" charset="0"/>
              </a:rPr>
              <a:t>Saffron buys two raffle tickets.</a:t>
            </a:r>
          </a:p>
          <a:p>
            <a:pPr>
              <a:spcAft>
                <a:spcPts val="600"/>
              </a:spcAft>
            </a:pPr>
            <a:r>
              <a:rPr lang="en-GB" dirty="0">
                <a:latin typeface="Twinkl" pitchFamily="2" charset="0"/>
              </a:rPr>
              <a:t>What is the smallest amount of money she could spend altogether?</a:t>
            </a:r>
          </a:p>
        </p:txBody>
      </p:sp>
    </p:spTree>
    <p:extLst>
      <p:ext uri="{BB962C8B-B14F-4D97-AF65-F5344CB8AC3E}">
        <p14:creationId xmlns:p14="http://schemas.microsoft.com/office/powerpoint/2010/main" val="4195136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
                                            <p:txEl>
                                              <p:pRg st="0" end="0"/>
                                            </p:txEl>
                                          </p:spTgt>
                                        </p:tgtEl>
                                        <p:attrNameLst>
                                          <p:attrName>style.visibility</p:attrName>
                                        </p:attrNameLst>
                                      </p:cBhvr>
                                      <p:to>
                                        <p:strVal val="visible"/>
                                      </p:to>
                                    </p:set>
                                    <p:animEffect transition="in" filter="fade">
                                      <p:cBhvr>
                                        <p:cTn id="7" dur="500"/>
                                        <p:tgtEl>
                                          <p:spTgt spid="2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7">
                                            <p:txEl>
                                              <p:pRg st="0" end="0"/>
                                            </p:txEl>
                                          </p:spTgt>
                                        </p:tgtEl>
                                        <p:attrNameLst>
                                          <p:attrName>style.visibility</p:attrName>
                                        </p:attrNameLst>
                                      </p:cBhvr>
                                      <p:to>
                                        <p:strVal val="visible"/>
                                      </p:to>
                                    </p:set>
                                    <p:animEffect transition="in" filter="fade">
                                      <p:cBhvr>
                                        <p:cTn id="12" dur="500"/>
                                        <p:tgtEl>
                                          <p:spTgt spid="2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Mastery PowerPoint Template.pptx" id="{3BD20C4A-250B-4648-9FC8-9A06643C064F}" vid="{8A1EB70A-12F0-4EA0-89BA-7AF8BF1D2EC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Mastery PowerPoint Template</Template>
  <TotalTime>222</TotalTime>
  <Words>537</Words>
  <Application>Microsoft Macintosh PowerPoint</Application>
  <PresentationFormat>On-screen Show (4:3)</PresentationFormat>
  <Paragraphs>90</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Twinkl</vt:lpstr>
      <vt:lpstr>Calibri</vt:lpstr>
      <vt:lpstr>Arial</vt:lpstr>
      <vt:lpstr>Roboto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Tarjinder Momi</dc:creator>
  <cp:lastModifiedBy>Microsoft Office User</cp:lastModifiedBy>
  <cp:revision>172</cp:revision>
  <dcterms:created xsi:type="dcterms:W3CDTF">2020-04-22T14:36:12Z</dcterms:created>
  <dcterms:modified xsi:type="dcterms:W3CDTF">2020-06-09T14:11:54Z</dcterms:modified>
</cp:coreProperties>
</file>