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61" r:id="rId4"/>
    <p:sldId id="262" r:id="rId5"/>
    <p:sldId id="263" r:id="rId6"/>
    <p:sldId id="333" r:id="rId7"/>
    <p:sldId id="334" r:id="rId8"/>
    <p:sldId id="335" r:id="rId9"/>
    <p:sldId id="336" r:id="rId10"/>
    <p:sldId id="337" r:id="rId11"/>
    <p:sldId id="275" r:id="rId12"/>
    <p:sldId id="339" r:id="rId13"/>
    <p:sldId id="338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15" r:id="rId25"/>
    <p:sldId id="350" r:id="rId26"/>
    <p:sldId id="351" r:id="rId27"/>
    <p:sldId id="352" r:id="rId28"/>
    <p:sldId id="316" r:id="rId29"/>
    <p:sldId id="324" r:id="rId30"/>
    <p:sldId id="354" r:id="rId31"/>
    <p:sldId id="353" r:id="rId32"/>
    <p:sldId id="308" r:id="rId33"/>
    <p:sldId id="278" r:id="rId34"/>
    <p:sldId id="355" r:id="rId35"/>
    <p:sldId id="356" r:id="rId36"/>
    <p:sldId id="332" r:id="rId37"/>
    <p:sldId id="264" r:id="rId38"/>
  </p:sldIdLst>
  <p:sldSz cx="9144000" cy="6858000" type="screen4x3"/>
  <p:notesSz cx="6858000" cy="9144000"/>
  <p:embeddedFontLst>
    <p:embeddedFont>
      <p:font typeface="Sassoon Infant Md" panose="02000603050000020003" pitchFamily="2" charset="0"/>
      <p:regular r:id="rId39"/>
    </p:embeddedFont>
    <p:embeddedFont>
      <p:font typeface="Sassoon Infant Rg" panose="02000803050000020003" pitchFamily="2" charset="0"/>
      <p:regular r:id="rId40"/>
      <p:bold r:id="rId41"/>
    </p:embeddedFont>
    <p:embeddedFont>
      <p:font typeface="Tuffy" panose="020B0603060100000000" pitchFamily="34" charset="0"/>
      <p:regular r:id="rId42"/>
      <p:bold r:id="rId43"/>
      <p:italic r:id="rId44"/>
      <p:boldItalic r:id="rId45"/>
    </p:embeddedFont>
    <p:embeddedFont>
      <p:font typeface="Tuffy-TTF" panose="020B0603060100000000" pitchFamily="34" charset="0"/>
      <p:regular r:id="rId46"/>
      <p:bold r:id="rId47"/>
      <p:italic r:id="rId48"/>
      <p:boldItalic r:id="rId49"/>
    </p:embeddedFont>
    <p:embeddedFont>
      <p:font typeface="Twinkl" pitchFamily="2" charset="77"/>
      <p:regular r:id="rId50"/>
      <p:bold r:id="rId51"/>
    </p:embeddedFont>
    <p:embeddedFont>
      <p:font typeface="Twinkl SemiBold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399"/>
    <a:srgbClr val="B4712E"/>
    <a:srgbClr val="E8C601"/>
    <a:srgbClr val="78A72B"/>
    <a:srgbClr val="62C2BE"/>
    <a:srgbClr val="ACD767"/>
    <a:srgbClr val="E4007F"/>
    <a:srgbClr val="D98FB9"/>
    <a:srgbClr val="87BD31"/>
    <a:srgbClr val="A67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600" y="18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4 | Measurement | Converting Units of Measurement | Lesson 5 of 5: Converting Units of Time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567543"/>
            <a:ext cx="7632700" cy="4525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022">
            <a:off x="-27917" y="1428229"/>
            <a:ext cx="3913412" cy="5614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7787">
            <a:off x="4951845" y="4567102"/>
            <a:ext cx="3294187" cy="1338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41" y="1882946"/>
            <a:ext cx="2682656" cy="219903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15213"/>
              </p:ext>
            </p:extLst>
          </p:nvPr>
        </p:nvGraphicFramePr>
        <p:xfrm>
          <a:off x="1574805" y="3246706"/>
          <a:ext cx="5952008" cy="950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9202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6s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2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547102" y="3287267"/>
            <a:ext cx="322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42367" y="3287267"/>
            <a:ext cx="417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78508" y="3287267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04229" y="3287267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41172" y="3287267"/>
            <a:ext cx="474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194946" y="3287267"/>
            <a:ext cx="45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31888" y="3287267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466952" y="3754659"/>
            <a:ext cx="482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62217" y="3754659"/>
            <a:ext cx="577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98358" y="3754659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24079" y="3754659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61022" y="3754659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14796" y="3754659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851738" y="3754659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420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2949777" y="2053019"/>
            <a:ext cx="5157903" cy="708211"/>
          </a:xfrm>
          <a:prstGeom prst="wedgeRectCallout">
            <a:avLst>
              <a:gd name="adj1" fmla="val -67433"/>
              <a:gd name="adj2" fmla="val 24893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497873"/>
            <a:ext cx="7632700" cy="4594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04235"/>
              </p:ext>
            </p:extLst>
          </p:nvPr>
        </p:nvGraphicFramePr>
        <p:xfrm>
          <a:off x="2355969" y="2478171"/>
          <a:ext cx="5952008" cy="950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9202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6s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2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28266" y="2518732"/>
            <a:ext cx="322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23531" y="2518732"/>
            <a:ext cx="417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59672" y="2518732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5393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22336" y="2518732"/>
            <a:ext cx="474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6110" y="2518732"/>
            <a:ext cx="45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13052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48116" y="2986124"/>
            <a:ext cx="482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43381" y="2986124"/>
            <a:ext cx="577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79522" y="2986124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05243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42186" y="2986124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895960" y="298612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32902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420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3183466" y="4565405"/>
            <a:ext cx="2992112" cy="708211"/>
          </a:xfrm>
          <a:prstGeom prst="wedgeRectCallout">
            <a:avLst>
              <a:gd name="adj1" fmla="val 59563"/>
              <a:gd name="adj2" fmla="val 37190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2 × 60?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55695" y="3327798"/>
            <a:ext cx="3899591" cy="2765026"/>
            <a:chOff x="-155695" y="3327798"/>
            <a:chExt cx="3899591" cy="27650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5695" y="3327798"/>
              <a:ext cx="3899591" cy="276502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174591" y="4413171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</a:rPr>
                <a:t>120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220" y="3653479"/>
            <a:ext cx="1983130" cy="24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"/>
          <a:stretch/>
        </p:blipFill>
        <p:spPr>
          <a:xfrm>
            <a:off x="757645" y="1514231"/>
            <a:ext cx="7620001" cy="45817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04235"/>
              </p:ext>
            </p:extLst>
          </p:nvPr>
        </p:nvGraphicFramePr>
        <p:xfrm>
          <a:off x="2355969" y="2478171"/>
          <a:ext cx="5952008" cy="950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9202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6s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2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28266" y="2518732"/>
            <a:ext cx="322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23531" y="2518732"/>
            <a:ext cx="417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59672" y="2518732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5393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22336" y="2518732"/>
            <a:ext cx="474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6110" y="2518732"/>
            <a:ext cx="45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13052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48116" y="2986124"/>
            <a:ext cx="482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43381" y="2986124"/>
            <a:ext cx="577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79522" y="2986124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05243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42186" y="2986124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895960" y="298612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32902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640" y="3545864"/>
            <a:ext cx="2181710" cy="2545144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3183466" y="4565405"/>
            <a:ext cx="2992112" cy="708211"/>
          </a:xfrm>
          <a:prstGeom prst="wedgeRectCallout">
            <a:avLst>
              <a:gd name="adj1" fmla="val 59563"/>
              <a:gd name="adj2" fmla="val 37190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5 × 60?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12043" y="3083498"/>
            <a:ext cx="1519001" cy="2963813"/>
            <a:chOff x="1012043" y="3083498"/>
            <a:chExt cx="1519001" cy="29638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043" y="3083498"/>
              <a:ext cx="1519001" cy="296381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174591" y="4413171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5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497873"/>
            <a:ext cx="7632700" cy="46103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04235"/>
              </p:ext>
            </p:extLst>
          </p:nvPr>
        </p:nvGraphicFramePr>
        <p:xfrm>
          <a:off x="2355969" y="2478171"/>
          <a:ext cx="5952008" cy="950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9202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6s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2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328266" y="2518732"/>
            <a:ext cx="322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23531" y="2518732"/>
            <a:ext cx="417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59672" y="2518732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5393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22336" y="2518732"/>
            <a:ext cx="474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6110" y="2518732"/>
            <a:ext cx="45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13052" y="2518732"/>
            <a:ext cx="463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48116" y="2986124"/>
            <a:ext cx="482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60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43381" y="2986124"/>
            <a:ext cx="577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120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79522" y="2986124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180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05243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240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42186" y="2986124"/>
            <a:ext cx="635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895960" y="298612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360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32902" y="2986124"/>
            <a:ext cx="623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420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3489528" y="3982921"/>
            <a:ext cx="2992112" cy="708211"/>
          </a:xfrm>
          <a:prstGeom prst="wedgeRectCallout">
            <a:avLst>
              <a:gd name="adj1" fmla="val 59272"/>
              <a:gd name="adj2" fmla="val 21204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7 × 60?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8694" y="3399535"/>
            <a:ext cx="1327275" cy="2647776"/>
            <a:chOff x="1028694" y="3399535"/>
            <a:chExt cx="1327275" cy="26477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694" y="3399535"/>
              <a:ext cx="1327275" cy="264777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5793" y="4133045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420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944" y="3579937"/>
            <a:ext cx="2434095" cy="25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532709"/>
            <a:ext cx="7632700" cy="45601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8694" y="4339414"/>
            <a:ext cx="1701475" cy="1708132"/>
            <a:chOff x="906774" y="3875516"/>
            <a:chExt cx="1701475" cy="1708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774" y="3875516"/>
              <a:ext cx="1701475" cy="1708132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160973" y="4156755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360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423" y="2220686"/>
            <a:ext cx="2229394" cy="3872139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3707332" y="2909418"/>
            <a:ext cx="2992112" cy="708211"/>
          </a:xfrm>
          <a:prstGeom prst="wedgeRectCallout">
            <a:avLst>
              <a:gd name="adj1" fmla="val 59854"/>
              <a:gd name="adj2" fmla="val 2735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6 × 60?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406" y="3535840"/>
            <a:ext cx="1830834" cy="2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515291"/>
            <a:ext cx="7632700" cy="45843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83253" y="3900097"/>
            <a:ext cx="1592354" cy="2091599"/>
            <a:chOff x="961333" y="3436199"/>
            <a:chExt cx="1592354" cy="20915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33" y="3436199"/>
              <a:ext cx="1592354" cy="2091599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82596" y="4078378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180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557" y="2658122"/>
            <a:ext cx="3346420" cy="3333574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4027283" y="4067658"/>
            <a:ext cx="2992112" cy="708211"/>
          </a:xfrm>
          <a:prstGeom prst="wedgeRectCallout">
            <a:avLst>
              <a:gd name="adj1" fmla="val 46466"/>
              <a:gd name="adj2" fmla="val -1398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3 × 60?</a:t>
            </a:r>
          </a:p>
        </p:txBody>
      </p:sp>
    </p:spTree>
    <p:extLst>
      <p:ext uri="{BB962C8B-B14F-4D97-AF65-F5344CB8AC3E}">
        <p14:creationId xmlns:p14="http://schemas.microsoft.com/office/powerpoint/2010/main" val="17783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532709"/>
            <a:ext cx="7632700" cy="45601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169" y="765175"/>
            <a:ext cx="368370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Counting in 60s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7923">
            <a:off x="621581" y="1752514"/>
            <a:ext cx="2831326" cy="36737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150074" y="1619023"/>
            <a:ext cx="5157903" cy="708211"/>
          </a:xfrm>
          <a:prstGeom prst="wedgeRectCallout">
            <a:avLst>
              <a:gd name="adj1" fmla="val -63550"/>
              <a:gd name="adj2" fmla="val 28582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count in 60s, we can count in 6s, then multiply by 10: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60055" y="4018527"/>
            <a:ext cx="1929913" cy="1926888"/>
            <a:chOff x="738135" y="3702039"/>
            <a:chExt cx="1929913" cy="19268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135" y="3702039"/>
              <a:ext cx="1929913" cy="1926888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82596" y="4078378"/>
              <a:ext cx="1193075" cy="11930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24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240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494174"/>
            <a:ext cx="3735977" cy="3598651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4027283" y="4067658"/>
            <a:ext cx="2992112" cy="708211"/>
          </a:xfrm>
          <a:prstGeom prst="wedgeRectCallout">
            <a:avLst>
              <a:gd name="adj1" fmla="val 20854"/>
              <a:gd name="adj2" fmla="val -142341"/>
            </a:avLst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is 4 × 60?</a:t>
            </a:r>
          </a:p>
        </p:txBody>
      </p:sp>
    </p:spTree>
    <p:extLst>
      <p:ext uri="{BB962C8B-B14F-4D97-AF65-F5344CB8AC3E}">
        <p14:creationId xmlns:p14="http://schemas.microsoft.com/office/powerpoint/2010/main" val="7666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55649" y="2351157"/>
            <a:ext cx="7632701" cy="3741825"/>
            <a:chOff x="755649" y="2351157"/>
            <a:chExt cx="7632701" cy="37418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650" y="2351314"/>
              <a:ext cx="7632700" cy="3741668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755649" y="2351157"/>
              <a:ext cx="2882338" cy="3741668"/>
              <a:chOff x="755649" y="2351157"/>
              <a:chExt cx="2882338" cy="374166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55649" y="2351157"/>
                <a:ext cx="1806373" cy="1532624"/>
                <a:chOff x="753427" y="2479906"/>
                <a:chExt cx="2453489" cy="20816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3428" y="2479906"/>
                  <a:ext cx="2062040" cy="169867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939443" y="2294104"/>
                  <a:ext cx="2081458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1" y="1578249"/>
            <a:ext cx="5714979" cy="646332"/>
            <a:chOff x="2909853" y="1979857"/>
            <a:chExt cx="5714979" cy="646332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8"/>
              <a:ext cx="5413783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seconds are there in a minute?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749" y="2663825"/>
            <a:ext cx="3439005" cy="3429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271313" y="2421562"/>
            <a:ext cx="2620241" cy="3445626"/>
            <a:chOff x="3581143" y="2592233"/>
            <a:chExt cx="2620241" cy="3445626"/>
          </a:xfrm>
        </p:grpSpPr>
        <p:sp>
          <p:nvSpPr>
            <p:cNvPr id="28" name="Oval 27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1 minute =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60 seconds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55649" y="2351157"/>
            <a:ext cx="7632701" cy="3741825"/>
            <a:chOff x="755649" y="2351157"/>
            <a:chExt cx="7632701" cy="37418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650" y="2351314"/>
              <a:ext cx="7632700" cy="3741668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755649" y="2351157"/>
              <a:ext cx="2882338" cy="3741668"/>
              <a:chOff x="755649" y="2351157"/>
              <a:chExt cx="2882338" cy="374166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55649" y="2351157"/>
                <a:ext cx="1806373" cy="1532624"/>
                <a:chOff x="753427" y="2479906"/>
                <a:chExt cx="2453489" cy="20816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3428" y="2479906"/>
                  <a:ext cx="2062040" cy="169867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939443" y="2294104"/>
                  <a:ext cx="2081458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1" y="1578249"/>
            <a:ext cx="5714979" cy="646332"/>
            <a:chOff x="2909853" y="1979857"/>
            <a:chExt cx="5714979" cy="646332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8"/>
              <a:ext cx="5413783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minutes are there in an hour?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749" y="2663825"/>
            <a:ext cx="3439005" cy="3429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271313" y="2421562"/>
            <a:ext cx="2620241" cy="3445626"/>
            <a:chOff x="3581143" y="2592233"/>
            <a:chExt cx="2620241" cy="3445626"/>
          </a:xfrm>
        </p:grpSpPr>
        <p:sp>
          <p:nvSpPr>
            <p:cNvPr id="28" name="Oval 27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1 hour =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60 minutes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8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    How could we work out how many seconds there are in 2 minutes?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38583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We need to count 2 lots of 60, or multiply 2 (the number of minutes) by 60.</a:t>
            </a:r>
          </a:p>
          <a:p>
            <a:endParaRPr lang="en-GB" dirty="0"/>
          </a:p>
          <a:p>
            <a:r>
              <a:rPr lang="en-GB" b="1" dirty="0">
                <a:solidFill>
                  <a:srgbClr val="924399"/>
                </a:solidFill>
              </a:rPr>
              <a:t>2 × 60 = 120</a:t>
            </a:r>
          </a:p>
          <a:p>
            <a:endParaRPr lang="en-GB" dirty="0"/>
          </a:p>
          <a:p>
            <a:r>
              <a:rPr lang="en-GB" dirty="0"/>
              <a:t>There are 120 seconds in 2 minutes.</a:t>
            </a:r>
          </a:p>
        </p:txBody>
      </p:sp>
    </p:spTree>
    <p:extLst>
      <p:ext uri="{BB962C8B-B14F-4D97-AF65-F5344CB8AC3E}">
        <p14:creationId xmlns:p14="http://schemas.microsoft.com/office/powerpoint/2010/main" val="39204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seconds are there in 5 minutes?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5 × 60 = 300</a:t>
            </a:r>
          </a:p>
          <a:p>
            <a:endParaRPr lang="en-GB" dirty="0"/>
          </a:p>
          <a:p>
            <a:r>
              <a:rPr lang="en-GB" dirty="0"/>
              <a:t>There are 300 seconds in 5 minutes.</a:t>
            </a:r>
          </a:p>
        </p:txBody>
      </p:sp>
    </p:spTree>
    <p:extLst>
      <p:ext uri="{BB962C8B-B14F-4D97-AF65-F5344CB8AC3E}">
        <p14:creationId xmlns:p14="http://schemas.microsoft.com/office/powerpoint/2010/main" val="10158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minutes are there in 2 hours?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2 × 60 = 120</a:t>
            </a:r>
          </a:p>
          <a:p>
            <a:endParaRPr lang="en-GB" dirty="0"/>
          </a:p>
          <a:p>
            <a:r>
              <a:rPr lang="en-GB" dirty="0"/>
              <a:t>There are 120 minutes in 2 hours.</a:t>
            </a:r>
          </a:p>
        </p:txBody>
      </p:sp>
    </p:spTree>
    <p:extLst>
      <p:ext uri="{BB962C8B-B14F-4D97-AF65-F5344CB8AC3E}">
        <p14:creationId xmlns:p14="http://schemas.microsoft.com/office/powerpoint/2010/main" val="33537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minutes are there in 4 hours?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4 × 60 = 240</a:t>
            </a:r>
          </a:p>
          <a:p>
            <a:endParaRPr lang="en-GB" dirty="0"/>
          </a:p>
          <a:p>
            <a:r>
              <a:rPr lang="en-GB" dirty="0"/>
              <a:t>There are 240 minutes in 4 hours.</a:t>
            </a:r>
          </a:p>
        </p:txBody>
      </p:sp>
    </p:spTree>
    <p:extLst>
      <p:ext uri="{BB962C8B-B14F-4D97-AF65-F5344CB8AC3E}">
        <p14:creationId xmlns:p14="http://schemas.microsoft.com/office/powerpoint/2010/main" val="8072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378040"/>
            <a:ext cx="6980796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We know that to convert from minutes to seconds or hours to minutes, we need to multiply by 60. What do we need to do to answer this question?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0654" y="2519059"/>
            <a:ext cx="4633941" cy="646332"/>
            <a:chOff x="2909853" y="1979857"/>
            <a:chExt cx="4633941" cy="646332"/>
          </a:xfrm>
        </p:grpSpPr>
        <p:sp>
          <p:nvSpPr>
            <p:cNvPr id="16" name="Rounded Rectangle 15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minutes is 120 seconds?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41198"/>
              </p:ext>
            </p:extLst>
          </p:nvPr>
        </p:nvGraphicFramePr>
        <p:xfrm>
          <a:off x="5567635" y="2423711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55650" y="3580867"/>
            <a:ext cx="7632700" cy="2323543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Converting from minutes to seconds is the opposite of converting from seconds to minutes, so we can use the inverse and divide by 60.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120 ÷ 60 is the same as 12 ÷ 6.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120 ÷ 60 = 2</a:t>
            </a:r>
          </a:p>
        </p:txBody>
      </p:sp>
    </p:spTree>
    <p:extLst>
      <p:ext uri="{BB962C8B-B14F-4D97-AF65-F5344CB8AC3E}">
        <p14:creationId xmlns:p14="http://schemas.microsoft.com/office/powerpoint/2010/main" val="1910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minutes is 360 seconds?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360 ÷ 60 = 6</a:t>
            </a:r>
          </a:p>
          <a:p>
            <a:endParaRPr lang="en-GB" dirty="0"/>
          </a:p>
          <a:p>
            <a:r>
              <a:rPr lang="en-GB" dirty="0"/>
              <a:t>360 seconds is 6 minutes. </a:t>
            </a:r>
          </a:p>
        </p:txBody>
      </p:sp>
    </p:spTree>
    <p:extLst>
      <p:ext uri="{BB962C8B-B14F-4D97-AF65-F5344CB8AC3E}">
        <p14:creationId xmlns:p14="http://schemas.microsoft.com/office/powerpoint/2010/main" val="74169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hours is 180 minutes?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180 ÷ 6 = 3</a:t>
            </a:r>
          </a:p>
          <a:p>
            <a:endParaRPr lang="en-GB" dirty="0"/>
          </a:p>
          <a:p>
            <a:r>
              <a:rPr lang="en-GB" dirty="0"/>
              <a:t>180 minutes is 3 hours. </a:t>
            </a:r>
          </a:p>
        </p:txBody>
      </p:sp>
    </p:spTree>
    <p:extLst>
      <p:ext uri="{BB962C8B-B14F-4D97-AF65-F5344CB8AC3E}">
        <p14:creationId xmlns:p14="http://schemas.microsoft.com/office/powerpoint/2010/main" val="32786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2098" y="765175"/>
            <a:ext cx="24798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Units</a:t>
            </a:r>
            <a:endParaRPr lang="en-GB" sz="40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530" y="1534706"/>
            <a:ext cx="5714980" cy="662909"/>
            <a:chOff x="2909852" y="2005983"/>
            <a:chExt cx="5714980" cy="662909"/>
          </a:xfrm>
        </p:grpSpPr>
        <p:sp>
          <p:nvSpPr>
            <p:cNvPr id="16" name="Rounded Rectangle 15"/>
            <p:cNvSpPr/>
            <p:nvPr/>
          </p:nvSpPr>
          <p:spPr>
            <a:xfrm>
              <a:off x="3211049" y="2021047"/>
              <a:ext cx="5413783" cy="6051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hours is 300 minutes?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2" y="2005983"/>
              <a:ext cx="662909" cy="66290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750888" y="2272936"/>
            <a:ext cx="7642225" cy="3819888"/>
            <a:chOff x="751437" y="2273197"/>
            <a:chExt cx="7641125" cy="3819785"/>
          </a:xfrm>
        </p:grpSpPr>
        <p:pic>
          <p:nvPicPr>
            <p:cNvPr id="31" name="Pictur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437" y="2273197"/>
              <a:ext cx="7641125" cy="3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917" y="2452405"/>
              <a:ext cx="401433" cy="36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871" y="2452404"/>
              <a:ext cx="5517971" cy="364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279454"/>
              <a:ext cx="641230" cy="281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5016565"/>
              <a:ext cx="1862069" cy="107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28185"/>
              </p:ext>
            </p:extLst>
          </p:nvPr>
        </p:nvGraphicFramePr>
        <p:xfrm>
          <a:off x="3332098" y="2767333"/>
          <a:ext cx="27051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seconds = 1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60 minutes =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6618" y="41828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300 ÷ 60 = 5</a:t>
            </a:r>
          </a:p>
          <a:p>
            <a:endParaRPr lang="en-GB" dirty="0"/>
          </a:p>
          <a:p>
            <a:r>
              <a:rPr lang="en-GB" dirty="0"/>
              <a:t>300 minutes is 5 hours. </a:t>
            </a:r>
          </a:p>
        </p:txBody>
      </p:sp>
    </p:spTree>
    <p:extLst>
      <p:ext uri="{BB962C8B-B14F-4D97-AF65-F5344CB8AC3E}">
        <p14:creationId xmlns:p14="http://schemas.microsoft.com/office/powerpoint/2010/main" val="226663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61848"/>
            <a:ext cx="6328891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/>
              <a:t>Seconds and Minutes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2428" y="765175"/>
            <a:ext cx="467916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Time Units</a:t>
            </a:r>
            <a:endParaRPr lang="en-GB" sz="4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7554" y="1977401"/>
            <a:ext cx="6328891" cy="77634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/>
              <a:t>Here are three time measurements:</a:t>
            </a:r>
          </a:p>
          <a:p>
            <a:pPr algn="ctr">
              <a:spcAft>
                <a:spcPts val="600"/>
              </a:spcAft>
            </a:pPr>
            <a:r>
              <a:rPr lang="en-GB" dirty="0"/>
              <a:t>75 seconds      1 minute 30 seconds    80 seconds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4112" y="2843530"/>
            <a:ext cx="7624238" cy="585470"/>
            <a:chOff x="2918314" y="1967975"/>
            <a:chExt cx="7624238" cy="585470"/>
          </a:xfrm>
        </p:grpSpPr>
        <p:sp>
          <p:nvSpPr>
            <p:cNvPr id="17" name="Rounded Rectangle 16"/>
            <p:cNvSpPr/>
            <p:nvPr/>
          </p:nvSpPr>
          <p:spPr>
            <a:xfrm>
              <a:off x="3211049" y="2021047"/>
              <a:ext cx="7331503" cy="4793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do we need to do to be able to order these measurements?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2918314" y="1967975"/>
              <a:ext cx="585470" cy="585470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650" y="3638043"/>
            <a:ext cx="7632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need to make sure that all measurements are in the same unit. </a:t>
            </a:r>
          </a:p>
          <a:p>
            <a:r>
              <a:rPr lang="en-GB" dirty="0"/>
              <a:t>In the example, convert the middle measurement into seconds:</a:t>
            </a:r>
          </a:p>
          <a:p>
            <a:endParaRPr lang="en-GB" dirty="0"/>
          </a:p>
          <a:p>
            <a:r>
              <a:rPr lang="en-GB" dirty="0"/>
              <a:t>1 minute 30 seconds = 60 seconds + 30 seconds = 90 seconds</a:t>
            </a:r>
          </a:p>
          <a:p>
            <a:r>
              <a:rPr lang="en-GB" dirty="0"/>
              <a:t>75 seconds      90 seconds     80 seconds </a:t>
            </a:r>
          </a:p>
          <a:p>
            <a:endParaRPr lang="en-GB" dirty="0"/>
          </a:p>
          <a:p>
            <a:r>
              <a:rPr lang="en-GB" b="1" dirty="0"/>
              <a:t>The order from shortest to longest time would be:</a:t>
            </a:r>
          </a:p>
          <a:p>
            <a:r>
              <a:rPr lang="en-GB" dirty="0"/>
              <a:t>75 seconds     80 seconds    1 minute 30 seconds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677" y="3308360"/>
            <a:ext cx="1793648" cy="35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220686"/>
            <a:ext cx="7632700" cy="3872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76619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Order these times from shortest time to longest time: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2428" y="765175"/>
            <a:ext cx="467916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Time Units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60 seconds = 1 minute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7554" y="1361848"/>
            <a:ext cx="6328891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/>
              <a:t>Seconds and Minutes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406" y="2464526"/>
            <a:ext cx="2786743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10 seconds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84172" y="2464526"/>
            <a:ext cx="1606732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100 seconds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64926" y="2464526"/>
            <a:ext cx="2399211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5 seconds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23406" y="3068759"/>
            <a:ext cx="1606732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100 seconds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77394" y="3068759"/>
            <a:ext cx="2786743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10 seconds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84566" y="3068759"/>
            <a:ext cx="2399211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5 seconds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85375" y="3914446"/>
            <a:ext cx="1606732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 seconds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46534" y="3914446"/>
            <a:ext cx="2399211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40 seconds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13235" y="3914446"/>
            <a:ext cx="1650274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190 seconds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63541" y="4514606"/>
            <a:ext cx="1606732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 seconds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85375" y="4514606"/>
            <a:ext cx="2399211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 minutes 40 seconds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45543" y="4514606"/>
            <a:ext cx="1650274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190 seconds</a:t>
            </a:r>
          </a:p>
        </p:txBody>
      </p:sp>
    </p:spTree>
    <p:extLst>
      <p:ext uri="{BB962C8B-B14F-4D97-AF65-F5344CB8AC3E}">
        <p14:creationId xmlns:p14="http://schemas.microsoft.com/office/powerpoint/2010/main" val="5643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61848"/>
            <a:ext cx="6328891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/>
              <a:t>Minutes and Hours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2428" y="765175"/>
            <a:ext cx="467916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Time Units</a:t>
            </a:r>
            <a:endParaRPr lang="en-GB" sz="4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7554" y="2403907"/>
            <a:ext cx="6328891" cy="77634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/>
              <a:t>Here are three time measurements:</a:t>
            </a:r>
          </a:p>
          <a:p>
            <a:pPr algn="ctr">
              <a:spcAft>
                <a:spcPts val="600"/>
              </a:spcAft>
            </a:pPr>
            <a:r>
              <a:rPr lang="en-GB" dirty="0"/>
              <a:t>200 minutes      1 hour 40 minutes     240 minutes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4112" y="3180255"/>
            <a:ext cx="7624238" cy="585470"/>
            <a:chOff x="2918314" y="1967975"/>
            <a:chExt cx="7624238" cy="585470"/>
          </a:xfrm>
        </p:grpSpPr>
        <p:sp>
          <p:nvSpPr>
            <p:cNvPr id="17" name="Rounded Rectangle 16"/>
            <p:cNvSpPr/>
            <p:nvPr/>
          </p:nvSpPr>
          <p:spPr>
            <a:xfrm>
              <a:off x="3211049" y="2021047"/>
              <a:ext cx="7331503" cy="4793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could you put them in order from shortest to longest time?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2918314" y="1967975"/>
              <a:ext cx="585470" cy="585470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650" y="4348885"/>
            <a:ext cx="7632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 hour 40 minutes = 60 minutes + 40 minutes = 100 minutes</a:t>
            </a:r>
          </a:p>
          <a:p>
            <a:endParaRPr lang="en-GB" dirty="0"/>
          </a:p>
          <a:p>
            <a:r>
              <a:rPr lang="en-GB" dirty="0"/>
              <a:t>200 minutes         </a:t>
            </a:r>
            <a:r>
              <a:rPr lang="en-GB" dirty="0">
                <a:solidFill>
                  <a:srgbClr val="924399"/>
                </a:solidFill>
              </a:rPr>
              <a:t>100 minutes       </a:t>
            </a:r>
            <a:r>
              <a:rPr lang="en-GB" dirty="0"/>
              <a:t>240 minutes</a:t>
            </a:r>
          </a:p>
          <a:p>
            <a:endParaRPr lang="en-GB" dirty="0"/>
          </a:p>
          <a:p>
            <a:r>
              <a:rPr lang="en-GB" dirty="0"/>
              <a:t>The order from shortest to longest time would be:</a:t>
            </a:r>
          </a:p>
          <a:p>
            <a:r>
              <a:rPr lang="en-GB" dirty="0"/>
              <a:t>1 hour 40 minutes       200 minutes      240 minutes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1822584"/>
            <a:ext cx="2590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60 minutes = 1 hour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16178" y="3902390"/>
            <a:ext cx="6104416" cy="361701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924399"/>
                </a:solidFill>
              </a:rPr>
              <a:t>Tip: look for the one that is different from the others.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28553" y="3850852"/>
            <a:ext cx="263611" cy="263611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944" y="3631474"/>
            <a:ext cx="1630377" cy="3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units of time.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seconds to minutes by dividing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minutes to seconds by multiplying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minutes to hours by dividing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hours to minutes by multiplying by 60.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220686"/>
            <a:ext cx="7632700" cy="38721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76619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Order these times from shortest time to longest time: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32428" y="765175"/>
            <a:ext cx="467916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Time Units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60 seconds = 1 minute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7554" y="1361848"/>
            <a:ext cx="6328891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/>
              <a:t>Minutes and Hours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406" y="2464526"/>
            <a:ext cx="2786743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40 minutes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84172" y="2464526"/>
            <a:ext cx="1606732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300 minutes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64926" y="2464526"/>
            <a:ext cx="2399211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15 minutes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57405" y="3068759"/>
            <a:ext cx="1606732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300 minutes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96639" y="3068759"/>
            <a:ext cx="2786743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40 minutes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3406" y="3068759"/>
            <a:ext cx="2399211" cy="470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15 minutes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85375" y="3914446"/>
            <a:ext cx="1606732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 minutes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46534" y="3914446"/>
            <a:ext cx="2399211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50 minutes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13235" y="3914446"/>
            <a:ext cx="1650274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220 minutes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94664" y="4514606"/>
            <a:ext cx="1606732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220 minutes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64298" y="4514606"/>
            <a:ext cx="2399211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 hours 50 minutes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6666" y="4514606"/>
            <a:ext cx="1650274" cy="4702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200 minutes</a:t>
            </a:r>
          </a:p>
        </p:txBody>
      </p:sp>
    </p:spTree>
    <p:extLst>
      <p:ext uri="{BB962C8B-B14F-4D97-AF65-F5344CB8AC3E}">
        <p14:creationId xmlns:p14="http://schemas.microsoft.com/office/powerpoint/2010/main" val="32015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1932915"/>
            <a:ext cx="7632700" cy="4160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366" y="2169887"/>
            <a:ext cx="2620468" cy="20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25" y="3731741"/>
            <a:ext cx="3768578" cy="2361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1606" y="812568"/>
            <a:ext cx="514083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Converting Time Units</a:t>
            </a:r>
            <a:endParaRPr lang="en-GB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650" y="1495852"/>
            <a:ext cx="763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captivating conversion skills to complete this activity sheet.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811" y="2169887"/>
            <a:ext cx="2359908" cy="333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4850">
            <a:off x="4230980" y="2172144"/>
            <a:ext cx="2359908" cy="333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52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07761" y="792310"/>
            <a:ext cx="452848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Time Unit Problems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William’s parents have sponsored him 2p per minute for keeping silent. He is silent for 1 hour 15 minutes.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04" y="3437028"/>
            <a:ext cx="2540887" cy="34209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93513" y="2114536"/>
            <a:ext cx="5349306" cy="585470"/>
            <a:chOff x="2918314" y="1967975"/>
            <a:chExt cx="5349306" cy="585470"/>
          </a:xfrm>
        </p:grpSpPr>
        <p:sp>
          <p:nvSpPr>
            <p:cNvPr id="13" name="Rounded Rectangle 12"/>
            <p:cNvSpPr/>
            <p:nvPr/>
          </p:nvSpPr>
          <p:spPr>
            <a:xfrm>
              <a:off x="3211050" y="2021047"/>
              <a:ext cx="5056570" cy="4793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much money do they need to pay?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918314" y="1967975"/>
              <a:ext cx="585470" cy="585470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93513" y="3283834"/>
            <a:ext cx="62368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 hour 15 minutes = 60 minutes + 15 minutes = 75 minutes</a:t>
            </a:r>
          </a:p>
          <a:p>
            <a:endParaRPr lang="en-GB" dirty="0"/>
          </a:p>
          <a:p>
            <a:r>
              <a:rPr lang="en-GB" dirty="0"/>
              <a:t>75 × 2p  = 150p = £1.50</a:t>
            </a:r>
          </a:p>
          <a:p>
            <a:endParaRPr lang="en-GB" dirty="0"/>
          </a:p>
          <a:p>
            <a:r>
              <a:rPr lang="en-GB" dirty="0"/>
              <a:t>William’s parents need to pay £1.50.</a:t>
            </a:r>
          </a:p>
        </p:txBody>
      </p:sp>
    </p:spTree>
    <p:extLst>
      <p:ext uri="{BB962C8B-B14F-4D97-AF65-F5344CB8AC3E}">
        <p14:creationId xmlns:p14="http://schemas.microsoft.com/office/powerpoint/2010/main" val="135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1" y="2720809"/>
            <a:ext cx="7632699" cy="3406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7761" y="792310"/>
            <a:ext cx="452848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Time Unit Problems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5650" y="1469294"/>
            <a:ext cx="763269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Gina wants to run for 10 minutes. So far, she has run for 400 seconds.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93513" y="1953130"/>
            <a:ext cx="5349306" cy="684224"/>
            <a:chOff x="2918314" y="1869221"/>
            <a:chExt cx="5349306" cy="684224"/>
          </a:xfrm>
        </p:grpSpPr>
        <p:sp>
          <p:nvSpPr>
            <p:cNvPr id="13" name="Rounded Rectangle 12"/>
            <p:cNvSpPr/>
            <p:nvPr/>
          </p:nvSpPr>
          <p:spPr>
            <a:xfrm>
              <a:off x="3211050" y="1891245"/>
              <a:ext cx="5056570" cy="6091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much longer does she need to keep running? Give your answer in seconds.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918314" y="1869221"/>
              <a:ext cx="684224" cy="684224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A731AA-FF17-4EA0-B78E-0F565734B409}"/>
              </a:ext>
            </a:extLst>
          </p:cNvPr>
          <p:cNvSpPr txBox="1"/>
          <p:nvPr/>
        </p:nvSpPr>
        <p:spPr>
          <a:xfrm>
            <a:off x="917756" y="3053165"/>
            <a:ext cx="5692050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Method A:</a:t>
            </a:r>
            <a:endParaRPr lang="en-GB" dirty="0">
              <a:solidFill>
                <a:srgbClr val="924399"/>
              </a:solidFill>
            </a:endParaRPr>
          </a:p>
          <a:p>
            <a:r>
              <a:rPr lang="en-GB" dirty="0"/>
              <a:t>10 minutes = 10 </a:t>
            </a:r>
            <a:r>
              <a:rPr lang="en-GB" dirty="0">
                <a:latin typeface="Sassoon Infant Rg" panose="02000503030000020003" pitchFamily="50" charset="0"/>
                <a:ea typeface="Sassoon Infant Rg" panose="02000503030000020003" pitchFamily="50" charset="0"/>
              </a:rPr>
              <a:t>×</a:t>
            </a:r>
            <a:r>
              <a:rPr lang="en-GB" dirty="0"/>
              <a:t> 60 seconds = 600 seconds</a:t>
            </a:r>
          </a:p>
          <a:p>
            <a:endParaRPr lang="en-GB" dirty="0"/>
          </a:p>
          <a:p>
            <a:r>
              <a:rPr lang="en-GB" dirty="0"/>
              <a:t>600 seconds - 400 seconds = 200 seconds</a:t>
            </a:r>
          </a:p>
          <a:p>
            <a:endParaRPr lang="en-GB" dirty="0"/>
          </a:p>
          <a:p>
            <a:r>
              <a:rPr lang="en-GB" dirty="0"/>
              <a:t>Gina needs to keep running for another 200 seconds.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95" y="2108593"/>
            <a:ext cx="2110360" cy="40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3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1" y="2720809"/>
            <a:ext cx="7632699" cy="3406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7761" y="792310"/>
            <a:ext cx="452848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Time Unit Problems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5650" y="1469294"/>
            <a:ext cx="763269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Gina wants to run for 10 minutes. So far she has run for 400 seconds.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93513" y="1953130"/>
            <a:ext cx="5349306" cy="684224"/>
            <a:chOff x="2918314" y="1869221"/>
            <a:chExt cx="5349306" cy="684224"/>
          </a:xfrm>
        </p:grpSpPr>
        <p:sp>
          <p:nvSpPr>
            <p:cNvPr id="13" name="Rounded Rectangle 12"/>
            <p:cNvSpPr/>
            <p:nvPr/>
          </p:nvSpPr>
          <p:spPr>
            <a:xfrm>
              <a:off x="3211050" y="1891245"/>
              <a:ext cx="5056570" cy="6091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much longer does she need to keep running? Give your answer in seconds.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918314" y="1869221"/>
              <a:ext cx="684224" cy="684224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95" y="2108593"/>
            <a:ext cx="2110360" cy="4019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7350" y="2854543"/>
            <a:ext cx="6737816" cy="3139321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24399"/>
                </a:solidFill>
              </a:rPr>
              <a:t>Method B:</a:t>
            </a:r>
          </a:p>
          <a:p>
            <a:r>
              <a:rPr lang="en-GB" dirty="0"/>
              <a:t>400 seconds ÷ 60 = 6 minutes 40 seconds</a:t>
            </a:r>
          </a:p>
          <a:p>
            <a:endParaRPr lang="en-GB" dirty="0"/>
          </a:p>
          <a:p>
            <a:r>
              <a:rPr lang="en-GB" dirty="0"/>
              <a:t>                       20 seconds                         3 minutes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6 minutes 40 seconds          </a:t>
            </a:r>
            <a:r>
              <a:rPr lang="en-GB" dirty="0"/>
              <a:t>7 minutes                    </a:t>
            </a:r>
            <a:r>
              <a:rPr lang="en-GB" b="1" dirty="0"/>
              <a:t>10 minutes</a:t>
            </a:r>
          </a:p>
          <a:p>
            <a:endParaRPr lang="en-GB" dirty="0"/>
          </a:p>
          <a:p>
            <a:r>
              <a:rPr lang="en-GB" dirty="0"/>
              <a:t>3 minutes 20 seconds = (3 </a:t>
            </a:r>
            <a:r>
              <a:rPr lang="en-GB" dirty="0">
                <a:latin typeface="Sassoon Infant Rg" panose="02000503030000020003" pitchFamily="50" charset="0"/>
                <a:ea typeface="Sassoon Infant Rg" panose="02000503030000020003" pitchFamily="50" charset="0"/>
              </a:rPr>
              <a:t>×</a:t>
            </a:r>
            <a:r>
              <a:rPr lang="en-GB" dirty="0"/>
              <a:t> 60) + 20 = 180 + 20 = 200 seconds </a:t>
            </a:r>
          </a:p>
          <a:p>
            <a:r>
              <a:rPr lang="en-GB" dirty="0"/>
              <a:t>Gina needs to keep running for another 200 seconds.</a:t>
            </a:r>
          </a:p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B61DF-95DA-4100-8EEA-1CF1EEC2C506}"/>
              </a:ext>
            </a:extLst>
          </p:cNvPr>
          <p:cNvGrpSpPr/>
          <p:nvPr/>
        </p:nvGrpSpPr>
        <p:grpSpPr>
          <a:xfrm>
            <a:off x="2160679" y="4045658"/>
            <a:ext cx="5107710" cy="361127"/>
            <a:chOff x="3232727" y="4968254"/>
            <a:chExt cx="5107710" cy="36112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A883E-940A-4D58-9092-A137702A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232727" y="5329381"/>
              <a:ext cx="510771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row: Curved Down 8">
              <a:extLst>
                <a:ext uri="{FF2B5EF4-FFF2-40B4-BE49-F238E27FC236}">
                  <a16:creationId xmlns:a16="http://schemas.microsoft.com/office/drawing/2014/main" id="{3DD4CBEA-E570-4FD6-A70C-569EEC157310}"/>
                </a:ext>
              </a:extLst>
            </p:cNvPr>
            <p:cNvSpPr/>
            <p:nvPr/>
          </p:nvSpPr>
          <p:spPr>
            <a:xfrm>
              <a:off x="3232727" y="5005505"/>
              <a:ext cx="2262909" cy="26785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Arrow: Curved Down 10">
              <a:extLst>
                <a:ext uri="{FF2B5EF4-FFF2-40B4-BE49-F238E27FC236}">
                  <a16:creationId xmlns:a16="http://schemas.microsoft.com/office/drawing/2014/main" id="{3734EEF9-DAB4-4F98-8E27-5BFD0408BC3A}"/>
                </a:ext>
              </a:extLst>
            </p:cNvPr>
            <p:cNvSpPr/>
            <p:nvPr/>
          </p:nvSpPr>
          <p:spPr>
            <a:xfrm>
              <a:off x="5574145" y="4968254"/>
              <a:ext cx="2262909" cy="26785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7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units of time.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seconds to minutes by dividing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minutes to seconds by multiplying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minutes to hours by dividing by 60.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hours to minutes </a:t>
            </a:r>
            <a:r>
              <a:rPr lang="en-GB" altLang="en-US"/>
              <a:t>by multiplying by 60.</a:t>
            </a:r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2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299000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">
            <a:off x="2532903" y="2516491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95124">
            <a:off x="2530527" y="2981001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299000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42744" y="2516491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62721">
            <a:off x="6640368" y="2981001"/>
            <a:ext cx="136736" cy="1756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9758" y="5517082"/>
            <a:ext cx="2118163" cy="493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 past 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49654" y="5449446"/>
            <a:ext cx="2118163" cy="493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half past 9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25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299000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00000">
            <a:off x="2532903" y="2516491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433883">
            <a:off x="2530527" y="2981001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299000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00000">
            <a:off x="6642744" y="2516491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724610">
            <a:off x="6640368" y="2981001"/>
            <a:ext cx="136736" cy="1756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9758" y="5517082"/>
            <a:ext cx="2118163" cy="493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 past 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49654" y="5449446"/>
            <a:ext cx="2118163" cy="493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 to 8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20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68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32903" y="2849308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98806">
            <a:off x="2530527" y="3313818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00000">
            <a:off x="6642744" y="284930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6776">
            <a:off x="6640368" y="3313818"/>
            <a:ext cx="136736" cy="17566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25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2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00000">
            <a:off x="2532903" y="2849308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56790">
            <a:off x="2530527" y="3313818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">
            <a:off x="6642744" y="284930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45450">
            <a:off x="6640368" y="3313818"/>
            <a:ext cx="136736" cy="17566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40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1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00000">
            <a:off x="2532903" y="2849308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00264">
            <a:off x="2530527" y="3313818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0">
            <a:off x="6642744" y="284930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42364">
            <a:off x="6640368" y="3313818"/>
            <a:ext cx="136736" cy="17566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30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0828" y="697112"/>
            <a:ext cx="46823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Many Minutes?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0126" y="1405239"/>
            <a:ext cx="588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Calculate how many minutes between the time on the first clock and the time on the second clock.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144144"/>
            <a:ext cx="7632700" cy="394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24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0000">
            <a:off x="2532903" y="2849308"/>
            <a:ext cx="116936" cy="2678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705781">
            <a:off x="2530527" y="3313818"/>
            <a:ext cx="136736" cy="17566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365" y="2631817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42744" y="2849308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80501">
            <a:off x="6640368" y="3313818"/>
            <a:ext cx="136736" cy="17566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271313" y="2279949"/>
            <a:ext cx="2620241" cy="3445626"/>
            <a:chOff x="3581143" y="2592233"/>
            <a:chExt cx="2620241" cy="3445626"/>
          </a:xfrm>
        </p:grpSpPr>
        <p:sp>
          <p:nvSpPr>
            <p:cNvPr id="26" name="Oval 25"/>
            <p:cNvSpPr/>
            <p:nvPr/>
          </p:nvSpPr>
          <p:spPr>
            <a:xfrm>
              <a:off x="3581143" y="2944101"/>
              <a:ext cx="2620241" cy="26202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47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35 minutes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3900555" y="2592233"/>
              <a:ext cx="1268752" cy="1123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16701">
              <a:off x="4753051" y="4914780"/>
              <a:ext cx="1268752" cy="112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1480</Words>
  <Application>Microsoft Macintosh PowerPoint</Application>
  <PresentationFormat>On-screen Show (4:3)</PresentationFormat>
  <Paragraphs>312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Tuffy-TTF</vt:lpstr>
      <vt:lpstr>Twinkl</vt:lpstr>
      <vt:lpstr>Sassoon Infant Rg</vt:lpstr>
      <vt:lpstr>Arial</vt:lpstr>
      <vt:lpstr>Sassoon Infant Md</vt:lpstr>
      <vt:lpstr>Tuffy</vt:lpstr>
      <vt:lpstr>Twinkl SemiBold</vt:lpstr>
      <vt:lpstr>1_Office Theme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Rachel Leather</dc:creator>
  <cp:keywords/>
  <dc:description/>
  <cp:lastModifiedBy>Microsoft Office User</cp:lastModifiedBy>
  <cp:revision>61</cp:revision>
  <dcterms:created xsi:type="dcterms:W3CDTF">2018-10-16T13:36:33Z</dcterms:created>
  <dcterms:modified xsi:type="dcterms:W3CDTF">2020-06-08T09:23:26Z</dcterms:modified>
  <cp:category/>
</cp:coreProperties>
</file>