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71" r:id="rId5"/>
    <p:sldId id="294" r:id="rId6"/>
    <p:sldId id="291" r:id="rId7"/>
    <p:sldId id="295" r:id="rId8"/>
    <p:sldId id="299" r:id="rId9"/>
    <p:sldId id="298" r:id="rId10"/>
    <p:sldId id="300" r:id="rId11"/>
    <p:sldId id="301" r:id="rId12"/>
    <p:sldId id="304" r:id="rId13"/>
    <p:sldId id="302" r:id="rId14"/>
    <p:sldId id="279" r:id="rId15"/>
    <p:sldId id="303" r:id="rId16"/>
    <p:sldId id="281" r:id="rId17"/>
    <p:sldId id="266" r:id="rId18"/>
  </p:sldIdLst>
  <p:sldSz cx="9144000" cy="6858000" type="screen4x3"/>
  <p:notesSz cx="6858000" cy="9144000"/>
  <p:embeddedFontLst>
    <p:embeddedFont>
      <p:font typeface="Tuffy" panose="020B0603060100000000" pitchFamily="34" charset="0"/>
      <p:regular r:id="rId19"/>
      <p:bold r:id="rId20"/>
      <p:italic r:id="rId21"/>
      <p:boldItalic r:id="rId22"/>
    </p:embeddedFont>
    <p:embeddedFont>
      <p:font typeface="Twinkl" pitchFamily="2" charset="0"/>
      <p:regular r:id="rId23"/>
      <p:bold r:id="rId24"/>
    </p:embeddedFont>
    <p:embeddedFont>
      <p:font typeface="Twinkl SemiBold" pitchFamily="2" charset="0"/>
      <p:bold r:id="rId25"/>
    </p:embeddedFont>
    <p:embeddedFont>
      <p:font typeface="Sassoon Infant Rg" panose="02000503030000020003" pitchFamily="50" charset="0"/>
      <p:regular r:id="rId26"/>
      <p:bold r:id="rId27"/>
    </p:embeddedFont>
    <p:embeddedFont>
      <p:font typeface="Sassoon Infant Md" panose="02000603050000020003" pitchFamily="5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71"/>
            <p14:sldId id="294"/>
            <p14:sldId id="291"/>
            <p14:sldId id="295"/>
            <p14:sldId id="299"/>
            <p14:sldId id="298"/>
            <p14:sldId id="300"/>
            <p14:sldId id="301"/>
            <p14:sldId id="304"/>
            <p14:sldId id="302"/>
            <p14:sldId id="279"/>
            <p14:sldId id="303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D33"/>
    <a:srgbClr val="6D8F29"/>
    <a:srgbClr val="4A3582"/>
    <a:srgbClr val="D1C4DE"/>
    <a:srgbClr val="7768AD"/>
    <a:srgbClr val="92C137"/>
    <a:srgbClr val="D7ECB6"/>
    <a:srgbClr val="FAAF01"/>
    <a:srgbClr val="FFE001"/>
    <a:srgbClr val="E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Lesson 4 of 4: </a:t>
            </a:r>
            <a:r>
              <a:rPr lang="en-GB" sz="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Problems Involving Weeks and Days</a:t>
            </a:r>
            <a:endParaRPr lang="en-GB" alt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Animal Gestation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EED1-1377-44AE-A284-94EA9489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0583"/>
          <a:stretch/>
        </p:blipFill>
        <p:spPr>
          <a:xfrm>
            <a:off x="624801" y="1636699"/>
            <a:ext cx="7906424" cy="4563655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1F8168-A132-445C-9C35-C68FF092570F}"/>
              </a:ext>
            </a:extLst>
          </p:cNvPr>
          <p:cNvSpPr/>
          <p:nvPr/>
        </p:nvSpPr>
        <p:spPr>
          <a:xfrm>
            <a:off x="5220518" y="1797234"/>
            <a:ext cx="3135949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Choose the correct symbol </a:t>
            </a:r>
            <a:br>
              <a:rPr lang="en-GB" dirty="0"/>
            </a:br>
            <a:r>
              <a:rPr lang="en-GB" dirty="0"/>
              <a:t>(&lt; or &gt;) to </a:t>
            </a:r>
            <a:br>
              <a:rPr lang="en-GB" dirty="0"/>
            </a:br>
            <a:r>
              <a:rPr lang="en-GB" dirty="0"/>
              <a:t>compare the animals:</a:t>
            </a: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433F21-575A-4B31-B97F-BBDF64D79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75670"/>
              </p:ext>
            </p:extLst>
          </p:nvPr>
        </p:nvGraphicFramePr>
        <p:xfrm>
          <a:off x="804898" y="1802444"/>
          <a:ext cx="428582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913">
                  <a:extLst>
                    <a:ext uri="{9D8B030D-6E8A-4147-A177-3AD203B41FA5}">
                      <a16:colId xmlns:a16="http://schemas.microsoft.com/office/drawing/2014/main" val="4128312814"/>
                    </a:ext>
                  </a:extLst>
                </a:gridCol>
                <a:gridCol w="2142913">
                  <a:extLst>
                    <a:ext uri="{9D8B030D-6E8A-4147-A177-3AD203B41FA5}">
                      <a16:colId xmlns:a16="http://schemas.microsoft.com/office/drawing/2014/main" val="4069168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Animal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Gestation Period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gerbil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weeks 3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weeks 5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hamster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baseline="0" dirty="0"/>
                        <a:t> weeks 6</a:t>
                      </a:r>
                      <a:r>
                        <a:rPr lang="en-GB" dirty="0"/>
                        <a:t>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kangaroo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rabbit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2077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29F4A7C8-0274-4D2B-BEA1-BC7E0B1C1A07}"/>
              </a:ext>
            </a:extLst>
          </p:cNvPr>
          <p:cNvSpPr/>
          <p:nvPr/>
        </p:nvSpPr>
        <p:spPr>
          <a:xfrm>
            <a:off x="4195985" y="496818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019DC7-0093-448E-98FE-FE3BA721F48F}"/>
              </a:ext>
            </a:extLst>
          </p:cNvPr>
          <p:cNvGrpSpPr/>
          <p:nvPr/>
        </p:nvGrpSpPr>
        <p:grpSpPr>
          <a:xfrm>
            <a:off x="746606" y="4398324"/>
            <a:ext cx="3289579" cy="1702760"/>
            <a:chOff x="746606" y="4564069"/>
            <a:chExt cx="3289579" cy="17027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49B18-FCAD-4627-9058-B9DAB0977419}"/>
                </a:ext>
              </a:extLst>
            </p:cNvPr>
            <p:cNvSpPr/>
            <p:nvPr/>
          </p:nvSpPr>
          <p:spPr>
            <a:xfrm>
              <a:off x="1865554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dog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0B2A2E-6745-4857-972F-37B8125D97C6}"/>
                </a:ext>
              </a:extLst>
            </p:cNvPr>
            <p:cNvGrpSpPr/>
            <p:nvPr/>
          </p:nvGrpSpPr>
          <p:grpSpPr>
            <a:xfrm>
              <a:off x="746606" y="4564069"/>
              <a:ext cx="1658803" cy="1702760"/>
              <a:chOff x="746606" y="4048627"/>
              <a:chExt cx="1658803" cy="170276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772463-F997-4B03-A8D0-532BF89A7FD4}"/>
                  </a:ext>
                </a:extLst>
              </p:cNvPr>
              <p:cNvSpPr/>
              <p:nvPr/>
            </p:nvSpPr>
            <p:spPr>
              <a:xfrm>
                <a:off x="796079" y="4191528"/>
                <a:ext cx="1559859" cy="1559859"/>
              </a:xfrm>
              <a:prstGeom prst="ellipse">
                <a:avLst/>
              </a:prstGeom>
              <a:solidFill>
                <a:srgbClr val="7768AD"/>
              </a:solidFill>
              <a:ln w="28575">
                <a:solidFill>
                  <a:srgbClr val="4A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4EA57E-650C-4C16-A438-B6EE64BE0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606" y="4048627"/>
                <a:ext cx="1658803" cy="1658803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821F19-D097-4028-95DC-23EE1C1476E6}"/>
              </a:ext>
            </a:extLst>
          </p:cNvPr>
          <p:cNvGrpSpPr/>
          <p:nvPr/>
        </p:nvGrpSpPr>
        <p:grpSpPr>
          <a:xfrm>
            <a:off x="5090723" y="4516840"/>
            <a:ext cx="3563565" cy="1584244"/>
            <a:chOff x="5090723" y="4682585"/>
            <a:chExt cx="3563565" cy="15842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272FE1-55B5-41F6-B571-C91CDD408358}"/>
                </a:ext>
              </a:extLst>
            </p:cNvPr>
            <p:cNvSpPr/>
            <p:nvPr/>
          </p:nvSpPr>
          <p:spPr>
            <a:xfrm>
              <a:off x="5090723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fox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08AB30-ADBE-4A95-A76E-9F64BFB64930}"/>
                </a:ext>
              </a:extLst>
            </p:cNvPr>
            <p:cNvSpPr/>
            <p:nvPr/>
          </p:nvSpPr>
          <p:spPr>
            <a:xfrm>
              <a:off x="6796608" y="4706970"/>
              <a:ext cx="1559859" cy="1559859"/>
            </a:xfrm>
            <a:prstGeom prst="ellipse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5D9C01-F5C2-405D-AF05-7BE95757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46079" y="4682585"/>
              <a:ext cx="1808209" cy="1374566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1A1620D-89B6-443F-9539-E85D89BDA262}"/>
              </a:ext>
            </a:extLst>
          </p:cNvPr>
          <p:cNvSpPr/>
          <p:nvPr/>
        </p:nvSpPr>
        <p:spPr>
          <a:xfrm>
            <a:off x="4195985" y="4971780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27" name="box 1">
            <a:extLst>
              <a:ext uri="{FF2B5EF4-FFF2-40B4-BE49-F238E27FC236}">
                <a16:creationId xmlns:a16="http://schemas.microsoft.com/office/drawing/2014/main" id="{8604C07D-36E2-4A0F-823F-F1AF1A7D2B36}"/>
              </a:ext>
            </a:extLst>
          </p:cNvPr>
          <p:cNvSpPr/>
          <p:nvPr/>
        </p:nvSpPr>
        <p:spPr>
          <a:xfrm>
            <a:off x="5220518" y="325093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28" name="box 2">
            <a:extLst>
              <a:ext uri="{FF2B5EF4-FFF2-40B4-BE49-F238E27FC236}">
                <a16:creationId xmlns:a16="http://schemas.microsoft.com/office/drawing/2014/main" id="{A00272C4-A5B0-4C1F-BE8D-C1BED616FB73}"/>
              </a:ext>
            </a:extLst>
          </p:cNvPr>
          <p:cNvSpPr/>
          <p:nvPr/>
        </p:nvSpPr>
        <p:spPr>
          <a:xfrm>
            <a:off x="6421023" y="3250931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1492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Animal Gestation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EED1-1377-44AE-A284-94EA9489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0583"/>
          <a:stretch/>
        </p:blipFill>
        <p:spPr>
          <a:xfrm>
            <a:off x="624801" y="1636699"/>
            <a:ext cx="7906424" cy="4563655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1F8168-A132-445C-9C35-C68FF092570F}"/>
              </a:ext>
            </a:extLst>
          </p:cNvPr>
          <p:cNvSpPr/>
          <p:nvPr/>
        </p:nvSpPr>
        <p:spPr>
          <a:xfrm>
            <a:off x="5220518" y="1797234"/>
            <a:ext cx="3135949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Choose the correct symbol </a:t>
            </a:r>
            <a:br>
              <a:rPr lang="en-GB" dirty="0"/>
            </a:br>
            <a:r>
              <a:rPr lang="en-GB" dirty="0"/>
              <a:t>(&lt; or &gt;) to </a:t>
            </a:r>
            <a:br>
              <a:rPr lang="en-GB" dirty="0"/>
            </a:br>
            <a:r>
              <a:rPr lang="en-GB" dirty="0"/>
              <a:t>compare the animals:</a:t>
            </a: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433F21-575A-4B31-B97F-BBDF64D79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282664"/>
              </p:ext>
            </p:extLst>
          </p:nvPr>
        </p:nvGraphicFramePr>
        <p:xfrm>
          <a:off x="804898" y="1802444"/>
          <a:ext cx="428582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913">
                  <a:extLst>
                    <a:ext uri="{9D8B030D-6E8A-4147-A177-3AD203B41FA5}">
                      <a16:colId xmlns:a16="http://schemas.microsoft.com/office/drawing/2014/main" val="4128312814"/>
                    </a:ext>
                  </a:extLst>
                </a:gridCol>
                <a:gridCol w="2142913">
                  <a:extLst>
                    <a:ext uri="{9D8B030D-6E8A-4147-A177-3AD203B41FA5}">
                      <a16:colId xmlns:a16="http://schemas.microsoft.com/office/drawing/2014/main" val="4069168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Animal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Gestation Period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gerbil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weeks 3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weeks 5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hamster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baseline="0" dirty="0"/>
                        <a:t> weeks 6</a:t>
                      </a:r>
                      <a:r>
                        <a:rPr lang="en-GB" dirty="0"/>
                        <a:t>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kangaroo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rabbit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2077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29F4A7C8-0274-4D2B-BEA1-BC7E0B1C1A07}"/>
              </a:ext>
            </a:extLst>
          </p:cNvPr>
          <p:cNvSpPr/>
          <p:nvPr/>
        </p:nvSpPr>
        <p:spPr>
          <a:xfrm>
            <a:off x="4195985" y="496818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019DC7-0093-448E-98FE-FE3BA721F48F}"/>
              </a:ext>
            </a:extLst>
          </p:cNvPr>
          <p:cNvGrpSpPr/>
          <p:nvPr/>
        </p:nvGrpSpPr>
        <p:grpSpPr>
          <a:xfrm>
            <a:off x="666362" y="4541225"/>
            <a:ext cx="3369823" cy="1559859"/>
            <a:chOff x="666362" y="4706970"/>
            <a:chExt cx="3369823" cy="15598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49B18-FCAD-4627-9058-B9DAB0977419}"/>
                </a:ext>
              </a:extLst>
            </p:cNvPr>
            <p:cNvSpPr/>
            <p:nvPr/>
          </p:nvSpPr>
          <p:spPr>
            <a:xfrm>
              <a:off x="1865554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gerbil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0B2A2E-6745-4857-972F-37B8125D97C6}"/>
                </a:ext>
              </a:extLst>
            </p:cNvPr>
            <p:cNvGrpSpPr/>
            <p:nvPr/>
          </p:nvGrpSpPr>
          <p:grpSpPr>
            <a:xfrm>
              <a:off x="666362" y="4706970"/>
              <a:ext cx="1819292" cy="1559859"/>
              <a:chOff x="666362" y="4191528"/>
              <a:chExt cx="1819292" cy="155985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772463-F997-4B03-A8D0-532BF89A7FD4}"/>
                  </a:ext>
                </a:extLst>
              </p:cNvPr>
              <p:cNvSpPr/>
              <p:nvPr/>
            </p:nvSpPr>
            <p:spPr>
              <a:xfrm>
                <a:off x="796079" y="4191528"/>
                <a:ext cx="1559859" cy="1559859"/>
              </a:xfrm>
              <a:prstGeom prst="ellipse">
                <a:avLst/>
              </a:prstGeom>
              <a:solidFill>
                <a:srgbClr val="7768AD"/>
              </a:solidFill>
              <a:ln w="28575">
                <a:solidFill>
                  <a:srgbClr val="4A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4EA57E-650C-4C16-A438-B6EE64BE0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62" y="4599264"/>
                <a:ext cx="1819292" cy="700755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821F19-D097-4028-95DC-23EE1C1476E6}"/>
              </a:ext>
            </a:extLst>
          </p:cNvPr>
          <p:cNvGrpSpPr/>
          <p:nvPr/>
        </p:nvGrpSpPr>
        <p:grpSpPr>
          <a:xfrm>
            <a:off x="5090723" y="4482051"/>
            <a:ext cx="3265744" cy="1619033"/>
            <a:chOff x="5090723" y="4647796"/>
            <a:chExt cx="3265744" cy="16190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272FE1-55B5-41F6-B571-C91CDD408358}"/>
                </a:ext>
              </a:extLst>
            </p:cNvPr>
            <p:cNvSpPr/>
            <p:nvPr/>
          </p:nvSpPr>
          <p:spPr>
            <a:xfrm>
              <a:off x="5090723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rabbit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08AB30-ADBE-4A95-A76E-9F64BFB64930}"/>
                </a:ext>
              </a:extLst>
            </p:cNvPr>
            <p:cNvSpPr/>
            <p:nvPr/>
          </p:nvSpPr>
          <p:spPr>
            <a:xfrm>
              <a:off x="6796608" y="4706970"/>
              <a:ext cx="1559859" cy="1559859"/>
            </a:xfrm>
            <a:prstGeom prst="ellipse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5D9C01-F5C2-405D-AF05-7BE95757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6324" y="4647796"/>
              <a:ext cx="1248512" cy="138998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1A1620D-89B6-443F-9539-E85D89BDA262}"/>
              </a:ext>
            </a:extLst>
          </p:cNvPr>
          <p:cNvSpPr/>
          <p:nvPr/>
        </p:nvSpPr>
        <p:spPr>
          <a:xfrm>
            <a:off x="4195985" y="4971780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27" name="box 1">
            <a:extLst>
              <a:ext uri="{FF2B5EF4-FFF2-40B4-BE49-F238E27FC236}">
                <a16:creationId xmlns:a16="http://schemas.microsoft.com/office/drawing/2014/main" id="{8604C07D-36E2-4A0F-823F-F1AF1A7D2B36}"/>
              </a:ext>
            </a:extLst>
          </p:cNvPr>
          <p:cNvSpPr/>
          <p:nvPr/>
        </p:nvSpPr>
        <p:spPr>
          <a:xfrm>
            <a:off x="6421023" y="325093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28" name="box 2">
            <a:extLst>
              <a:ext uri="{FF2B5EF4-FFF2-40B4-BE49-F238E27FC236}">
                <a16:creationId xmlns:a16="http://schemas.microsoft.com/office/drawing/2014/main" id="{A00272C4-A5B0-4C1F-BE8D-C1BED616FB73}"/>
              </a:ext>
            </a:extLst>
          </p:cNvPr>
          <p:cNvSpPr/>
          <p:nvPr/>
        </p:nvSpPr>
        <p:spPr>
          <a:xfrm>
            <a:off x="5220517" y="3250931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956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Animal Gestation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EED1-1377-44AE-A284-94EA9489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0583"/>
          <a:stretch/>
        </p:blipFill>
        <p:spPr>
          <a:xfrm>
            <a:off x="624801" y="1636699"/>
            <a:ext cx="7906424" cy="4563655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1F8168-A132-445C-9C35-C68FF092570F}"/>
              </a:ext>
            </a:extLst>
          </p:cNvPr>
          <p:cNvSpPr/>
          <p:nvPr/>
        </p:nvSpPr>
        <p:spPr>
          <a:xfrm>
            <a:off x="5220518" y="1797234"/>
            <a:ext cx="3135949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Choose the correct symbol </a:t>
            </a:r>
            <a:br>
              <a:rPr lang="en-GB" dirty="0"/>
            </a:br>
            <a:r>
              <a:rPr lang="en-GB" dirty="0"/>
              <a:t>(&lt; or &gt;) to </a:t>
            </a:r>
            <a:br>
              <a:rPr lang="en-GB" dirty="0"/>
            </a:br>
            <a:r>
              <a:rPr lang="en-GB" dirty="0"/>
              <a:t>compare the animals:</a:t>
            </a: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433F21-575A-4B31-B97F-BBDF64D79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78099"/>
              </p:ext>
            </p:extLst>
          </p:nvPr>
        </p:nvGraphicFramePr>
        <p:xfrm>
          <a:off x="804898" y="1802444"/>
          <a:ext cx="428582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913">
                  <a:extLst>
                    <a:ext uri="{9D8B030D-6E8A-4147-A177-3AD203B41FA5}">
                      <a16:colId xmlns:a16="http://schemas.microsoft.com/office/drawing/2014/main" val="4128312814"/>
                    </a:ext>
                  </a:extLst>
                </a:gridCol>
                <a:gridCol w="2142913">
                  <a:extLst>
                    <a:ext uri="{9D8B030D-6E8A-4147-A177-3AD203B41FA5}">
                      <a16:colId xmlns:a16="http://schemas.microsoft.com/office/drawing/2014/main" val="4069168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Animal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Gestation Period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gerbil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weeks 3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weeks 5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hamster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baseline="0" dirty="0"/>
                        <a:t> weeks 6</a:t>
                      </a:r>
                      <a:r>
                        <a:rPr lang="en-GB" dirty="0"/>
                        <a:t>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kangaroo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rabbit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2077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29F4A7C8-0274-4D2B-BEA1-BC7E0B1C1A07}"/>
              </a:ext>
            </a:extLst>
          </p:cNvPr>
          <p:cNvSpPr/>
          <p:nvPr/>
        </p:nvSpPr>
        <p:spPr>
          <a:xfrm>
            <a:off x="4195985" y="496818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019DC7-0093-448E-98FE-FE3BA721F48F}"/>
              </a:ext>
            </a:extLst>
          </p:cNvPr>
          <p:cNvGrpSpPr/>
          <p:nvPr/>
        </p:nvGrpSpPr>
        <p:grpSpPr>
          <a:xfrm>
            <a:off x="746606" y="4398324"/>
            <a:ext cx="3289579" cy="1702760"/>
            <a:chOff x="746606" y="4564069"/>
            <a:chExt cx="3289579" cy="17027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449B18-FCAD-4627-9058-B9DAB0977419}"/>
                </a:ext>
              </a:extLst>
            </p:cNvPr>
            <p:cNvSpPr/>
            <p:nvPr/>
          </p:nvSpPr>
          <p:spPr>
            <a:xfrm>
              <a:off x="1865554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dog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50B2A2E-6745-4857-972F-37B8125D97C6}"/>
                </a:ext>
              </a:extLst>
            </p:cNvPr>
            <p:cNvGrpSpPr/>
            <p:nvPr/>
          </p:nvGrpSpPr>
          <p:grpSpPr>
            <a:xfrm>
              <a:off x="746606" y="4564069"/>
              <a:ext cx="1658803" cy="1702760"/>
              <a:chOff x="746606" y="4048627"/>
              <a:chExt cx="1658803" cy="170276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772463-F997-4B03-A8D0-532BF89A7FD4}"/>
                  </a:ext>
                </a:extLst>
              </p:cNvPr>
              <p:cNvSpPr/>
              <p:nvPr/>
            </p:nvSpPr>
            <p:spPr>
              <a:xfrm>
                <a:off x="796079" y="4191528"/>
                <a:ext cx="1559859" cy="1559859"/>
              </a:xfrm>
              <a:prstGeom prst="ellipse">
                <a:avLst/>
              </a:prstGeom>
              <a:solidFill>
                <a:srgbClr val="7768AD"/>
              </a:solidFill>
              <a:ln w="28575">
                <a:solidFill>
                  <a:srgbClr val="4A35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4EA57E-650C-4C16-A438-B6EE64BE0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606" y="4048627"/>
                <a:ext cx="1658803" cy="1658803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821F19-D097-4028-95DC-23EE1C1476E6}"/>
              </a:ext>
            </a:extLst>
          </p:cNvPr>
          <p:cNvGrpSpPr/>
          <p:nvPr/>
        </p:nvGrpSpPr>
        <p:grpSpPr>
          <a:xfrm>
            <a:off x="5090723" y="4541225"/>
            <a:ext cx="3389007" cy="1559859"/>
            <a:chOff x="5090723" y="4706970"/>
            <a:chExt cx="3389007" cy="155985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272FE1-55B5-41F6-B571-C91CDD408358}"/>
                </a:ext>
              </a:extLst>
            </p:cNvPr>
            <p:cNvSpPr/>
            <p:nvPr/>
          </p:nvSpPr>
          <p:spPr>
            <a:xfrm>
              <a:off x="5090723" y="5136524"/>
              <a:ext cx="2170631" cy="700755"/>
            </a:xfrm>
            <a:prstGeom prst="rect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800" dirty="0"/>
                <a:t> kangaroo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08AB30-ADBE-4A95-A76E-9F64BFB64930}"/>
                </a:ext>
              </a:extLst>
            </p:cNvPr>
            <p:cNvSpPr/>
            <p:nvPr/>
          </p:nvSpPr>
          <p:spPr>
            <a:xfrm>
              <a:off x="6796608" y="4706970"/>
              <a:ext cx="1559859" cy="1559859"/>
            </a:xfrm>
            <a:prstGeom prst="ellipse">
              <a:avLst/>
            </a:prstGeom>
            <a:solidFill>
              <a:srgbClr val="7768AD"/>
            </a:solidFill>
            <a:ln w="28575">
              <a:solidFill>
                <a:srgbClr val="4A3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5D9C01-F5C2-405D-AF05-7BE95757B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8552" flipH="1">
              <a:off x="6671521" y="4907805"/>
              <a:ext cx="1808209" cy="1153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1A1620D-89B6-443F-9539-E85D89BDA262}"/>
              </a:ext>
            </a:extLst>
          </p:cNvPr>
          <p:cNvSpPr/>
          <p:nvPr/>
        </p:nvSpPr>
        <p:spPr>
          <a:xfrm>
            <a:off x="4195985" y="4971780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27" name="box 1">
            <a:extLst>
              <a:ext uri="{FF2B5EF4-FFF2-40B4-BE49-F238E27FC236}">
                <a16:creationId xmlns:a16="http://schemas.microsoft.com/office/drawing/2014/main" id="{8604C07D-36E2-4A0F-823F-F1AF1A7D2B36}"/>
              </a:ext>
            </a:extLst>
          </p:cNvPr>
          <p:cNvSpPr/>
          <p:nvPr/>
        </p:nvSpPr>
        <p:spPr>
          <a:xfrm>
            <a:off x="5220518" y="3250932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28" name="box 2">
            <a:extLst>
              <a:ext uri="{FF2B5EF4-FFF2-40B4-BE49-F238E27FC236}">
                <a16:creationId xmlns:a16="http://schemas.microsoft.com/office/drawing/2014/main" id="{A00272C4-A5B0-4C1F-BE8D-C1BED616FB73}"/>
              </a:ext>
            </a:extLst>
          </p:cNvPr>
          <p:cNvSpPr/>
          <p:nvPr/>
        </p:nvSpPr>
        <p:spPr>
          <a:xfrm>
            <a:off x="6421023" y="3250931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3117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Animal Gestation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EED1-1377-44AE-A284-94EA9489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0583"/>
          <a:stretch/>
        </p:blipFill>
        <p:spPr>
          <a:xfrm>
            <a:off x="624801" y="1636699"/>
            <a:ext cx="7906424" cy="4563655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1F8168-A132-445C-9C35-C68FF092570F}"/>
              </a:ext>
            </a:extLst>
          </p:cNvPr>
          <p:cNvSpPr/>
          <p:nvPr/>
        </p:nvSpPr>
        <p:spPr>
          <a:xfrm>
            <a:off x="804898" y="4860353"/>
            <a:ext cx="4285826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longer is the gestation period of the kangaroo than the gerbil? Write your answer in weeks and days.</a:t>
            </a: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433F21-575A-4B31-B97F-BBDF64D79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141334"/>
              </p:ext>
            </p:extLst>
          </p:nvPr>
        </p:nvGraphicFramePr>
        <p:xfrm>
          <a:off x="804898" y="2102122"/>
          <a:ext cx="4285826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2913">
                  <a:extLst>
                    <a:ext uri="{9D8B030D-6E8A-4147-A177-3AD203B41FA5}">
                      <a16:colId xmlns:a16="http://schemas.microsoft.com/office/drawing/2014/main" val="4128312814"/>
                    </a:ext>
                  </a:extLst>
                </a:gridCol>
                <a:gridCol w="2142913">
                  <a:extLst>
                    <a:ext uri="{9D8B030D-6E8A-4147-A177-3AD203B41FA5}">
                      <a16:colId xmlns:a16="http://schemas.microsoft.com/office/drawing/2014/main" val="4069168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Animal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Gestation Period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gerbil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weeks 3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weeks 5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hamster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baseline="0" dirty="0"/>
                        <a:t> weeks 6</a:t>
                      </a:r>
                      <a:r>
                        <a:rPr lang="en-GB" dirty="0"/>
                        <a:t>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kangaroo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rabbit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2077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264CF2A-A8E5-4793-880C-199DC6605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42" y="1819253"/>
            <a:ext cx="2600383" cy="4381101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8E87C4E3-0AE6-4E2B-838B-F29D49D537C7}"/>
              </a:ext>
            </a:extLst>
          </p:cNvPr>
          <p:cNvSpPr/>
          <p:nvPr/>
        </p:nvSpPr>
        <p:spPr>
          <a:xfrm>
            <a:off x="5467205" y="3918526"/>
            <a:ext cx="2200420" cy="861343"/>
          </a:xfrm>
          <a:prstGeom prst="wedgeRectCallout">
            <a:avLst>
              <a:gd name="adj1" fmla="val 29791"/>
              <a:gd name="adj2" fmla="val -10671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2 weeks 4 days</a:t>
            </a:r>
          </a:p>
        </p:txBody>
      </p:sp>
    </p:spTree>
    <p:extLst>
      <p:ext uri="{BB962C8B-B14F-4D97-AF65-F5344CB8AC3E}">
        <p14:creationId xmlns:p14="http://schemas.microsoft.com/office/powerpoint/2010/main" val="111088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6039F-D997-493A-A317-1855F4022F5F}"/>
              </a:ext>
            </a:extLst>
          </p:cNvPr>
          <p:cNvSpPr/>
          <p:nvPr/>
        </p:nvSpPr>
        <p:spPr>
          <a:xfrm>
            <a:off x="624801" y="1913464"/>
            <a:ext cx="7906424" cy="4260333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8280" r="-6344" b="-244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3" y="609845"/>
            <a:ext cx="82198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Problems Involving </a:t>
            </a:r>
            <a:br>
              <a:rPr lang="en-GB" sz="3200" b="1" dirty="0"/>
            </a:br>
            <a:r>
              <a:rPr lang="en-GB" sz="3200" b="1" dirty="0"/>
              <a:t>Weeks and Days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44132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fabulous skills to complete this activity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B9A-3BA6-44D3-AA54-5C2DC6D8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" y="2136449"/>
            <a:ext cx="2770327" cy="39170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113F8-94EB-4FD9-88D3-F2731754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4" y="2136449"/>
            <a:ext cx="2770327" cy="39170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2489-E9B6-4448-B2DA-3584DB7DB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56" y="2136449"/>
            <a:ext cx="2770327" cy="391709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0AAF922-F19C-4FEF-8C4E-B369A0127816}"/>
              </a:ext>
            </a:extLst>
          </p:cNvPr>
          <p:cNvSpPr/>
          <p:nvPr/>
        </p:nvSpPr>
        <p:spPr>
          <a:xfrm>
            <a:off x="636566" y="1638925"/>
            <a:ext cx="7900046" cy="4563655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alking Partners">
            <a:extLst>
              <a:ext uri="{FF2B5EF4-FFF2-40B4-BE49-F238E27FC236}">
                <a16:creationId xmlns:a16="http://schemas.microsoft.com/office/drawing/2014/main" id="{36AD6FCE-E9FE-45F9-94C9-5907E38D9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1CF94-FF6B-4320-BDDC-9368CBFFA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98" y="1473200"/>
            <a:ext cx="2870360" cy="302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A4161D-6066-4511-96C2-93B6C145C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70" y="1473200"/>
            <a:ext cx="2870360" cy="302208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3374B6-328A-4EFA-9A31-7D046690F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278389"/>
              </p:ext>
            </p:extLst>
          </p:nvPr>
        </p:nvGraphicFramePr>
        <p:xfrm>
          <a:off x="1927623" y="2655905"/>
          <a:ext cx="23673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187">
                  <a:extLst>
                    <a:ext uri="{9D8B030D-6E8A-4147-A177-3AD203B41FA5}">
                      <a16:colId xmlns:a16="http://schemas.microsoft.com/office/drawing/2014/main" val="157305362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41061158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343257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568392683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406362656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274929531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3457103129"/>
                    </a:ext>
                  </a:extLst>
                </a:gridCol>
              </a:tblGrid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6610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5156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9422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126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5567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13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7508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D4AF3D4-58E6-4B52-B605-66E3CF7C6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90496"/>
              </p:ext>
            </p:extLst>
          </p:nvPr>
        </p:nvGraphicFramePr>
        <p:xfrm>
          <a:off x="4896779" y="2655905"/>
          <a:ext cx="2367309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187">
                  <a:extLst>
                    <a:ext uri="{9D8B030D-6E8A-4147-A177-3AD203B41FA5}">
                      <a16:colId xmlns:a16="http://schemas.microsoft.com/office/drawing/2014/main" val="157305362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41061158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34325785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568392683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406362656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2274929531"/>
                    </a:ext>
                  </a:extLst>
                </a:gridCol>
                <a:gridCol w="338187">
                  <a:extLst>
                    <a:ext uri="{9D8B030D-6E8A-4147-A177-3AD203B41FA5}">
                      <a16:colId xmlns:a16="http://schemas.microsoft.com/office/drawing/2014/main" val="3457103129"/>
                    </a:ext>
                  </a:extLst>
                </a:gridCol>
              </a:tblGrid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6610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295156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94228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126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05567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139"/>
                  </a:ext>
                </a:extLst>
              </a:tr>
              <a:tr h="196483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875086"/>
                  </a:ext>
                </a:extLst>
              </a:tr>
            </a:tbl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C0B4941E-D1ED-4696-8EF6-30F5E63242A0}"/>
              </a:ext>
            </a:extLst>
          </p:cNvPr>
          <p:cNvSpPr/>
          <p:nvPr/>
        </p:nvSpPr>
        <p:spPr>
          <a:xfrm>
            <a:off x="2293653" y="3269642"/>
            <a:ext cx="276317" cy="276317"/>
          </a:xfrm>
          <a:prstGeom prst="ellipse">
            <a:avLst/>
          </a:prstGeom>
          <a:solidFill>
            <a:srgbClr val="87BD33">
              <a:alpha val="16000"/>
            </a:srgbClr>
          </a:solidFill>
          <a:ln w="1905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95C720-C14F-4E06-898A-0D619D07BA0D}"/>
              </a:ext>
            </a:extLst>
          </p:cNvPr>
          <p:cNvSpPr/>
          <p:nvPr/>
        </p:nvSpPr>
        <p:spPr>
          <a:xfrm>
            <a:off x="6271426" y="3480878"/>
            <a:ext cx="276317" cy="276317"/>
          </a:xfrm>
          <a:prstGeom prst="ellipse">
            <a:avLst/>
          </a:prstGeom>
          <a:solidFill>
            <a:srgbClr val="87BD33">
              <a:alpha val="16000"/>
            </a:srgbClr>
          </a:solidFill>
          <a:ln w="19050">
            <a:solidFill>
              <a:srgbClr val="87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548AC5-6AE3-46FF-A2BE-A33B254F6EFA}"/>
              </a:ext>
            </a:extLst>
          </p:cNvPr>
          <p:cNvSpPr/>
          <p:nvPr/>
        </p:nvSpPr>
        <p:spPr>
          <a:xfrm>
            <a:off x="476653" y="609845"/>
            <a:ext cx="821987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Calendar Problem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9BB67-4F7D-40A1-B007-548DD43CA8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5"/>
          <a:stretch/>
        </p:blipFill>
        <p:spPr>
          <a:xfrm>
            <a:off x="3518981" y="3752763"/>
            <a:ext cx="1788275" cy="2449817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6B285758-6C6B-4481-A9C8-C9AB073A3711}"/>
              </a:ext>
            </a:extLst>
          </p:cNvPr>
          <p:cNvSpPr/>
          <p:nvPr/>
        </p:nvSpPr>
        <p:spPr>
          <a:xfrm>
            <a:off x="1664198" y="4598461"/>
            <a:ext cx="2219979" cy="733669"/>
          </a:xfrm>
          <a:prstGeom prst="wedgeRectCallout">
            <a:avLst>
              <a:gd name="adj1" fmla="val 62713"/>
              <a:gd name="adj2" fmla="val -39706"/>
            </a:avLst>
          </a:prstGeom>
          <a:solidFill>
            <a:srgbClr val="D1C4DE"/>
          </a:solidFill>
          <a:ln w="19050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Today is Tuesday 13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May. 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7B90D5E8-4240-40E5-A117-2308F005B552}"/>
              </a:ext>
            </a:extLst>
          </p:cNvPr>
          <p:cNvSpPr/>
          <p:nvPr/>
        </p:nvSpPr>
        <p:spPr>
          <a:xfrm>
            <a:off x="4911809" y="4598461"/>
            <a:ext cx="2587621" cy="733669"/>
          </a:xfrm>
          <a:prstGeom prst="wedgeRectCallout">
            <a:avLst>
              <a:gd name="adj1" fmla="val -56904"/>
              <a:gd name="adj2" fmla="val -41032"/>
            </a:avLst>
          </a:prstGeom>
          <a:solidFill>
            <a:srgbClr val="D1C4DE"/>
          </a:solidFill>
          <a:ln w="19050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am going on holiday on Friday 20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June.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D006BC-F4EE-46AB-92F3-6785B2861173}"/>
              </a:ext>
            </a:extLst>
          </p:cNvPr>
          <p:cNvSpPr/>
          <p:nvPr/>
        </p:nvSpPr>
        <p:spPr>
          <a:xfrm>
            <a:off x="577843" y="5456235"/>
            <a:ext cx="5083729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long is it until I go on holiday? Write your answer in both days and in weeks and days.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33086A-F899-4CDC-A99C-E158F608EA08}"/>
              </a:ext>
            </a:extLst>
          </p:cNvPr>
          <p:cNvSpPr/>
          <p:nvPr/>
        </p:nvSpPr>
        <p:spPr>
          <a:xfrm>
            <a:off x="5695128" y="5456235"/>
            <a:ext cx="291125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Answer:</a:t>
            </a:r>
          </a:p>
          <a:p>
            <a:pPr algn="ctr"/>
            <a:r>
              <a:rPr lang="en-GB" b="1" dirty="0"/>
              <a:t>38 days or 5 weeks 3 days </a:t>
            </a:r>
          </a:p>
        </p:txBody>
      </p:sp>
    </p:spTree>
    <p:extLst>
      <p:ext uri="{BB962C8B-B14F-4D97-AF65-F5344CB8AC3E}">
        <p14:creationId xmlns:p14="http://schemas.microsoft.com/office/powerpoint/2010/main" val="8980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12" grpId="0" animBg="1"/>
      <p:bldP spid="32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(weeks </a:t>
            </a:r>
            <a:br>
              <a:rPr lang="en-GB" dirty="0"/>
            </a:br>
            <a:r>
              <a:rPr lang="en-GB" dirty="0"/>
              <a:t>and days).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weeks to days.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days to weeks.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weeks to days and days to weeks.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(weeks </a:t>
            </a:r>
            <a:br>
              <a:rPr lang="en-GB" dirty="0"/>
            </a:br>
            <a:r>
              <a:rPr lang="en-GB" dirty="0"/>
              <a:t>and days).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18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weeks to days.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days to weeks.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weeks to days and days to weeks.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25AD7-C749-4E3C-8C90-AD0382DA3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19460" r="6701"/>
          <a:stretch/>
        </p:blipFill>
        <p:spPr>
          <a:xfrm>
            <a:off x="622996" y="1976854"/>
            <a:ext cx="7908228" cy="420628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D446C04-C430-4CAC-9DE3-094D7DBC2F62}"/>
              </a:ext>
            </a:extLst>
          </p:cNvPr>
          <p:cNvSpPr/>
          <p:nvPr/>
        </p:nvSpPr>
        <p:spPr>
          <a:xfrm>
            <a:off x="622994" y="1976854"/>
            <a:ext cx="7898423" cy="4196943"/>
          </a:xfrm>
          <a:prstGeom prst="rect">
            <a:avLst/>
          </a:prstGeom>
          <a:solidFill>
            <a:srgbClr val="D1C4DE">
              <a:alpha val="1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Order It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BA6050-B5BC-495B-82A8-4F44CF8A60AA}"/>
              </a:ext>
            </a:extLst>
          </p:cNvPr>
          <p:cNvSpPr/>
          <p:nvPr/>
        </p:nvSpPr>
        <p:spPr>
          <a:xfrm>
            <a:off x="622997" y="1607522"/>
            <a:ext cx="7908227" cy="369332"/>
          </a:xfrm>
          <a:prstGeom prst="rect">
            <a:avLst/>
          </a:prstGeom>
          <a:solidFill>
            <a:srgbClr val="7768AD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Here are a variety of units of time. Order them from least to greatest.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D21288-1A30-437D-A482-763B41B03187}"/>
              </a:ext>
            </a:extLst>
          </p:cNvPr>
          <p:cNvGrpSpPr/>
          <p:nvPr/>
        </p:nvGrpSpPr>
        <p:grpSpPr>
          <a:xfrm>
            <a:off x="2914554" y="7227095"/>
            <a:ext cx="1136591" cy="1479502"/>
            <a:chOff x="1115028" y="2153294"/>
            <a:chExt cx="1136591" cy="14795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3678E9-7B53-425B-82F7-AF87D4EAA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028" y="2153294"/>
              <a:ext cx="1136591" cy="14795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885CF7-7E49-4709-BECC-6599589ADDF8}"/>
                </a:ext>
              </a:extLst>
            </p:cNvPr>
            <p:cNvSpPr/>
            <p:nvPr/>
          </p:nvSpPr>
          <p:spPr>
            <a:xfrm>
              <a:off x="1185430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90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1DF03B-B3C7-432D-8B5F-5C4E32FAB39A}"/>
              </a:ext>
            </a:extLst>
          </p:cNvPr>
          <p:cNvGrpSpPr/>
          <p:nvPr/>
        </p:nvGrpSpPr>
        <p:grpSpPr>
          <a:xfrm>
            <a:off x="516393" y="7114604"/>
            <a:ext cx="1136591" cy="1479502"/>
            <a:chOff x="2352219" y="2309395"/>
            <a:chExt cx="1136591" cy="14795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9395-E916-413C-967F-059B0D84F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219" y="2309395"/>
              <a:ext cx="1136591" cy="1479502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E897E1-164F-4DC1-ADEE-6072C1C06ABB}"/>
                </a:ext>
              </a:extLst>
            </p:cNvPr>
            <p:cNvSpPr/>
            <p:nvPr/>
          </p:nvSpPr>
          <p:spPr>
            <a:xfrm>
              <a:off x="2602157" y="2454856"/>
              <a:ext cx="636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  <a:p>
              <a:pPr algn="ctr"/>
              <a:r>
                <a:rPr lang="en-GB" dirty="0"/>
                <a:t>year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C04BE1A-298B-43E4-A67C-D64A6D5ABCB5}"/>
              </a:ext>
            </a:extLst>
          </p:cNvPr>
          <p:cNvGrpSpPr/>
          <p:nvPr/>
        </p:nvGrpSpPr>
        <p:grpSpPr>
          <a:xfrm>
            <a:off x="670598" y="2166069"/>
            <a:ext cx="1136591" cy="1479502"/>
            <a:chOff x="5655239" y="2154230"/>
            <a:chExt cx="1136591" cy="147950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F341C49-65D3-4DEB-90FB-40BA022A2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9" y="2154230"/>
              <a:ext cx="1136591" cy="1479502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1C2B8AB-57AA-48E4-99FD-B137E718C490}"/>
                </a:ext>
              </a:extLst>
            </p:cNvPr>
            <p:cNvSpPr/>
            <p:nvPr/>
          </p:nvSpPr>
          <p:spPr>
            <a:xfrm>
              <a:off x="5743274" y="2454856"/>
              <a:ext cx="9605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200 </a:t>
              </a:r>
            </a:p>
            <a:p>
              <a:pPr algn="ctr"/>
              <a:r>
                <a:rPr lang="en-GB" dirty="0"/>
                <a:t>seconds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A6E4C3B-9276-477C-A069-8DD71E971D05}"/>
              </a:ext>
            </a:extLst>
          </p:cNvPr>
          <p:cNvGrpSpPr/>
          <p:nvPr/>
        </p:nvGrpSpPr>
        <p:grpSpPr>
          <a:xfrm>
            <a:off x="1710835" y="7608243"/>
            <a:ext cx="1136591" cy="1479502"/>
            <a:chOff x="5655239" y="2154230"/>
            <a:chExt cx="1136591" cy="147950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790E5C-43AC-4FB2-8976-921038C3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9" y="2154230"/>
              <a:ext cx="1136591" cy="147950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3FDF1D-2150-4600-A9E4-05E5F78A91DD}"/>
                </a:ext>
              </a:extLst>
            </p:cNvPr>
            <p:cNvSpPr/>
            <p:nvPr/>
          </p:nvSpPr>
          <p:spPr>
            <a:xfrm>
              <a:off x="5743274" y="2454856"/>
              <a:ext cx="9605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200 </a:t>
              </a:r>
            </a:p>
            <a:p>
              <a:pPr algn="ctr"/>
              <a:r>
                <a:rPr lang="en-GB" dirty="0"/>
                <a:t>seconds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89D60-AAEA-41DD-9514-F6255D40D3DD}"/>
              </a:ext>
            </a:extLst>
          </p:cNvPr>
          <p:cNvGrpSpPr/>
          <p:nvPr/>
        </p:nvGrpSpPr>
        <p:grpSpPr>
          <a:xfrm>
            <a:off x="7531129" y="7197361"/>
            <a:ext cx="1136591" cy="1479502"/>
            <a:chOff x="6962834" y="2153294"/>
            <a:chExt cx="1136591" cy="14795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703F18-6AF9-4FAB-958F-3CF71375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834" y="2153294"/>
              <a:ext cx="1136591" cy="147950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B14DD8-7827-4A17-B28E-50E9CB52D5AB}"/>
                </a:ext>
              </a:extLst>
            </p:cNvPr>
            <p:cNvSpPr/>
            <p:nvPr/>
          </p:nvSpPr>
          <p:spPr>
            <a:xfrm>
              <a:off x="7016187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AB54E3-2BC5-4ECC-A6D3-DB2D255595B8}"/>
              </a:ext>
            </a:extLst>
          </p:cNvPr>
          <p:cNvGrpSpPr/>
          <p:nvPr/>
        </p:nvGrpSpPr>
        <p:grpSpPr>
          <a:xfrm>
            <a:off x="5176523" y="7280586"/>
            <a:ext cx="1136591" cy="1479502"/>
            <a:chOff x="4439889" y="4768799"/>
            <a:chExt cx="1136591" cy="147950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184904-491F-473F-901E-305ADC5E8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89" y="4768799"/>
              <a:ext cx="1136591" cy="147950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3478CB-5EBE-4581-8ABB-F3298E0C6316}"/>
                </a:ext>
              </a:extLst>
            </p:cNvPr>
            <p:cNvSpPr/>
            <p:nvPr/>
          </p:nvSpPr>
          <p:spPr>
            <a:xfrm>
              <a:off x="4648490" y="505448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C591A6-9884-4559-85DA-00448AB773ED}"/>
              </a:ext>
            </a:extLst>
          </p:cNvPr>
          <p:cNvGrpSpPr/>
          <p:nvPr/>
        </p:nvGrpSpPr>
        <p:grpSpPr>
          <a:xfrm>
            <a:off x="4028044" y="7815449"/>
            <a:ext cx="1136591" cy="1479502"/>
            <a:chOff x="2923531" y="4290148"/>
            <a:chExt cx="1136591" cy="14795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42F09F-FF96-4DD8-B72D-87F0E0D6C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531" y="4290148"/>
              <a:ext cx="1136591" cy="147950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077152-953D-4007-8EB1-6E24729C4742}"/>
                </a:ext>
              </a:extLst>
            </p:cNvPr>
            <p:cNvSpPr/>
            <p:nvPr/>
          </p:nvSpPr>
          <p:spPr>
            <a:xfrm>
              <a:off x="3110341" y="458845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5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84076C-6895-4E36-B654-38805A0F7296}"/>
              </a:ext>
            </a:extLst>
          </p:cNvPr>
          <p:cNvGrpSpPr/>
          <p:nvPr/>
        </p:nvGrpSpPr>
        <p:grpSpPr>
          <a:xfrm>
            <a:off x="6310551" y="7481638"/>
            <a:ext cx="1261985" cy="1732712"/>
            <a:chOff x="6300322" y="4144359"/>
            <a:chExt cx="1261985" cy="173271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5FC4765-356A-4BF1-B033-086AAE9FA0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5" t="8455" r="25239" b="45044"/>
            <a:stretch/>
          </p:blipFill>
          <p:spPr>
            <a:xfrm>
              <a:off x="6300322" y="4144359"/>
              <a:ext cx="1261985" cy="1732712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5BAFBA-B8C1-45A5-AD2A-D03CFE6A09EB}"/>
                </a:ext>
              </a:extLst>
            </p:cNvPr>
            <p:cNvSpPr/>
            <p:nvPr/>
          </p:nvSpPr>
          <p:spPr>
            <a:xfrm>
              <a:off x="6518831" y="4588456"/>
              <a:ext cx="942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  <a:p>
              <a:pPr algn="ctr"/>
              <a:r>
                <a:rPr lang="en-GB" dirty="0"/>
                <a:t>months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E368E2-9B36-476C-977B-5EB05EB9FE7A}"/>
              </a:ext>
            </a:extLst>
          </p:cNvPr>
          <p:cNvGrpSpPr/>
          <p:nvPr/>
        </p:nvGrpSpPr>
        <p:grpSpPr>
          <a:xfrm>
            <a:off x="2847426" y="2266148"/>
            <a:ext cx="1136591" cy="1479502"/>
            <a:chOff x="1115028" y="2153294"/>
            <a:chExt cx="1136591" cy="147950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692B8C6-DE0B-4933-817C-1544EDD8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028" y="2153294"/>
              <a:ext cx="1136591" cy="147950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9997D69-E1E7-4CFA-A29D-2525CDBE986D}"/>
                </a:ext>
              </a:extLst>
            </p:cNvPr>
            <p:cNvSpPr/>
            <p:nvPr/>
          </p:nvSpPr>
          <p:spPr>
            <a:xfrm>
              <a:off x="1185430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90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101C4A1-EBAA-48F6-B501-9F0B1EBA8CFC}"/>
              </a:ext>
            </a:extLst>
          </p:cNvPr>
          <p:cNvGrpSpPr/>
          <p:nvPr/>
        </p:nvGrpSpPr>
        <p:grpSpPr>
          <a:xfrm>
            <a:off x="1722539" y="2982035"/>
            <a:ext cx="1136591" cy="1479502"/>
            <a:chOff x="6962834" y="2153294"/>
            <a:chExt cx="1136591" cy="1479502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D2328F5-E224-4D5A-A87F-99D8B5D9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834" y="2153294"/>
              <a:ext cx="1136591" cy="1479502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6E806FC-9C07-4DCD-8350-3DB0798FDBA2}"/>
                </a:ext>
              </a:extLst>
            </p:cNvPr>
            <p:cNvSpPr/>
            <p:nvPr/>
          </p:nvSpPr>
          <p:spPr>
            <a:xfrm>
              <a:off x="7016187" y="2454856"/>
              <a:ext cx="9957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 </a:t>
              </a:r>
            </a:p>
            <a:p>
              <a:pPr algn="ctr"/>
              <a:r>
                <a:rPr lang="en-GB" dirty="0"/>
                <a:t>minutes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7B39282-1366-4C45-95B8-027F634E8172}"/>
              </a:ext>
            </a:extLst>
          </p:cNvPr>
          <p:cNvGrpSpPr/>
          <p:nvPr/>
        </p:nvGrpSpPr>
        <p:grpSpPr>
          <a:xfrm>
            <a:off x="7302454" y="2106498"/>
            <a:ext cx="1136591" cy="1479502"/>
            <a:chOff x="2352219" y="2309395"/>
            <a:chExt cx="1136591" cy="147950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44CA239-1ED7-4708-9E6F-F10A9126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219" y="2309395"/>
              <a:ext cx="1136591" cy="1479502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AD89EB2-D9A8-4EA9-AD68-3534CF5CF3CE}"/>
                </a:ext>
              </a:extLst>
            </p:cNvPr>
            <p:cNvSpPr/>
            <p:nvPr/>
          </p:nvSpPr>
          <p:spPr>
            <a:xfrm>
              <a:off x="2602157" y="2454856"/>
              <a:ext cx="636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1</a:t>
              </a:r>
            </a:p>
            <a:p>
              <a:pPr algn="ctr"/>
              <a:r>
                <a:rPr lang="en-GB" dirty="0"/>
                <a:t>year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B7007AB-0709-4006-AB18-754457E94B98}"/>
              </a:ext>
            </a:extLst>
          </p:cNvPr>
          <p:cNvGrpSpPr/>
          <p:nvPr/>
        </p:nvGrpSpPr>
        <p:grpSpPr>
          <a:xfrm>
            <a:off x="5093236" y="2346186"/>
            <a:ext cx="1136591" cy="1479502"/>
            <a:chOff x="2923531" y="4290148"/>
            <a:chExt cx="1136591" cy="1479502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B32CE63-0CD7-4A0E-8D77-1D083069D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531" y="4290148"/>
              <a:ext cx="1136591" cy="1479502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42E29C5-E1B5-4107-8528-89FB1DF39478}"/>
                </a:ext>
              </a:extLst>
            </p:cNvPr>
            <p:cNvSpPr/>
            <p:nvPr/>
          </p:nvSpPr>
          <p:spPr>
            <a:xfrm>
              <a:off x="3110341" y="458845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5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1B7B688-BE5A-4E60-AA03-6DF4AFDE9CDC}"/>
              </a:ext>
            </a:extLst>
          </p:cNvPr>
          <p:cNvGrpSpPr/>
          <p:nvPr/>
        </p:nvGrpSpPr>
        <p:grpSpPr>
          <a:xfrm>
            <a:off x="3941433" y="2987492"/>
            <a:ext cx="1136591" cy="1479502"/>
            <a:chOff x="4439889" y="4768799"/>
            <a:chExt cx="1136591" cy="147950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C2D3EC3-E405-4208-A10B-2A66F89B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89" y="4768799"/>
              <a:ext cx="1136591" cy="1479502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DD53D04-3427-4380-A9F9-A69E8E58EF62}"/>
                </a:ext>
              </a:extLst>
            </p:cNvPr>
            <p:cNvSpPr/>
            <p:nvPr/>
          </p:nvSpPr>
          <p:spPr>
            <a:xfrm>
              <a:off x="4648490" y="505448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2</a:t>
              </a:r>
            </a:p>
            <a:p>
              <a:pPr algn="ctr"/>
              <a:r>
                <a:rPr lang="en-GB" dirty="0"/>
                <a:t>hours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E577489-92CB-464C-983F-7CDF79006107}"/>
              </a:ext>
            </a:extLst>
          </p:cNvPr>
          <p:cNvGrpSpPr/>
          <p:nvPr/>
        </p:nvGrpSpPr>
        <p:grpSpPr>
          <a:xfrm>
            <a:off x="6165438" y="2814524"/>
            <a:ext cx="1261985" cy="1732712"/>
            <a:chOff x="6300322" y="4144359"/>
            <a:chExt cx="1261985" cy="1732712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243B75A-71BC-4409-B507-BFF31AFED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5" t="8455" r="25239" b="45044"/>
            <a:stretch/>
          </p:blipFill>
          <p:spPr>
            <a:xfrm>
              <a:off x="6300322" y="4144359"/>
              <a:ext cx="1261985" cy="1732712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F2234F8-7FD9-425D-869A-F8524597D31E}"/>
                </a:ext>
              </a:extLst>
            </p:cNvPr>
            <p:cNvSpPr/>
            <p:nvPr/>
          </p:nvSpPr>
          <p:spPr>
            <a:xfrm>
              <a:off x="6518831" y="4588456"/>
              <a:ext cx="94288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4</a:t>
              </a:r>
            </a:p>
            <a:p>
              <a:pPr algn="ctr"/>
              <a:r>
                <a:rPr lang="en-GB" dirty="0"/>
                <a:t>months</a:t>
              </a:r>
            </a:p>
          </p:txBody>
        </p:sp>
      </p:grp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D0C3D8AB-91DC-49BC-BB0C-089DE70E3849}"/>
              </a:ext>
            </a:extLst>
          </p:cNvPr>
          <p:cNvSpPr/>
          <p:nvPr/>
        </p:nvSpPr>
        <p:spPr>
          <a:xfrm>
            <a:off x="709597" y="4583320"/>
            <a:ext cx="7673841" cy="728943"/>
          </a:xfrm>
          <a:prstGeom prst="rightArrow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least to greatest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6CAB05E-E92B-4B17-A85C-797633176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00D657D-AE02-4311-B956-86CC1F06E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3"/>
            <a:ext cx="9144000" cy="681581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4D983BF-1D06-4A29-AE26-B7A474D1B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487" y="248224"/>
            <a:ext cx="9144000" cy="68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3.61111E-6 -0.7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4.44444E-6 -0.6608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-2.77778E-6 -0.660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66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1.38889E-6 -0.72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0955 -0.659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-0.02413 -0.7226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4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7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1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7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5517" r="1875" b="20908"/>
          <a:stretch/>
        </p:blipFill>
        <p:spPr>
          <a:xfrm>
            <a:off x="622994" y="1976854"/>
            <a:ext cx="7908230" cy="41969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BF16C37-F839-4179-BAB7-A7DECCFAD580}"/>
              </a:ext>
            </a:extLst>
          </p:cNvPr>
          <p:cNvSpPr/>
          <p:nvPr/>
        </p:nvSpPr>
        <p:spPr>
          <a:xfrm>
            <a:off x="622994" y="1976854"/>
            <a:ext cx="7898423" cy="4196943"/>
          </a:xfrm>
          <a:prstGeom prst="rect">
            <a:avLst/>
          </a:prstGeom>
          <a:solidFill>
            <a:srgbClr val="D1C4DE">
              <a:alpha val="1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Weeks to Days</a:t>
            </a:r>
          </a:p>
        </p:txBody>
      </p:sp>
      <p:pic>
        <p:nvPicPr>
          <p:cNvPr id="24" name="Whole Class">
            <a:extLst>
              <a:ext uri="{FF2B5EF4-FFF2-40B4-BE49-F238E27FC236}">
                <a16:creationId xmlns:a16="http://schemas.microsoft.com/office/drawing/2014/main" id="{3B161798-CF1A-459A-9A1E-618368EB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DF35CDE-E036-4219-ADE6-DF821C3CF18F}"/>
              </a:ext>
            </a:extLst>
          </p:cNvPr>
          <p:cNvSpPr/>
          <p:nvPr/>
        </p:nvSpPr>
        <p:spPr>
          <a:xfrm>
            <a:off x="622997" y="1607522"/>
            <a:ext cx="7908227" cy="369332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Write how many days there are in the number of weeks shown.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81429E-8228-46EE-BFAC-821FB608CC09}"/>
              </a:ext>
            </a:extLst>
          </p:cNvPr>
          <p:cNvSpPr/>
          <p:nvPr/>
        </p:nvSpPr>
        <p:spPr>
          <a:xfrm>
            <a:off x="1554021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68B38B-0E81-482D-A21F-8245FBD2B44C}"/>
              </a:ext>
            </a:extLst>
          </p:cNvPr>
          <p:cNvSpPr/>
          <p:nvPr/>
        </p:nvSpPr>
        <p:spPr>
          <a:xfrm>
            <a:off x="1554021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5BCA97-2B8B-4A5D-838B-9C4E587FA1EF}"/>
              </a:ext>
            </a:extLst>
          </p:cNvPr>
          <p:cNvSpPr/>
          <p:nvPr/>
        </p:nvSpPr>
        <p:spPr>
          <a:xfrm>
            <a:off x="1554021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F6A4D0E-32AF-4399-BDE6-1FE505B87288}"/>
              </a:ext>
            </a:extLst>
          </p:cNvPr>
          <p:cNvSpPr/>
          <p:nvPr/>
        </p:nvSpPr>
        <p:spPr>
          <a:xfrm>
            <a:off x="3692103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A8AD706-76C0-4E96-90BB-4A57C912E689}"/>
              </a:ext>
            </a:extLst>
          </p:cNvPr>
          <p:cNvSpPr/>
          <p:nvPr/>
        </p:nvSpPr>
        <p:spPr>
          <a:xfrm>
            <a:off x="3692103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5CA87C0-010D-4E81-B8DD-687C51C57608}"/>
              </a:ext>
            </a:extLst>
          </p:cNvPr>
          <p:cNvSpPr/>
          <p:nvPr/>
        </p:nvSpPr>
        <p:spPr>
          <a:xfrm>
            <a:off x="3692103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A81A84-29A4-42DA-8F93-E85D924ED70D}"/>
              </a:ext>
            </a:extLst>
          </p:cNvPr>
          <p:cNvSpPr/>
          <p:nvPr/>
        </p:nvSpPr>
        <p:spPr>
          <a:xfrm>
            <a:off x="5830185" y="2271711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829DDA3-A651-4FD4-834C-7A3F7CC9365D}"/>
              </a:ext>
            </a:extLst>
          </p:cNvPr>
          <p:cNvSpPr/>
          <p:nvPr/>
        </p:nvSpPr>
        <p:spPr>
          <a:xfrm>
            <a:off x="5830185" y="3570639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8F4D446-CCCF-40D6-A703-A0826BBDC471}"/>
              </a:ext>
            </a:extLst>
          </p:cNvPr>
          <p:cNvSpPr/>
          <p:nvPr/>
        </p:nvSpPr>
        <p:spPr>
          <a:xfrm>
            <a:off x="5830185" y="4869567"/>
            <a:ext cx="1761565" cy="100937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42" name="1 week">
            <a:extLst>
              <a:ext uri="{FF2B5EF4-FFF2-40B4-BE49-F238E27FC236}">
                <a16:creationId xmlns:a16="http://schemas.microsoft.com/office/drawing/2014/main" id="{BE7A8055-F6EA-48D8-A203-6D1336E62F91}"/>
              </a:ext>
            </a:extLst>
          </p:cNvPr>
          <p:cNvSpPr/>
          <p:nvPr/>
        </p:nvSpPr>
        <p:spPr>
          <a:xfrm>
            <a:off x="1554021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 week</a:t>
            </a:r>
          </a:p>
        </p:txBody>
      </p:sp>
      <p:sp>
        <p:nvSpPr>
          <p:cNvPr id="43" name="8 weeks">
            <a:extLst>
              <a:ext uri="{FF2B5EF4-FFF2-40B4-BE49-F238E27FC236}">
                <a16:creationId xmlns:a16="http://schemas.microsoft.com/office/drawing/2014/main" id="{C7C3C8CC-0841-40D8-A7E5-5127A1E294AF}"/>
              </a:ext>
            </a:extLst>
          </p:cNvPr>
          <p:cNvSpPr/>
          <p:nvPr/>
        </p:nvSpPr>
        <p:spPr>
          <a:xfrm>
            <a:off x="1554021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8 weeks</a:t>
            </a:r>
          </a:p>
        </p:txBody>
      </p:sp>
      <p:sp>
        <p:nvSpPr>
          <p:cNvPr id="44" name="5 weeks">
            <a:extLst>
              <a:ext uri="{FF2B5EF4-FFF2-40B4-BE49-F238E27FC236}">
                <a16:creationId xmlns:a16="http://schemas.microsoft.com/office/drawing/2014/main" id="{A4A72D04-77F4-42C4-9BD8-C0A7151DB712}"/>
              </a:ext>
            </a:extLst>
          </p:cNvPr>
          <p:cNvSpPr/>
          <p:nvPr/>
        </p:nvSpPr>
        <p:spPr>
          <a:xfrm>
            <a:off x="1554021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 weeks</a:t>
            </a:r>
          </a:p>
        </p:txBody>
      </p:sp>
      <p:sp>
        <p:nvSpPr>
          <p:cNvPr id="45" name="7 weeks">
            <a:extLst>
              <a:ext uri="{FF2B5EF4-FFF2-40B4-BE49-F238E27FC236}">
                <a16:creationId xmlns:a16="http://schemas.microsoft.com/office/drawing/2014/main" id="{7DD93F08-2F5C-442B-8422-FDEC390CA0F1}"/>
              </a:ext>
            </a:extLst>
          </p:cNvPr>
          <p:cNvSpPr/>
          <p:nvPr/>
        </p:nvSpPr>
        <p:spPr>
          <a:xfrm>
            <a:off x="3692103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7 weeks</a:t>
            </a:r>
          </a:p>
        </p:txBody>
      </p:sp>
      <p:sp>
        <p:nvSpPr>
          <p:cNvPr id="46" name="2 weeks">
            <a:extLst>
              <a:ext uri="{FF2B5EF4-FFF2-40B4-BE49-F238E27FC236}">
                <a16:creationId xmlns:a16="http://schemas.microsoft.com/office/drawing/2014/main" id="{F73DCF82-14FA-482B-B815-1ABA22D6FD9B}"/>
              </a:ext>
            </a:extLst>
          </p:cNvPr>
          <p:cNvSpPr/>
          <p:nvPr/>
        </p:nvSpPr>
        <p:spPr>
          <a:xfrm>
            <a:off x="3692103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 weeks</a:t>
            </a:r>
          </a:p>
        </p:txBody>
      </p:sp>
      <p:sp>
        <p:nvSpPr>
          <p:cNvPr id="47" name="6 weeks">
            <a:extLst>
              <a:ext uri="{FF2B5EF4-FFF2-40B4-BE49-F238E27FC236}">
                <a16:creationId xmlns:a16="http://schemas.microsoft.com/office/drawing/2014/main" id="{51825E66-D241-4A5D-B205-87ED48F7A8A8}"/>
              </a:ext>
            </a:extLst>
          </p:cNvPr>
          <p:cNvSpPr/>
          <p:nvPr/>
        </p:nvSpPr>
        <p:spPr>
          <a:xfrm>
            <a:off x="3692103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6 weeks</a:t>
            </a:r>
          </a:p>
        </p:txBody>
      </p:sp>
      <p:sp>
        <p:nvSpPr>
          <p:cNvPr id="48" name="4 weeks">
            <a:extLst>
              <a:ext uri="{FF2B5EF4-FFF2-40B4-BE49-F238E27FC236}">
                <a16:creationId xmlns:a16="http://schemas.microsoft.com/office/drawing/2014/main" id="{094BC666-6AAC-455E-BB2B-863CA2FCB353}"/>
              </a:ext>
            </a:extLst>
          </p:cNvPr>
          <p:cNvSpPr/>
          <p:nvPr/>
        </p:nvSpPr>
        <p:spPr>
          <a:xfrm>
            <a:off x="5830185" y="2271711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 weeks</a:t>
            </a:r>
          </a:p>
        </p:txBody>
      </p:sp>
      <p:sp>
        <p:nvSpPr>
          <p:cNvPr id="49" name="9 weeks">
            <a:extLst>
              <a:ext uri="{FF2B5EF4-FFF2-40B4-BE49-F238E27FC236}">
                <a16:creationId xmlns:a16="http://schemas.microsoft.com/office/drawing/2014/main" id="{157F0F91-1865-4C2C-97C6-DFF0087FE434}"/>
              </a:ext>
            </a:extLst>
          </p:cNvPr>
          <p:cNvSpPr/>
          <p:nvPr/>
        </p:nvSpPr>
        <p:spPr>
          <a:xfrm>
            <a:off x="5830185" y="3570639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9 weeks</a:t>
            </a:r>
          </a:p>
        </p:txBody>
      </p:sp>
      <p:sp>
        <p:nvSpPr>
          <p:cNvPr id="50" name="3 weeks">
            <a:extLst>
              <a:ext uri="{FF2B5EF4-FFF2-40B4-BE49-F238E27FC236}">
                <a16:creationId xmlns:a16="http://schemas.microsoft.com/office/drawing/2014/main" id="{B8A20AC6-FC9D-4024-8203-199DC6D5F02A}"/>
              </a:ext>
            </a:extLst>
          </p:cNvPr>
          <p:cNvSpPr/>
          <p:nvPr/>
        </p:nvSpPr>
        <p:spPr>
          <a:xfrm>
            <a:off x="5830185" y="48695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 weeks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88379E-B3E6-4733-A9FD-9B5AEC434AB6}"/>
              </a:ext>
            </a:extLst>
          </p:cNvPr>
          <p:cNvSpPr/>
          <p:nvPr/>
        </p:nvSpPr>
        <p:spPr>
          <a:xfrm>
            <a:off x="1544214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7 days </a:t>
            </a:r>
          </a:p>
          <a:p>
            <a:pPr algn="ctr"/>
            <a:r>
              <a:rPr lang="en-GB" dirty="0"/>
              <a:t>in 1 week</a:t>
            </a:r>
            <a:endParaRPr lang="en-GB" sz="2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A14BD0-DD72-4DAC-A3A5-8B79080357D4}"/>
              </a:ext>
            </a:extLst>
          </p:cNvPr>
          <p:cNvSpPr/>
          <p:nvPr/>
        </p:nvSpPr>
        <p:spPr>
          <a:xfrm>
            <a:off x="3682671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49 days</a:t>
            </a:r>
          </a:p>
          <a:p>
            <a:pPr algn="ctr"/>
            <a:r>
              <a:rPr lang="en-GB" dirty="0"/>
              <a:t>in 7 weeks</a:t>
            </a:r>
            <a:endParaRPr lang="en-GB" sz="2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2DF7C3-A563-40A7-AD17-1EED468E74AD}"/>
              </a:ext>
            </a:extLst>
          </p:cNvPr>
          <p:cNvSpPr/>
          <p:nvPr/>
        </p:nvSpPr>
        <p:spPr>
          <a:xfrm>
            <a:off x="5820753" y="2271710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28 days</a:t>
            </a:r>
          </a:p>
          <a:p>
            <a:pPr algn="ctr"/>
            <a:r>
              <a:rPr lang="en-GB" dirty="0"/>
              <a:t>in 4 weeks</a:t>
            </a:r>
            <a:endParaRPr lang="en-GB" sz="24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045B6FF-5848-48F8-A97E-67254331583B}"/>
              </a:ext>
            </a:extLst>
          </p:cNvPr>
          <p:cNvSpPr/>
          <p:nvPr/>
        </p:nvSpPr>
        <p:spPr>
          <a:xfrm>
            <a:off x="1544214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56 days </a:t>
            </a:r>
          </a:p>
          <a:p>
            <a:pPr algn="ctr"/>
            <a:r>
              <a:rPr lang="en-GB" dirty="0"/>
              <a:t>in 8 weeks</a:t>
            </a:r>
            <a:endParaRPr lang="en-GB" sz="24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611C6ED-9F51-4A83-9360-89AB77A48AF1}"/>
              </a:ext>
            </a:extLst>
          </p:cNvPr>
          <p:cNvSpPr/>
          <p:nvPr/>
        </p:nvSpPr>
        <p:spPr>
          <a:xfrm>
            <a:off x="3682671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14 days</a:t>
            </a:r>
          </a:p>
          <a:p>
            <a:pPr algn="ctr"/>
            <a:r>
              <a:rPr lang="en-GB" dirty="0"/>
              <a:t>in 2 weeks</a:t>
            </a:r>
            <a:endParaRPr lang="en-GB" sz="2400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232282D-B509-40A9-AE5B-103440ED1718}"/>
              </a:ext>
            </a:extLst>
          </p:cNvPr>
          <p:cNvSpPr/>
          <p:nvPr/>
        </p:nvSpPr>
        <p:spPr>
          <a:xfrm>
            <a:off x="5820753" y="3570638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63 days</a:t>
            </a:r>
          </a:p>
          <a:p>
            <a:pPr algn="ctr"/>
            <a:r>
              <a:rPr lang="en-GB" dirty="0"/>
              <a:t>in </a:t>
            </a:r>
            <a:r>
              <a:rPr lang="en-GB"/>
              <a:t>9 weeks</a:t>
            </a:r>
            <a:endParaRPr lang="en-GB" sz="24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318494-1A82-455A-AB92-8DDE339FD97A}"/>
              </a:ext>
            </a:extLst>
          </p:cNvPr>
          <p:cNvSpPr/>
          <p:nvPr/>
        </p:nvSpPr>
        <p:spPr>
          <a:xfrm>
            <a:off x="1544214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35 days </a:t>
            </a:r>
          </a:p>
          <a:p>
            <a:pPr algn="ctr"/>
            <a:r>
              <a:rPr lang="en-GB" dirty="0"/>
              <a:t>in 5 weeks</a:t>
            </a:r>
            <a:endParaRPr lang="en-GB" sz="24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648D53D-CDBC-478F-84C0-68A88E68E72F}"/>
              </a:ext>
            </a:extLst>
          </p:cNvPr>
          <p:cNvSpPr/>
          <p:nvPr/>
        </p:nvSpPr>
        <p:spPr>
          <a:xfrm>
            <a:off x="3682671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42 days</a:t>
            </a:r>
          </a:p>
          <a:p>
            <a:pPr algn="ctr"/>
            <a:r>
              <a:rPr lang="en-GB" dirty="0"/>
              <a:t>in 6 weeks</a:t>
            </a:r>
            <a:endParaRPr lang="en-GB" sz="24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10DFE5-9FD0-478C-ACD3-6B46D594F28B}"/>
              </a:ext>
            </a:extLst>
          </p:cNvPr>
          <p:cNvSpPr/>
          <p:nvPr/>
        </p:nvSpPr>
        <p:spPr>
          <a:xfrm>
            <a:off x="5820753" y="4870767"/>
            <a:ext cx="1761565" cy="1009371"/>
          </a:xfrm>
          <a:prstGeom prst="round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21 days</a:t>
            </a:r>
          </a:p>
          <a:p>
            <a:pPr algn="ctr"/>
            <a:r>
              <a:rPr lang="en-GB" dirty="0"/>
              <a:t>in 3 weeks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670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5" grpId="0" animBg="1"/>
      <p:bldP spid="26" grpId="0" animBg="1"/>
      <p:bldP spid="27" grpId="0" animBg="1"/>
      <p:bldP spid="33" grpId="0" animBg="1"/>
      <p:bldP spid="51" grpId="0" animBg="1"/>
      <p:bldP spid="52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C53A2-681F-4C8B-919E-F79FACC1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" r="2087"/>
          <a:stretch/>
        </p:blipFill>
        <p:spPr>
          <a:xfrm>
            <a:off x="622998" y="1642683"/>
            <a:ext cx="7908227" cy="45311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Weeks to Days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642683"/>
            <a:ext cx="7915928" cy="4531114"/>
          </a:xfrm>
          <a:prstGeom prst="rect">
            <a:avLst/>
          </a:prstGeom>
          <a:solidFill>
            <a:srgbClr val="D1C4DE">
              <a:alpha val="1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3036C5F-C885-45E1-AB97-083496755F0B}"/>
              </a:ext>
            </a:extLst>
          </p:cNvPr>
          <p:cNvSpPr/>
          <p:nvPr/>
        </p:nvSpPr>
        <p:spPr>
          <a:xfrm>
            <a:off x="925671" y="2061000"/>
            <a:ext cx="72944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days are there in 3 weeks and 4 days?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BEA981-5132-4D84-8A0F-C576A182EB47}"/>
              </a:ext>
            </a:extLst>
          </p:cNvPr>
          <p:cNvGrpSpPr/>
          <p:nvPr/>
        </p:nvGrpSpPr>
        <p:grpSpPr>
          <a:xfrm>
            <a:off x="925670" y="2562482"/>
            <a:ext cx="7294405" cy="633880"/>
            <a:chOff x="5335540" y="3041217"/>
            <a:chExt cx="2799467" cy="70075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CD92AB-FAC0-45C4-92F7-6F9402107484}"/>
                </a:ext>
              </a:extLst>
            </p:cNvPr>
            <p:cNvSpPr/>
            <p:nvPr/>
          </p:nvSpPr>
          <p:spPr>
            <a:xfrm>
              <a:off x="5335540" y="3041217"/>
              <a:ext cx="2799466" cy="700755"/>
            </a:xfrm>
            <a:prstGeom prst="rect">
              <a:avLst/>
            </a:pr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35E5FA4-9F1B-4C72-9978-BB9E88D85D16}"/>
                </a:ext>
              </a:extLst>
            </p:cNvPr>
            <p:cNvSpPr/>
            <p:nvPr/>
          </p:nvSpPr>
          <p:spPr>
            <a:xfrm>
              <a:off x="5335540" y="3041217"/>
              <a:ext cx="2799467" cy="700755"/>
            </a:xfrm>
            <a:prstGeom prst="rect">
              <a:avLst/>
            </a:prstGeom>
            <a:noFill/>
            <a:ln w="28575">
              <a:solidFill>
                <a:srgbClr val="6D8F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                             3 </a:t>
              </a:r>
              <a:r>
                <a:rPr lang="en-GB" dirty="0">
                  <a:solidFill>
                    <a:schemeClr val="tx1"/>
                  </a:solidFill>
                </a:rPr>
                <a:t>×</a:t>
              </a:r>
              <a:r>
                <a:rPr lang="en-GB" sz="2000" dirty="0">
                  <a:solidFill>
                    <a:schemeClr val="tx1"/>
                  </a:solidFill>
                </a:rPr>
                <a:t> 7 =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DB04952-1D13-4053-A4EC-999E3F07629D}"/>
              </a:ext>
            </a:extLst>
          </p:cNvPr>
          <p:cNvSpPr/>
          <p:nvPr/>
        </p:nvSpPr>
        <p:spPr>
          <a:xfrm>
            <a:off x="4012150" y="2562482"/>
            <a:ext cx="514351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3D54F1-F9BE-4D86-B8DA-AC5FA7279687}"/>
              </a:ext>
            </a:extLst>
          </p:cNvPr>
          <p:cNvSpPr/>
          <p:nvPr/>
        </p:nvSpPr>
        <p:spPr>
          <a:xfrm>
            <a:off x="4307426" y="2562482"/>
            <a:ext cx="874172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+ 4 =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05830A7-CAC0-4682-B885-2D9A71616AD4}"/>
              </a:ext>
            </a:extLst>
          </p:cNvPr>
          <p:cNvSpPr/>
          <p:nvPr/>
        </p:nvSpPr>
        <p:spPr>
          <a:xfrm>
            <a:off x="4993226" y="2562482"/>
            <a:ext cx="1095375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25 days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185BA60-D94C-4E4D-AD9F-E9A6EA73DF90}"/>
              </a:ext>
            </a:extLst>
          </p:cNvPr>
          <p:cNvSpPr/>
          <p:nvPr/>
        </p:nvSpPr>
        <p:spPr>
          <a:xfrm>
            <a:off x="2811619" y="3328512"/>
            <a:ext cx="352250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days are there in: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398BDA-CF75-4608-9CBD-BD44AEED578F}"/>
              </a:ext>
            </a:extLst>
          </p:cNvPr>
          <p:cNvSpPr/>
          <p:nvPr/>
        </p:nvSpPr>
        <p:spPr>
          <a:xfrm>
            <a:off x="925671" y="4262707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17 days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C0522-5613-4026-BA5B-3A91884A9E43}"/>
              </a:ext>
            </a:extLst>
          </p:cNvPr>
          <p:cNvGrpSpPr/>
          <p:nvPr/>
        </p:nvGrpSpPr>
        <p:grpSpPr>
          <a:xfrm>
            <a:off x="920681" y="3815139"/>
            <a:ext cx="3527494" cy="384187"/>
            <a:chOff x="920681" y="3583169"/>
            <a:chExt cx="3527494" cy="38418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EC48A0-8F4A-4365-A2AF-6F7A1193FE7D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 weeks 3 days?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0825E2-1209-4DA2-A1DB-CF7665966CBD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DA559B-A8D9-44CA-B73F-7F482F1FA6E9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a.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DFC8144-C6B3-44A1-8283-8B2E79ED19A3}"/>
              </a:ext>
            </a:extLst>
          </p:cNvPr>
          <p:cNvSpPr/>
          <p:nvPr/>
        </p:nvSpPr>
        <p:spPr>
          <a:xfrm>
            <a:off x="925671" y="5384612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30 days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CFDD3A-F77F-4B3C-9361-89F4269702EF}"/>
              </a:ext>
            </a:extLst>
          </p:cNvPr>
          <p:cNvGrpSpPr/>
          <p:nvPr/>
        </p:nvGrpSpPr>
        <p:grpSpPr>
          <a:xfrm>
            <a:off x="920681" y="4937044"/>
            <a:ext cx="3527494" cy="384187"/>
            <a:chOff x="920681" y="3583169"/>
            <a:chExt cx="3527494" cy="3841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271E2-CBB0-4D87-8C2C-DAC22B06C1F2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4 weeks 2 days?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792182F-8DA0-4953-B640-F2A39A7D46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8078FC-C7E7-4EEB-A01E-C232B7047CC8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c.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F204A-D45D-4135-B712-3ECC8AD2B137}"/>
              </a:ext>
            </a:extLst>
          </p:cNvPr>
          <p:cNvSpPr/>
          <p:nvPr/>
        </p:nvSpPr>
        <p:spPr>
          <a:xfrm>
            <a:off x="4697568" y="4262707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41 days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7B79889-2845-49D8-A138-E8E04CA2F2DA}"/>
              </a:ext>
            </a:extLst>
          </p:cNvPr>
          <p:cNvGrpSpPr/>
          <p:nvPr/>
        </p:nvGrpSpPr>
        <p:grpSpPr>
          <a:xfrm>
            <a:off x="4692578" y="3815139"/>
            <a:ext cx="3527494" cy="646331"/>
            <a:chOff x="920681" y="3583169"/>
            <a:chExt cx="3527494" cy="64633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73C191-95AD-4C3D-A268-56F5B87B58A5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5 weeks 6 days?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2E93AFD-58B8-41F7-B52B-FD328F62E38F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D1909F-E2E6-4E7F-93AF-BA8791C1319B}"/>
                </a:ext>
              </a:extLst>
            </p:cNvPr>
            <p:cNvSpPr/>
            <p:nvPr/>
          </p:nvSpPr>
          <p:spPr>
            <a:xfrm>
              <a:off x="920681" y="3583169"/>
              <a:ext cx="367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b.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FF94630-B5E5-4E15-A73E-41FCD524B5DD}"/>
              </a:ext>
            </a:extLst>
          </p:cNvPr>
          <p:cNvSpPr/>
          <p:nvPr/>
        </p:nvSpPr>
        <p:spPr>
          <a:xfrm>
            <a:off x="4697568" y="5384612"/>
            <a:ext cx="3522504" cy="369332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45 days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0C482-9851-478B-8790-BCE0C71579AD}"/>
              </a:ext>
            </a:extLst>
          </p:cNvPr>
          <p:cNvGrpSpPr/>
          <p:nvPr/>
        </p:nvGrpSpPr>
        <p:grpSpPr>
          <a:xfrm>
            <a:off x="4692578" y="4937044"/>
            <a:ext cx="3527494" cy="384187"/>
            <a:chOff x="920681" y="3583169"/>
            <a:chExt cx="3527494" cy="38418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F6ED8F8-9632-470E-B4C7-235E2D3B573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6D8F29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6 weeks 3 days?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7982CA-7018-4546-9592-08E0B60FAD45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86222A-9BF7-4151-81AF-614BAC1C1287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d.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FB0CF060-E0E5-4F68-AFD2-8C5860C95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834">
            <a:off x="6426894" y="7135217"/>
            <a:ext cx="1333367" cy="173564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2560C80-8AAE-47D8-9FB9-8220FBBE7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545">
            <a:off x="9269041" y="6875652"/>
            <a:ext cx="1046547" cy="13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10625 -0.8125 " pathEditMode="relative" rAng="0" ptsTypes="AA">
                                      <p:cBhvr>
                                        <p:cTn id="51" dur="3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23819 -0.67361 " pathEditMode="relative" rAng="0" ptsTypes="AA">
                                      <p:cBhvr>
                                        <p:cTn id="54" dur="3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-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/>
      <p:bldP spid="42" grpId="0"/>
      <p:bldP spid="43" grpId="0"/>
      <p:bldP spid="51" grpId="0" animBg="1"/>
      <p:bldP spid="53" grpId="0" animBg="1"/>
      <p:bldP spid="55" grpId="0" animBg="1"/>
      <p:bldP spid="60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F07056-F11F-46CB-AC64-1C2E982A4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6080"/>
          <a:stretch/>
        </p:blipFill>
        <p:spPr>
          <a:xfrm>
            <a:off x="615297" y="1684390"/>
            <a:ext cx="7915928" cy="4489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Days to Weeks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684389"/>
            <a:ext cx="7915928" cy="4489408"/>
          </a:xfrm>
          <a:prstGeom prst="rect">
            <a:avLst/>
          </a:prstGeom>
          <a:solidFill>
            <a:srgbClr val="D1C4DE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37281-1163-4A6B-B3E1-538E60AEC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26" y="1979939"/>
            <a:ext cx="2750946" cy="4193858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817296" y="1771549"/>
            <a:ext cx="2783660" cy="1312031"/>
          </a:xfrm>
          <a:prstGeom prst="wedgeRectCallout">
            <a:avLst>
              <a:gd name="adj1" fmla="val 68821"/>
              <a:gd name="adj2" fmla="val 383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calculate how many weeks there are in a number of days, divide the number by 7: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18FF2728-F522-4CD7-9487-630A83C98CAE}"/>
              </a:ext>
            </a:extLst>
          </p:cNvPr>
          <p:cNvSpPr/>
          <p:nvPr/>
        </p:nvSpPr>
        <p:spPr>
          <a:xfrm>
            <a:off x="817296" y="3257043"/>
            <a:ext cx="2783660" cy="1220822"/>
          </a:xfrm>
          <a:prstGeom prst="wedgeRectCallout">
            <a:avLst>
              <a:gd name="adj1" fmla="val 62766"/>
              <a:gd name="adj2" fmla="val -4652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42 days = 42 ÷ 7 = 6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b="1" dirty="0">
                <a:solidFill>
                  <a:schemeClr val="tx1"/>
                </a:solidFill>
              </a:rPr>
              <a:t>6 weeks in 42 days.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3EEA02F6-6576-4332-943E-241F4D18A39B}"/>
              </a:ext>
            </a:extLst>
          </p:cNvPr>
          <p:cNvSpPr/>
          <p:nvPr/>
        </p:nvSpPr>
        <p:spPr>
          <a:xfrm>
            <a:off x="5478988" y="2422735"/>
            <a:ext cx="2783660" cy="660737"/>
          </a:xfrm>
          <a:prstGeom prst="wedgeRectCallout">
            <a:avLst>
              <a:gd name="adj1" fmla="val -67517"/>
              <a:gd name="adj2" fmla="val 457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there is a remainder, this becomes days.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8E3A1CC2-BCC0-4129-8663-3129A48BD2EA}"/>
              </a:ext>
            </a:extLst>
          </p:cNvPr>
          <p:cNvSpPr/>
          <p:nvPr/>
        </p:nvSpPr>
        <p:spPr>
          <a:xfrm>
            <a:off x="5478988" y="3257043"/>
            <a:ext cx="2783660" cy="1220822"/>
          </a:xfrm>
          <a:prstGeom prst="wedgeRectCallout">
            <a:avLst>
              <a:gd name="adj1" fmla="val -69211"/>
              <a:gd name="adj2" fmla="val -4453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50 days = 50 ÷ 7 = 7 remainder 1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weeks 1 day in 50 days.</a:t>
            </a:r>
          </a:p>
        </p:txBody>
      </p:sp>
    </p:spTree>
    <p:extLst>
      <p:ext uri="{BB962C8B-B14F-4D97-AF65-F5344CB8AC3E}">
        <p14:creationId xmlns:p14="http://schemas.microsoft.com/office/powerpoint/2010/main" val="399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D64CB7B-3BEE-4F56-B4C4-77C38B4E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b="6080"/>
          <a:stretch/>
        </p:blipFill>
        <p:spPr>
          <a:xfrm>
            <a:off x="615297" y="1658866"/>
            <a:ext cx="7915928" cy="45149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032A080-43A3-401A-A71B-9FD193A2DF8A}"/>
              </a:ext>
            </a:extLst>
          </p:cNvPr>
          <p:cNvSpPr/>
          <p:nvPr/>
        </p:nvSpPr>
        <p:spPr>
          <a:xfrm>
            <a:off x="615297" y="1658866"/>
            <a:ext cx="7915928" cy="4514931"/>
          </a:xfrm>
          <a:prstGeom prst="rect">
            <a:avLst/>
          </a:prstGeom>
          <a:solidFill>
            <a:srgbClr val="D1C4DE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Days to Weeks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185BA60-D94C-4E4D-AD9F-E9A6EA73DF90}"/>
              </a:ext>
            </a:extLst>
          </p:cNvPr>
          <p:cNvSpPr/>
          <p:nvPr/>
        </p:nvSpPr>
        <p:spPr>
          <a:xfrm>
            <a:off x="615297" y="1581189"/>
            <a:ext cx="7915927" cy="369332"/>
          </a:xfrm>
          <a:prstGeom prst="rect">
            <a:avLst/>
          </a:prstGeom>
          <a:solidFill>
            <a:srgbClr val="4A3582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How many weeks are there in: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398BDA-CF75-4608-9CBD-BD44AEED578F}"/>
              </a:ext>
            </a:extLst>
          </p:cNvPr>
          <p:cNvSpPr/>
          <p:nvPr/>
        </p:nvSpPr>
        <p:spPr>
          <a:xfrm>
            <a:off x="869027" y="2726145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 weeks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4C0522-5613-4026-BA5B-3A91884A9E43}"/>
              </a:ext>
            </a:extLst>
          </p:cNvPr>
          <p:cNvGrpSpPr/>
          <p:nvPr/>
        </p:nvGrpSpPr>
        <p:grpSpPr>
          <a:xfrm>
            <a:off x="864037" y="2278577"/>
            <a:ext cx="3527494" cy="384187"/>
            <a:chOff x="920681" y="3583169"/>
            <a:chExt cx="3527494" cy="38418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BEC48A0-8F4A-4365-A2AF-6F7A1193FE7D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28 days?</a:t>
              </a: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0825E2-1209-4DA2-A1DB-CF7665966CBD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DA559B-A8D9-44CA-B73F-7F482F1FA6E9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a.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DFC8144-C6B3-44A1-8283-8B2E79ED19A3}"/>
              </a:ext>
            </a:extLst>
          </p:cNvPr>
          <p:cNvSpPr/>
          <p:nvPr/>
        </p:nvSpPr>
        <p:spPr>
          <a:xfrm>
            <a:off x="864037" y="4064575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4 weeks 1 day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CFDD3A-F77F-4B3C-9361-89F4269702EF}"/>
              </a:ext>
            </a:extLst>
          </p:cNvPr>
          <p:cNvGrpSpPr/>
          <p:nvPr/>
        </p:nvGrpSpPr>
        <p:grpSpPr>
          <a:xfrm>
            <a:off x="859047" y="3617007"/>
            <a:ext cx="3527494" cy="384187"/>
            <a:chOff x="920681" y="3583169"/>
            <a:chExt cx="3527494" cy="38418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271E2-CBB0-4D87-8C2C-DAC22B06C1F2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29 days?</a:t>
              </a: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792182F-8DA0-4953-B640-F2A39A7D46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8078FC-C7E7-4EEB-A01E-C232B7047CC8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c.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F204A-D45D-4135-B712-3ECC8AD2B137}"/>
              </a:ext>
            </a:extLst>
          </p:cNvPr>
          <p:cNvSpPr/>
          <p:nvPr/>
        </p:nvSpPr>
        <p:spPr>
          <a:xfrm>
            <a:off x="4759265" y="2741000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5 weeks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7B79889-2845-49D8-A138-E8E04CA2F2DA}"/>
              </a:ext>
            </a:extLst>
          </p:cNvPr>
          <p:cNvGrpSpPr/>
          <p:nvPr/>
        </p:nvGrpSpPr>
        <p:grpSpPr>
          <a:xfrm>
            <a:off x="4754275" y="2293432"/>
            <a:ext cx="3527494" cy="646331"/>
            <a:chOff x="920681" y="3583169"/>
            <a:chExt cx="3527494" cy="64633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73C191-95AD-4C3D-A268-56F5B87B58A5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35 days?</a:t>
              </a: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2E93AFD-58B8-41F7-B52B-FD328F62E38F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D1909F-E2E6-4E7F-93AF-BA8791C1319B}"/>
                </a:ext>
              </a:extLst>
            </p:cNvPr>
            <p:cNvSpPr/>
            <p:nvPr/>
          </p:nvSpPr>
          <p:spPr>
            <a:xfrm>
              <a:off x="920681" y="3583169"/>
              <a:ext cx="3674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b.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FF94630-B5E5-4E15-A73E-41FCD524B5DD}"/>
              </a:ext>
            </a:extLst>
          </p:cNvPr>
          <p:cNvSpPr/>
          <p:nvPr/>
        </p:nvSpPr>
        <p:spPr>
          <a:xfrm>
            <a:off x="4754275" y="4059080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6 weeks 2 days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90C482-9851-478B-8790-BCE0C71579AD}"/>
              </a:ext>
            </a:extLst>
          </p:cNvPr>
          <p:cNvGrpSpPr/>
          <p:nvPr/>
        </p:nvGrpSpPr>
        <p:grpSpPr>
          <a:xfrm>
            <a:off x="4749285" y="3611512"/>
            <a:ext cx="3527494" cy="384187"/>
            <a:chOff x="920681" y="3583169"/>
            <a:chExt cx="3527494" cy="38418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F6ED8F8-9632-470E-B4C7-235E2D3B573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44 days?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17982CA-7018-4546-9592-08E0B60FAD45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086222A-9BF7-4151-81AF-614BAC1C1287}"/>
                </a:ext>
              </a:extLst>
            </p:cNvPr>
            <p:cNvSpPr/>
            <p:nvPr/>
          </p:nvSpPr>
          <p:spPr>
            <a:xfrm>
              <a:off x="920681" y="3583169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d.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84B63D7-1673-42EB-A80E-32EC63B52026}"/>
              </a:ext>
            </a:extLst>
          </p:cNvPr>
          <p:cNvSpPr/>
          <p:nvPr/>
        </p:nvSpPr>
        <p:spPr>
          <a:xfrm>
            <a:off x="2811618" y="5396014"/>
            <a:ext cx="3522504" cy="369332"/>
          </a:xfrm>
          <a:prstGeom prst="rect">
            <a:avLst/>
          </a:prstGeom>
          <a:solidFill>
            <a:srgbClr val="D1C4DE"/>
          </a:solidFill>
          <a:ln w="28575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8 weeks 5 days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6D887D-406A-409B-9FA0-BFAA26920DF2}"/>
              </a:ext>
            </a:extLst>
          </p:cNvPr>
          <p:cNvGrpSpPr/>
          <p:nvPr/>
        </p:nvGrpSpPr>
        <p:grpSpPr>
          <a:xfrm>
            <a:off x="2806628" y="4948446"/>
            <a:ext cx="3527494" cy="384187"/>
            <a:chOff x="920681" y="3583169"/>
            <a:chExt cx="3527494" cy="3841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C28471C-7FCC-4F78-BFAC-5EE88B60E797}"/>
                </a:ext>
              </a:extLst>
            </p:cNvPr>
            <p:cNvSpPr/>
            <p:nvPr/>
          </p:nvSpPr>
          <p:spPr>
            <a:xfrm>
              <a:off x="925671" y="3598024"/>
              <a:ext cx="352250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A358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61 days?</a:t>
              </a: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BB935E4-C90C-4282-8576-41B917F988EB}"/>
                </a:ext>
              </a:extLst>
            </p:cNvPr>
            <p:cNvSpPr/>
            <p:nvPr/>
          </p:nvSpPr>
          <p:spPr>
            <a:xfrm>
              <a:off x="941807" y="3655944"/>
              <a:ext cx="310373" cy="253435"/>
            </a:xfrm>
            <a:custGeom>
              <a:avLst/>
              <a:gdLst>
                <a:gd name="connsiteX0" fmla="*/ 0 w 1442103"/>
                <a:gd name="connsiteY0" fmla="*/ 0 h 700665"/>
                <a:gd name="connsiteX1" fmla="*/ 492085 w 1442103"/>
                <a:gd name="connsiteY1" fmla="*/ 0 h 700665"/>
                <a:gd name="connsiteX2" fmla="*/ 799165 w 1442103"/>
                <a:gd name="connsiteY2" fmla="*/ 0 h 700665"/>
                <a:gd name="connsiteX3" fmla="*/ 1106246 w 1442103"/>
                <a:gd name="connsiteY3" fmla="*/ 0 h 700665"/>
                <a:gd name="connsiteX4" fmla="*/ 1442103 w 1442103"/>
                <a:gd name="connsiteY4" fmla="*/ 335857 h 700665"/>
                <a:gd name="connsiteX5" fmla="*/ 1442103 w 1442103"/>
                <a:gd name="connsiteY5" fmla="*/ 364808 h 700665"/>
                <a:gd name="connsiteX6" fmla="*/ 1106246 w 1442103"/>
                <a:gd name="connsiteY6" fmla="*/ 700665 h 700665"/>
                <a:gd name="connsiteX7" fmla="*/ 799165 w 1442103"/>
                <a:gd name="connsiteY7" fmla="*/ 700665 h 700665"/>
                <a:gd name="connsiteX8" fmla="*/ 492085 w 1442103"/>
                <a:gd name="connsiteY8" fmla="*/ 700665 h 700665"/>
                <a:gd name="connsiteX9" fmla="*/ 0 w 1442103"/>
                <a:gd name="connsiteY9" fmla="*/ 700665 h 7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2103" h="700665">
                  <a:moveTo>
                    <a:pt x="0" y="0"/>
                  </a:moveTo>
                  <a:lnTo>
                    <a:pt x="492085" y="0"/>
                  </a:lnTo>
                  <a:lnTo>
                    <a:pt x="799165" y="0"/>
                  </a:lnTo>
                  <a:lnTo>
                    <a:pt x="1106246" y="0"/>
                  </a:lnTo>
                  <a:cubicBezTo>
                    <a:pt x="1291735" y="0"/>
                    <a:pt x="1442103" y="150368"/>
                    <a:pt x="1442103" y="335857"/>
                  </a:cubicBezTo>
                  <a:lnTo>
                    <a:pt x="1442103" y="364808"/>
                  </a:lnTo>
                  <a:cubicBezTo>
                    <a:pt x="1442103" y="550297"/>
                    <a:pt x="1291735" y="700665"/>
                    <a:pt x="1106246" y="700665"/>
                  </a:cubicBezTo>
                  <a:lnTo>
                    <a:pt x="799165" y="700665"/>
                  </a:lnTo>
                  <a:lnTo>
                    <a:pt x="492085" y="700665"/>
                  </a:lnTo>
                  <a:lnTo>
                    <a:pt x="0" y="700665"/>
                  </a:lnTo>
                  <a:close/>
                </a:path>
              </a:pathLst>
            </a:custGeom>
            <a:solidFill>
              <a:srgbClr val="D1C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9F70D7A-01C5-4E3B-9D81-D939669E4622}"/>
                </a:ext>
              </a:extLst>
            </p:cNvPr>
            <p:cNvSpPr/>
            <p:nvPr/>
          </p:nvSpPr>
          <p:spPr>
            <a:xfrm>
              <a:off x="920681" y="3583169"/>
              <a:ext cx="348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8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60" grpId="0" animBg="1"/>
      <p:bldP spid="65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Animal Gestation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EED1-1377-44AE-A284-94EA9489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0" b="10583"/>
          <a:stretch/>
        </p:blipFill>
        <p:spPr>
          <a:xfrm>
            <a:off x="624801" y="2207042"/>
            <a:ext cx="7906424" cy="3993311"/>
          </a:xfrm>
          <a:prstGeom prst="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6CFB74B-4AB8-42FF-8A09-9311DFAC82FE}"/>
              </a:ext>
            </a:extLst>
          </p:cNvPr>
          <p:cNvSpPr/>
          <p:nvPr/>
        </p:nvSpPr>
        <p:spPr>
          <a:xfrm>
            <a:off x="624801" y="1560712"/>
            <a:ext cx="7906424" cy="1200329"/>
          </a:xfrm>
          <a:prstGeom prst="rect">
            <a:avLst/>
          </a:prstGeom>
          <a:solidFill>
            <a:srgbClr val="87BD3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Gestation is the number of days that a mammal carries their baby before giving birth. This table shows average gestation periods for </a:t>
            </a:r>
            <a:br>
              <a:rPr lang="en-GB" dirty="0"/>
            </a:br>
            <a:r>
              <a:rPr lang="en-GB" dirty="0"/>
              <a:t>some mammals. Some of the periods are written in days </a:t>
            </a:r>
            <a:br>
              <a:rPr lang="en-GB" dirty="0"/>
            </a:br>
            <a:r>
              <a:rPr lang="en-GB" dirty="0"/>
              <a:t>and some in weeks and days.</a:t>
            </a:r>
          </a:p>
        </p:txBody>
      </p:sp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0433F21-575A-4B31-B97F-BBDF64D79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28494"/>
              </p:ext>
            </p:extLst>
          </p:nvPr>
        </p:nvGraphicFramePr>
        <p:xfrm>
          <a:off x="1890703" y="3182757"/>
          <a:ext cx="537114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5570">
                  <a:extLst>
                    <a:ext uri="{9D8B030D-6E8A-4147-A177-3AD203B41FA5}">
                      <a16:colId xmlns:a16="http://schemas.microsoft.com/office/drawing/2014/main" val="4128312814"/>
                    </a:ext>
                  </a:extLst>
                </a:gridCol>
                <a:gridCol w="2685570">
                  <a:extLst>
                    <a:ext uri="{9D8B030D-6E8A-4147-A177-3AD203B41FA5}">
                      <a16:colId xmlns:a16="http://schemas.microsoft.com/office/drawing/2014/main" val="4069168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Animal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Gestation Period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gerbil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 weeks 3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4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fox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15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dog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weeks 5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7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hamster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  <a:r>
                        <a:rPr lang="en-GB" baseline="0" dirty="0"/>
                        <a:t> weeks 6</a:t>
                      </a:r>
                      <a:r>
                        <a:rPr lang="en-GB" dirty="0"/>
                        <a:t>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kangaroo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42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rabbit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31 days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120774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ED5EDE5-1184-4851-93BA-C44DD4A5F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192" y="4781616"/>
            <a:ext cx="914342" cy="1303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3FE3F-B027-4623-8EA2-A97C72FA6C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9" y="4054924"/>
            <a:ext cx="1989245" cy="2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1901</TotalTime>
  <Words>800</Words>
  <Application>Microsoft Office PowerPoint</Application>
  <PresentationFormat>On-screen Show (4:3)</PresentationFormat>
  <Paragraphs>302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Tuffy</vt:lpstr>
      <vt:lpstr>Twinkl</vt:lpstr>
      <vt:lpstr>Arial</vt:lpstr>
      <vt:lpstr>Twinkl SemiBold</vt:lpstr>
      <vt:lpstr>Sassoon Infant Rg</vt:lpstr>
      <vt:lpstr>Sassoon Infant Md</vt:lpstr>
      <vt:lpstr>Calibri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Aamina Rammah</cp:lastModifiedBy>
  <cp:revision>126</cp:revision>
  <dcterms:created xsi:type="dcterms:W3CDTF">2018-08-14T07:52:09Z</dcterms:created>
  <dcterms:modified xsi:type="dcterms:W3CDTF">2018-12-19T12:17:08Z</dcterms:modified>
</cp:coreProperties>
</file>