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71" r:id="rId5"/>
    <p:sldId id="282" r:id="rId6"/>
    <p:sldId id="284" r:id="rId7"/>
    <p:sldId id="285" r:id="rId8"/>
    <p:sldId id="286" r:id="rId9"/>
    <p:sldId id="287" r:id="rId10"/>
    <p:sldId id="288" r:id="rId11"/>
    <p:sldId id="289" r:id="rId12"/>
    <p:sldId id="291" r:id="rId13"/>
    <p:sldId id="277" r:id="rId14"/>
    <p:sldId id="292" r:id="rId15"/>
    <p:sldId id="293" r:id="rId16"/>
    <p:sldId id="279" r:id="rId17"/>
    <p:sldId id="280" r:id="rId18"/>
    <p:sldId id="281" r:id="rId19"/>
    <p:sldId id="266" r:id="rId2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assoon Infant Md" panose="02000603050000020003" pitchFamily="2" charset="0"/>
      <p:regular r:id="rId25"/>
    </p:embeddedFont>
    <p:embeddedFont>
      <p:font typeface="Sassoon Infant Rg" panose="02000803050000020003" pitchFamily="2" charset="0"/>
      <p:regular r:id="rId26"/>
      <p:bold r:id="rId27"/>
    </p:embeddedFont>
    <p:embeddedFont>
      <p:font typeface="Tuffy" panose="020B0603060100000000" pitchFamily="34" charset="0"/>
      <p:regular r:id="rId28"/>
      <p:bold r:id="rId29"/>
      <p:italic r:id="rId30"/>
      <p:boldItalic r:id="rId31"/>
    </p:embeddedFont>
    <p:embeddedFont>
      <p:font typeface="Twinkl" pitchFamily="2" charset="77"/>
      <p:regular r:id="rId32"/>
      <p:bold r:id="rId33"/>
    </p:embeddedFont>
    <p:embeddedFont>
      <p:font typeface="Twinkl SemiBold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1F24BA8-BE69-428A-84F0-062183FFE10C}">
          <p14:sldIdLst>
            <p14:sldId id="260"/>
            <p14:sldId id="261"/>
            <p14:sldId id="262"/>
            <p14:sldId id="271"/>
            <p14:sldId id="282"/>
            <p14:sldId id="284"/>
            <p14:sldId id="285"/>
            <p14:sldId id="286"/>
            <p14:sldId id="287"/>
            <p14:sldId id="288"/>
            <p14:sldId id="289"/>
            <p14:sldId id="291"/>
            <p14:sldId id="277"/>
            <p14:sldId id="292"/>
            <p14:sldId id="293"/>
            <p14:sldId id="279"/>
            <p14:sldId id="280"/>
            <p14:sldId id="28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C137"/>
    <a:srgbClr val="7768AD"/>
    <a:srgbClr val="D1C4DE"/>
    <a:srgbClr val="6D8F29"/>
    <a:srgbClr val="87BD33"/>
    <a:srgbClr val="4A3582"/>
    <a:srgbClr val="FAAF01"/>
    <a:srgbClr val="FFE001"/>
    <a:srgbClr val="EF7D1A"/>
    <a:srgbClr val="F7BC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600" y="18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CEFD52-CF25-4607-823D-6B6A294B963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Year 4 | Measurement | Solving Time Problems | </a:t>
            </a:r>
            <a:r>
              <a:rPr lang="en-GB" altLang="en-US" sz="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 </a:t>
            </a:r>
            <a:r>
              <a:rPr lang="en-GB" alt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4: </a:t>
            </a:r>
            <a:r>
              <a:rPr lang="en-GB" sz="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Time Problems Involving Minutes and Seconds</a:t>
            </a:r>
            <a:endParaRPr lang="en-GB" altLang="en-US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GB" altLang="en-US" sz="5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7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431851"/>
              </p:ext>
            </p:extLst>
          </p:nvPr>
        </p:nvGraphicFramePr>
        <p:xfrm>
          <a:off x="622998" y="1698821"/>
          <a:ext cx="7908227" cy="367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837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4223881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2420509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36767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1980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Tatyana </a:t>
                      </a:r>
                      <a:r>
                        <a:rPr lang="en-GB" sz="1800" b="0" i="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Kazankina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(Russia)</a:t>
                      </a:r>
                      <a:endParaRPr lang="en-GB" u="none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3m 55s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127AE1-E0F4-43BC-AEC4-1CD75BF4DDEC}"/>
              </a:ext>
            </a:extLst>
          </p:cNvPr>
          <p:cNvSpPr/>
          <p:nvPr/>
        </p:nvSpPr>
        <p:spPr>
          <a:xfrm>
            <a:off x="622997" y="2489924"/>
            <a:ext cx="790822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87BD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4AC8B-E0F8-48D2-B87B-B69321F0B8AA}"/>
              </a:ext>
            </a:extLst>
          </p:cNvPr>
          <p:cNvSpPr/>
          <p:nvPr/>
        </p:nvSpPr>
        <p:spPr>
          <a:xfrm>
            <a:off x="2659876" y="3153912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31FD7-40F8-40BC-9566-F46CF2FB9DCB}"/>
              </a:ext>
            </a:extLst>
          </p:cNvPr>
          <p:cNvSpPr/>
          <p:nvPr/>
        </p:nvSpPr>
        <p:spPr>
          <a:xfrm>
            <a:off x="2734471" y="3216246"/>
            <a:ext cx="1393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 minutes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313E-C9A1-489F-AAFC-4031CC46B1DC}"/>
              </a:ext>
            </a:extLst>
          </p:cNvPr>
          <p:cNvSpPr/>
          <p:nvPr/>
        </p:nvSpPr>
        <p:spPr>
          <a:xfrm>
            <a:off x="4032166" y="3216246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 × 60 =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8A5F8-3F0F-4B4C-8924-381CCA14C63E}"/>
              </a:ext>
            </a:extLst>
          </p:cNvPr>
          <p:cNvSpPr/>
          <p:nvPr/>
        </p:nvSpPr>
        <p:spPr>
          <a:xfrm>
            <a:off x="4977837" y="3216246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180 seconds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541D1-9A4A-4691-B316-2112AE1C632C}"/>
              </a:ext>
            </a:extLst>
          </p:cNvPr>
          <p:cNvSpPr/>
          <p:nvPr/>
        </p:nvSpPr>
        <p:spPr>
          <a:xfrm>
            <a:off x="2265704" y="4101603"/>
            <a:ext cx="4597637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D293A-8F5A-4FB8-A36D-B02C39A37510}"/>
              </a:ext>
            </a:extLst>
          </p:cNvPr>
          <p:cNvSpPr/>
          <p:nvPr/>
        </p:nvSpPr>
        <p:spPr>
          <a:xfrm>
            <a:off x="2458096" y="4168850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180 seconds + 55 seconds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3E447-99D9-40AC-B43E-801D75F2B0D1}"/>
              </a:ext>
            </a:extLst>
          </p:cNvPr>
          <p:cNvSpPr/>
          <p:nvPr/>
        </p:nvSpPr>
        <p:spPr>
          <a:xfrm>
            <a:off x="5360154" y="4168850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235 seconds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8979E-63A9-4F04-A115-8F92855CC8B9}"/>
              </a:ext>
            </a:extLst>
          </p:cNvPr>
          <p:cNvSpPr/>
          <p:nvPr/>
        </p:nvSpPr>
        <p:spPr>
          <a:xfrm>
            <a:off x="2659876" y="5078143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A93DD-A8E5-4A8A-84C6-03783FD9A82D}"/>
              </a:ext>
            </a:extLst>
          </p:cNvPr>
          <p:cNvSpPr/>
          <p:nvPr/>
        </p:nvSpPr>
        <p:spPr>
          <a:xfrm>
            <a:off x="2668887" y="5140477"/>
            <a:ext cx="255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 minutes 55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0F61E-6494-40AD-94B3-8784C9E8190C}"/>
              </a:ext>
            </a:extLst>
          </p:cNvPr>
          <p:cNvSpPr/>
          <p:nvPr/>
        </p:nvSpPr>
        <p:spPr>
          <a:xfrm>
            <a:off x="5124460" y="5140477"/>
            <a:ext cx="1393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235 seconds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36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5" grpId="0" animBg="1"/>
      <p:bldP spid="17" grpId="0"/>
      <p:bldP spid="19" grpId="0"/>
      <p:bldP spid="20" grpId="0" animBg="1"/>
      <p:bldP spid="22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7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50922"/>
              </p:ext>
            </p:extLst>
          </p:nvPr>
        </p:nvGraphicFramePr>
        <p:xfrm>
          <a:off x="622998" y="1698821"/>
          <a:ext cx="7908227" cy="367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837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4223881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2420509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36767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2015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Genzebe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Dibaba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(Ethiopia)</a:t>
                      </a:r>
                      <a:endParaRPr lang="en-GB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3m 50s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127AE1-E0F4-43BC-AEC4-1CD75BF4DDEC}"/>
              </a:ext>
            </a:extLst>
          </p:cNvPr>
          <p:cNvSpPr/>
          <p:nvPr/>
        </p:nvSpPr>
        <p:spPr>
          <a:xfrm>
            <a:off x="622997" y="2489924"/>
            <a:ext cx="790822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87BD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4AC8B-E0F8-48D2-B87B-B69321F0B8AA}"/>
              </a:ext>
            </a:extLst>
          </p:cNvPr>
          <p:cNvSpPr/>
          <p:nvPr/>
        </p:nvSpPr>
        <p:spPr>
          <a:xfrm>
            <a:off x="2659876" y="3153912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31FD7-40F8-40BC-9566-F46CF2FB9DCB}"/>
              </a:ext>
            </a:extLst>
          </p:cNvPr>
          <p:cNvSpPr/>
          <p:nvPr/>
        </p:nvSpPr>
        <p:spPr>
          <a:xfrm>
            <a:off x="2734471" y="3216246"/>
            <a:ext cx="1393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 minutes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313E-C9A1-489F-AAFC-4031CC46B1DC}"/>
              </a:ext>
            </a:extLst>
          </p:cNvPr>
          <p:cNvSpPr/>
          <p:nvPr/>
        </p:nvSpPr>
        <p:spPr>
          <a:xfrm>
            <a:off x="4032166" y="3216246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 × 60 =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8A5F8-3F0F-4B4C-8924-381CCA14C63E}"/>
              </a:ext>
            </a:extLst>
          </p:cNvPr>
          <p:cNvSpPr/>
          <p:nvPr/>
        </p:nvSpPr>
        <p:spPr>
          <a:xfrm>
            <a:off x="4977837" y="3216246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180 seconds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541D1-9A4A-4691-B316-2112AE1C632C}"/>
              </a:ext>
            </a:extLst>
          </p:cNvPr>
          <p:cNvSpPr/>
          <p:nvPr/>
        </p:nvSpPr>
        <p:spPr>
          <a:xfrm>
            <a:off x="2265704" y="4101603"/>
            <a:ext cx="4597637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D293A-8F5A-4FB8-A36D-B02C39A37510}"/>
              </a:ext>
            </a:extLst>
          </p:cNvPr>
          <p:cNvSpPr/>
          <p:nvPr/>
        </p:nvSpPr>
        <p:spPr>
          <a:xfrm>
            <a:off x="2446875" y="4168850"/>
            <a:ext cx="3001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180 seconds + 50 seconds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3E447-99D9-40AC-B43E-801D75F2B0D1}"/>
              </a:ext>
            </a:extLst>
          </p:cNvPr>
          <p:cNvSpPr/>
          <p:nvPr/>
        </p:nvSpPr>
        <p:spPr>
          <a:xfrm>
            <a:off x="5360154" y="416885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230 seconds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8979E-63A9-4F04-A115-8F92855CC8B9}"/>
              </a:ext>
            </a:extLst>
          </p:cNvPr>
          <p:cNvSpPr/>
          <p:nvPr/>
        </p:nvSpPr>
        <p:spPr>
          <a:xfrm>
            <a:off x="2659876" y="5078143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A93DD-A8E5-4A8A-84C6-03783FD9A82D}"/>
              </a:ext>
            </a:extLst>
          </p:cNvPr>
          <p:cNvSpPr/>
          <p:nvPr/>
        </p:nvSpPr>
        <p:spPr>
          <a:xfrm>
            <a:off x="2657666" y="5140477"/>
            <a:ext cx="2579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 minutes 50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0F61E-6494-40AD-94B3-8784C9E8190C}"/>
              </a:ext>
            </a:extLst>
          </p:cNvPr>
          <p:cNvSpPr/>
          <p:nvPr/>
        </p:nvSpPr>
        <p:spPr>
          <a:xfrm>
            <a:off x="5124460" y="5140477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230 seconds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4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5" grpId="0" animBg="1"/>
      <p:bldP spid="17" grpId="0"/>
      <p:bldP spid="19" grpId="0"/>
      <p:bldP spid="20" grpId="0" animBg="1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721B4CD-B397-4A46-A6EF-98E0948068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11266" r="9480" b="30779"/>
          <a:stretch/>
        </p:blipFill>
        <p:spPr>
          <a:xfrm>
            <a:off x="622996" y="2311503"/>
            <a:ext cx="7908227" cy="38622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10 000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D5D147-F0B9-4548-AB9A-0C4B8FB99F1B}"/>
              </a:ext>
            </a:extLst>
          </p:cNvPr>
          <p:cNvSpPr/>
          <p:nvPr/>
        </p:nvSpPr>
        <p:spPr>
          <a:xfrm>
            <a:off x="622997" y="1665172"/>
            <a:ext cx="7908227" cy="646331"/>
          </a:xfrm>
          <a:prstGeom prst="rect">
            <a:avLst/>
          </a:prstGeom>
          <a:solidFill>
            <a:srgbClr val="7768AD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Here are some of the world records for the 10 000m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running race in the last 100 years: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8749F4-8123-48E2-84D9-537497837D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6" t="-16223" r="-9262" b="21156"/>
          <a:stretch/>
        </p:blipFill>
        <p:spPr>
          <a:xfrm>
            <a:off x="444381" y="2421744"/>
            <a:ext cx="8711634" cy="3727272"/>
          </a:xfrm>
          <a:prstGeom prst="rect">
            <a:avLst/>
          </a:prstGeom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C17BE7F1-E55A-4B60-8855-A0C0B4F7E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513674"/>
              </p:ext>
            </p:extLst>
          </p:nvPr>
        </p:nvGraphicFramePr>
        <p:xfrm>
          <a:off x="1012153" y="2800624"/>
          <a:ext cx="7128240" cy="28078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6011">
                  <a:extLst>
                    <a:ext uri="{9D8B030D-6E8A-4147-A177-3AD203B41FA5}">
                      <a16:colId xmlns:a16="http://schemas.microsoft.com/office/drawing/2014/main" val="154164803"/>
                    </a:ext>
                  </a:extLst>
                </a:gridCol>
                <a:gridCol w="3204754">
                  <a:extLst>
                    <a:ext uri="{9D8B030D-6E8A-4147-A177-3AD203B41FA5}">
                      <a16:colId xmlns:a16="http://schemas.microsoft.com/office/drawing/2014/main" val="223029687"/>
                    </a:ext>
                  </a:extLst>
                </a:gridCol>
                <a:gridCol w="2107475">
                  <a:extLst>
                    <a:ext uri="{9D8B030D-6E8A-4147-A177-3AD203B41FA5}">
                      <a16:colId xmlns:a16="http://schemas.microsoft.com/office/drawing/2014/main" val="303569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Athlete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minutes </a:t>
                      </a:r>
                      <a:r>
                        <a:rPr lang="en-GB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(m) </a:t>
                      </a:r>
                      <a:r>
                        <a:rPr lang="en-GB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seconds (s)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341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1944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Viljo Heino (Finland)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29m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35s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886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1956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Sandor Iharos (Hungary)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28m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43s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40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1972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Lasse Virén (Finland)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27m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38s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1973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David Bedford (Great</a:t>
                      </a:r>
                      <a:r>
                        <a:rPr lang="en-GB" sz="1600" u="none" baseline="0" dirty="0">
                          <a:solidFill>
                            <a:schemeClr val="tx1"/>
                          </a:solidFill>
                          <a:effectLst/>
                        </a:rPr>
                        <a:t> Britain</a:t>
                      </a: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27m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31s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71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1997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Haile</a:t>
                      </a:r>
                      <a:r>
                        <a:rPr lang="en-GB" sz="1600" u="non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Gebrselassie (Ethiopia)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26m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31s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67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2005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u="none" dirty="0" err="1">
                          <a:solidFill>
                            <a:schemeClr val="tx1"/>
                          </a:solidFill>
                          <a:effectLst/>
                        </a:rPr>
                        <a:t>Kenenisa</a:t>
                      </a: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 Bekele (Ethiopia)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26m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18s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419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4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130548D-1174-4A1F-8B09-5BD2B426D5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15249" r="9480" b="30779"/>
          <a:stretch/>
        </p:blipFill>
        <p:spPr>
          <a:xfrm>
            <a:off x="622996" y="2576933"/>
            <a:ext cx="7908227" cy="3596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8109" y="697112"/>
            <a:ext cx="82198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10 000 Metres Race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418463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faster was </a:t>
            </a:r>
            <a:r>
              <a:rPr lang="en-GB" b="1" dirty="0" err="1"/>
              <a:t>Kenenisa</a:t>
            </a:r>
            <a:r>
              <a:rPr lang="en-GB" b="1" dirty="0"/>
              <a:t> Bekele </a:t>
            </a:r>
            <a:r>
              <a:rPr lang="en-GB" dirty="0"/>
              <a:t>than </a:t>
            </a:r>
            <a:r>
              <a:rPr lang="en-GB" b="1" dirty="0"/>
              <a:t>Lasse </a:t>
            </a:r>
            <a:r>
              <a:rPr lang="en-GB" b="1" dirty="0" err="1"/>
              <a:t>Virén</a:t>
            </a:r>
            <a:r>
              <a:rPr lang="en-GB" dirty="0"/>
              <a:t> ?</a:t>
            </a:r>
          </a:p>
        </p:txBody>
      </p:sp>
      <p:pic>
        <p:nvPicPr>
          <p:cNvPr id="17" name="Talking Partners">
            <a:extLst>
              <a:ext uri="{FF2B5EF4-FFF2-40B4-BE49-F238E27FC236}">
                <a16:creationId xmlns:a16="http://schemas.microsoft.com/office/drawing/2014/main" id="{6E4234DC-9F51-4BD1-9518-8667FD1F4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64FD07-922D-4147-BB72-BF01399D7056}"/>
              </a:ext>
            </a:extLst>
          </p:cNvPr>
          <p:cNvSpPr/>
          <p:nvPr/>
        </p:nvSpPr>
        <p:spPr>
          <a:xfrm>
            <a:off x="739302" y="2726109"/>
            <a:ext cx="7675124" cy="3241766"/>
          </a:xfrm>
          <a:prstGeom prst="rect">
            <a:avLst/>
          </a:prstGeom>
          <a:solidFill>
            <a:srgbClr val="D1C4DE"/>
          </a:solidFill>
          <a:ln>
            <a:noFill/>
          </a:ln>
          <a:effectLst>
            <a:outerShdw blurRad="63500" sx="96000" sy="96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3E9E1C-A577-4A48-94CD-A465D35E8064}"/>
              </a:ext>
            </a:extLst>
          </p:cNvPr>
          <p:cNvSpPr/>
          <p:nvPr/>
        </p:nvSpPr>
        <p:spPr>
          <a:xfrm>
            <a:off x="2832617" y="3862194"/>
            <a:ext cx="1146790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2AF0F1-9B34-45C6-BD0E-7E5128F7A98F}"/>
              </a:ext>
            </a:extLst>
          </p:cNvPr>
          <p:cNvSpPr/>
          <p:nvPr/>
        </p:nvSpPr>
        <p:spPr>
          <a:xfrm>
            <a:off x="1601124" y="3747098"/>
            <a:ext cx="1257099" cy="443355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26m 18s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7765DFD1-C3EB-4872-8E8A-61734E925FF5}"/>
              </a:ext>
            </a:extLst>
          </p:cNvPr>
          <p:cNvSpPr/>
          <p:nvPr/>
        </p:nvSpPr>
        <p:spPr>
          <a:xfrm>
            <a:off x="5224240" y="3862194"/>
            <a:ext cx="906712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3A7B750-4F8E-45F7-A78F-E655C515624D}"/>
              </a:ext>
            </a:extLst>
          </p:cNvPr>
          <p:cNvSpPr/>
          <p:nvPr/>
        </p:nvSpPr>
        <p:spPr>
          <a:xfrm>
            <a:off x="4103055" y="3747098"/>
            <a:ext cx="1257099" cy="443355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27m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FF99DAA-D4C9-4217-99FF-22357FA802A4}"/>
              </a:ext>
            </a:extLst>
          </p:cNvPr>
          <p:cNvSpPr/>
          <p:nvPr/>
        </p:nvSpPr>
        <p:spPr>
          <a:xfrm>
            <a:off x="6300641" y="3747098"/>
            <a:ext cx="1257099" cy="443355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27m 38s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F96A825-4574-4DDC-98F8-8D422D46276D}"/>
              </a:ext>
            </a:extLst>
          </p:cNvPr>
          <p:cNvSpPr/>
          <p:nvPr/>
        </p:nvSpPr>
        <p:spPr>
          <a:xfrm>
            <a:off x="3096406" y="2668364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+ 42 </a:t>
            </a:r>
            <a:endParaRPr lang="en-GB" sz="1050" dirty="0"/>
          </a:p>
          <a:p>
            <a:pPr algn="ctr"/>
            <a:r>
              <a:rPr lang="en-GB" sz="1050" dirty="0"/>
              <a:t>seconds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B1B6ED-C03E-4CC3-94D0-300FB4D4BE21}"/>
              </a:ext>
            </a:extLst>
          </p:cNvPr>
          <p:cNvSpPr/>
          <p:nvPr/>
        </p:nvSpPr>
        <p:spPr>
          <a:xfrm>
            <a:off x="5360154" y="2670354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+ 38 </a:t>
            </a:r>
            <a:r>
              <a:rPr lang="en-GB" sz="1050" dirty="0"/>
              <a:t>seconds</a:t>
            </a:r>
            <a:endParaRPr lang="en-GB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41CB3B-4227-46D0-823C-1857AB97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163082"/>
              </p:ext>
            </p:extLst>
          </p:nvPr>
        </p:nvGraphicFramePr>
        <p:xfrm>
          <a:off x="1012153" y="1785886"/>
          <a:ext cx="71282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6011">
                  <a:extLst>
                    <a:ext uri="{9D8B030D-6E8A-4147-A177-3AD203B41FA5}">
                      <a16:colId xmlns:a16="http://schemas.microsoft.com/office/drawing/2014/main" val="154164803"/>
                    </a:ext>
                  </a:extLst>
                </a:gridCol>
                <a:gridCol w="3204754">
                  <a:extLst>
                    <a:ext uri="{9D8B030D-6E8A-4147-A177-3AD203B41FA5}">
                      <a16:colId xmlns:a16="http://schemas.microsoft.com/office/drawing/2014/main" val="223029687"/>
                    </a:ext>
                  </a:extLst>
                </a:gridCol>
                <a:gridCol w="2107475">
                  <a:extLst>
                    <a:ext uri="{9D8B030D-6E8A-4147-A177-3AD203B41FA5}">
                      <a16:colId xmlns:a16="http://schemas.microsoft.com/office/drawing/2014/main" val="303569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1972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Lasse Virén (Finland)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27m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38s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</a:rPr>
                        <a:t>2005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u="none" dirty="0" err="1">
                          <a:solidFill>
                            <a:schemeClr val="tx1"/>
                          </a:solidFill>
                          <a:effectLst/>
                        </a:rPr>
                        <a:t>Kenenisa</a:t>
                      </a: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 Bekele (Ethiopia)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</a:rPr>
                        <a:t>26m</a:t>
                      </a:r>
                      <a:r>
                        <a:rPr lang="en-GB" sz="1600" baseline="0" dirty="0">
                          <a:effectLst/>
                        </a:rPr>
                        <a:t> </a:t>
                      </a:r>
                      <a:r>
                        <a:rPr lang="en-GB" sz="1600" dirty="0">
                          <a:effectLst/>
                        </a:rPr>
                        <a:t>18s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419337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4E6C2B7F-EFBE-4C81-AD2D-5B4188F91FF7}"/>
              </a:ext>
            </a:extLst>
          </p:cNvPr>
          <p:cNvSpPr/>
          <p:nvPr/>
        </p:nvSpPr>
        <p:spPr>
          <a:xfrm>
            <a:off x="2589865" y="4605289"/>
            <a:ext cx="28712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42 seconds + 38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63629C-C48D-4D96-9353-48C35D2DA293}"/>
              </a:ext>
            </a:extLst>
          </p:cNvPr>
          <p:cNvSpPr/>
          <p:nvPr/>
        </p:nvSpPr>
        <p:spPr>
          <a:xfrm>
            <a:off x="5324918" y="4605289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80 seconds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69A597-645D-4FEE-AFD3-600197A480A8}"/>
              </a:ext>
            </a:extLst>
          </p:cNvPr>
          <p:cNvGrpSpPr/>
          <p:nvPr/>
        </p:nvGrpSpPr>
        <p:grpSpPr>
          <a:xfrm>
            <a:off x="739302" y="5422552"/>
            <a:ext cx="7675124" cy="425728"/>
            <a:chOff x="739302" y="5422552"/>
            <a:chExt cx="7675124" cy="42572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B4C1486-C818-4EBF-8883-23D30BD64AEB}"/>
                </a:ext>
              </a:extLst>
            </p:cNvPr>
            <p:cNvSpPr/>
            <p:nvPr/>
          </p:nvSpPr>
          <p:spPr>
            <a:xfrm>
              <a:off x="739302" y="5422552"/>
              <a:ext cx="7675124" cy="425728"/>
            </a:xfrm>
            <a:prstGeom prst="rect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D688833-AFD0-4413-955A-5BC7FAAE59ED}"/>
                </a:ext>
              </a:extLst>
            </p:cNvPr>
            <p:cNvSpPr/>
            <p:nvPr/>
          </p:nvSpPr>
          <p:spPr>
            <a:xfrm>
              <a:off x="2768779" y="5461856"/>
              <a:ext cx="1590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80 seconds =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CC405D-3693-455C-90BD-B7954738EFE3}"/>
                </a:ext>
              </a:extLst>
            </p:cNvPr>
            <p:cNvSpPr/>
            <p:nvPr/>
          </p:nvSpPr>
          <p:spPr>
            <a:xfrm>
              <a:off x="4210650" y="5461856"/>
              <a:ext cx="2247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 minute 20 seconds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83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42" grpId="0" animBg="1"/>
      <p:bldP spid="33" grpId="0" animBg="1"/>
      <p:bldP spid="30" grpId="0" animBg="1"/>
      <p:bldP spid="2" grpId="0" animBg="1"/>
      <p:bldP spid="15" grpId="0" animBg="1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8109" y="697112"/>
            <a:ext cx="82198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10 000 Metres Race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8CB2FF-9A08-4EF1-A6EE-50B5748D0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15249" r="9480" b="30779"/>
          <a:stretch/>
        </p:blipFill>
        <p:spPr>
          <a:xfrm>
            <a:off x="622996" y="2576933"/>
            <a:ext cx="7908227" cy="35968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48A21A0-8B8E-490E-B790-6395A1748F67}"/>
              </a:ext>
            </a:extLst>
          </p:cNvPr>
          <p:cNvSpPr/>
          <p:nvPr/>
        </p:nvSpPr>
        <p:spPr>
          <a:xfrm>
            <a:off x="739302" y="2726109"/>
            <a:ext cx="7675124" cy="3241766"/>
          </a:xfrm>
          <a:prstGeom prst="rect">
            <a:avLst/>
          </a:prstGeom>
          <a:solidFill>
            <a:srgbClr val="D1C4DE"/>
          </a:solidFill>
          <a:ln>
            <a:noFill/>
          </a:ln>
          <a:effectLst>
            <a:outerShdw blurRad="63500" sx="96000" sy="96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E32BE3-E044-4FBD-A1D4-A9C56466B7BF}"/>
              </a:ext>
            </a:extLst>
          </p:cNvPr>
          <p:cNvGrpSpPr/>
          <p:nvPr/>
        </p:nvGrpSpPr>
        <p:grpSpPr>
          <a:xfrm>
            <a:off x="739302" y="5422552"/>
            <a:ext cx="7675124" cy="425728"/>
            <a:chOff x="739302" y="5422552"/>
            <a:chExt cx="7675124" cy="42572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2BD178E-5382-4E5E-AA72-82A6B181A096}"/>
                </a:ext>
              </a:extLst>
            </p:cNvPr>
            <p:cNvSpPr/>
            <p:nvPr/>
          </p:nvSpPr>
          <p:spPr>
            <a:xfrm>
              <a:off x="739302" y="5422552"/>
              <a:ext cx="7675124" cy="425728"/>
            </a:xfrm>
            <a:prstGeom prst="rect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A07B95-7B06-45F3-973D-41FCDFEA9719}"/>
                </a:ext>
              </a:extLst>
            </p:cNvPr>
            <p:cNvSpPr/>
            <p:nvPr/>
          </p:nvSpPr>
          <p:spPr>
            <a:xfrm>
              <a:off x="1621778" y="5461856"/>
              <a:ext cx="5908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 minute  + 1 minute 12 seconds = 2 minutes 12 seconds 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418463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faster was </a:t>
            </a:r>
            <a:r>
              <a:rPr lang="en-GB" b="1" dirty="0"/>
              <a:t>Haile </a:t>
            </a:r>
            <a:r>
              <a:rPr lang="en-GB" b="1" dirty="0" err="1"/>
              <a:t>Gebrselassie</a:t>
            </a:r>
            <a:r>
              <a:rPr lang="en-GB" b="1" dirty="0"/>
              <a:t> </a:t>
            </a:r>
            <a:r>
              <a:rPr lang="en-GB" dirty="0"/>
              <a:t>than </a:t>
            </a:r>
            <a:r>
              <a:rPr lang="en-GB" b="1" dirty="0"/>
              <a:t>Sandor </a:t>
            </a:r>
            <a:r>
              <a:rPr lang="en-GB" b="1" dirty="0" err="1"/>
              <a:t>Iharos</a:t>
            </a:r>
            <a:r>
              <a:rPr lang="en-GB" dirty="0"/>
              <a:t>?</a:t>
            </a:r>
          </a:p>
        </p:txBody>
      </p:sp>
      <p:pic>
        <p:nvPicPr>
          <p:cNvPr id="17" name="Talking Partners">
            <a:extLst>
              <a:ext uri="{FF2B5EF4-FFF2-40B4-BE49-F238E27FC236}">
                <a16:creationId xmlns:a16="http://schemas.microsoft.com/office/drawing/2014/main" id="{6E4234DC-9F51-4BD1-9518-8667FD1F4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41CB3B-4227-46D0-823C-1857AB97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811619"/>
              </p:ext>
            </p:extLst>
          </p:nvPr>
        </p:nvGraphicFramePr>
        <p:xfrm>
          <a:off x="1012153" y="1768965"/>
          <a:ext cx="71282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6011">
                  <a:extLst>
                    <a:ext uri="{9D8B030D-6E8A-4147-A177-3AD203B41FA5}">
                      <a16:colId xmlns:a16="http://schemas.microsoft.com/office/drawing/2014/main" val="154164803"/>
                    </a:ext>
                  </a:extLst>
                </a:gridCol>
                <a:gridCol w="3204754">
                  <a:extLst>
                    <a:ext uri="{9D8B030D-6E8A-4147-A177-3AD203B41FA5}">
                      <a16:colId xmlns:a16="http://schemas.microsoft.com/office/drawing/2014/main" val="223029687"/>
                    </a:ext>
                  </a:extLst>
                </a:gridCol>
                <a:gridCol w="2107475">
                  <a:extLst>
                    <a:ext uri="{9D8B030D-6E8A-4147-A177-3AD203B41FA5}">
                      <a16:colId xmlns:a16="http://schemas.microsoft.com/office/drawing/2014/main" val="303569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1956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Sandor Iharos (Hungary)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28m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43s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1997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Haile</a:t>
                      </a:r>
                      <a:r>
                        <a:rPr lang="en-GB" sz="1600" u="none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Gebrselassie (Ethiopia)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26m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31s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419337"/>
                  </a:ext>
                </a:extLst>
              </a:tr>
            </a:tbl>
          </a:graphicData>
        </a:graphic>
      </p:graphicFrame>
      <p:sp>
        <p:nvSpPr>
          <p:cNvPr id="21" name="Arrow: Right 20">
            <a:extLst>
              <a:ext uri="{FF2B5EF4-FFF2-40B4-BE49-F238E27FC236}">
                <a16:creationId xmlns:a16="http://schemas.microsoft.com/office/drawing/2014/main" id="{1FEACE2C-AD22-4ECA-B10E-30525B37C8F7}"/>
              </a:ext>
            </a:extLst>
          </p:cNvPr>
          <p:cNvSpPr/>
          <p:nvPr/>
        </p:nvSpPr>
        <p:spPr>
          <a:xfrm>
            <a:off x="2099675" y="3758110"/>
            <a:ext cx="490190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51F2D81-C424-455B-B35C-690BA58CA31B}"/>
              </a:ext>
            </a:extLst>
          </p:cNvPr>
          <p:cNvSpPr/>
          <p:nvPr/>
        </p:nvSpPr>
        <p:spPr>
          <a:xfrm>
            <a:off x="930281" y="3640386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26m 31s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035ADC5-C9D7-4741-AD27-821C49A5C5FC}"/>
              </a:ext>
            </a:extLst>
          </p:cNvPr>
          <p:cNvSpPr/>
          <p:nvPr/>
        </p:nvSpPr>
        <p:spPr>
          <a:xfrm>
            <a:off x="3863521" y="3758110"/>
            <a:ext cx="1025010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00601A-E02F-4003-907C-F434F296B85B}"/>
              </a:ext>
            </a:extLst>
          </p:cNvPr>
          <p:cNvSpPr/>
          <p:nvPr/>
        </p:nvSpPr>
        <p:spPr>
          <a:xfrm>
            <a:off x="2729484" y="3630788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27m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F1AA7DF-8662-4E1C-A846-BBD356E58B20}"/>
              </a:ext>
            </a:extLst>
          </p:cNvPr>
          <p:cNvSpPr/>
          <p:nvPr/>
        </p:nvSpPr>
        <p:spPr>
          <a:xfrm>
            <a:off x="6988298" y="3640386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28m 43s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AC34790-A1DA-4F4D-B3D9-F12A063778C3}"/>
              </a:ext>
            </a:extLst>
          </p:cNvPr>
          <p:cNvSpPr/>
          <p:nvPr/>
        </p:nvSpPr>
        <p:spPr>
          <a:xfrm>
            <a:off x="6232892" y="3758110"/>
            <a:ext cx="695707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6FCF4C4-4BD5-42FF-B032-0CF43CA861AC}"/>
              </a:ext>
            </a:extLst>
          </p:cNvPr>
          <p:cNvSpPr/>
          <p:nvPr/>
        </p:nvSpPr>
        <p:spPr>
          <a:xfrm>
            <a:off x="5028117" y="3637009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28m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80D6ED8-C4AD-4DCE-9C5E-DD9F71D3E554}"/>
              </a:ext>
            </a:extLst>
          </p:cNvPr>
          <p:cNvSpPr/>
          <p:nvPr/>
        </p:nvSpPr>
        <p:spPr>
          <a:xfrm>
            <a:off x="1874544" y="2657253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+29</a:t>
            </a:r>
          </a:p>
          <a:p>
            <a:pPr algn="ctr"/>
            <a:r>
              <a:rPr lang="en-GB" sz="1050" dirty="0"/>
              <a:t>seconds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C54C90A-CC63-41D5-8A2E-0A1D42FF7D63}"/>
              </a:ext>
            </a:extLst>
          </p:cNvPr>
          <p:cNvSpPr/>
          <p:nvPr/>
        </p:nvSpPr>
        <p:spPr>
          <a:xfrm>
            <a:off x="3986583" y="2657253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+ 1 </a:t>
            </a:r>
            <a:r>
              <a:rPr lang="en-GB" sz="1050" dirty="0"/>
              <a:t>minute</a:t>
            </a:r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7CEB94-E524-4126-A5C8-EBF17654287F}"/>
              </a:ext>
            </a:extLst>
          </p:cNvPr>
          <p:cNvSpPr/>
          <p:nvPr/>
        </p:nvSpPr>
        <p:spPr>
          <a:xfrm>
            <a:off x="6164666" y="2657253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+ 43 </a:t>
            </a:r>
            <a:r>
              <a:rPr lang="en-GB" sz="1050" dirty="0"/>
              <a:t>seconds</a:t>
            </a:r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77E5C3-8A29-4C56-B009-70D803732FAA}"/>
              </a:ext>
            </a:extLst>
          </p:cNvPr>
          <p:cNvSpPr/>
          <p:nvPr/>
        </p:nvSpPr>
        <p:spPr>
          <a:xfrm>
            <a:off x="2744471" y="4146338"/>
            <a:ext cx="36647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 minute + 29 seconds + 43 seconds =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E6A8A24-F8E4-4E9E-8D52-55F9EF267FDF}"/>
              </a:ext>
            </a:extLst>
          </p:cNvPr>
          <p:cNvSpPr/>
          <p:nvPr/>
        </p:nvSpPr>
        <p:spPr>
          <a:xfrm>
            <a:off x="2478373" y="4456581"/>
            <a:ext cx="41969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 minute + (29 + 43 seconds = 72 seconds) =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4F1CE6-5614-4450-8FE1-BFACC9FF4BAD}"/>
              </a:ext>
            </a:extLst>
          </p:cNvPr>
          <p:cNvSpPr/>
          <p:nvPr/>
        </p:nvSpPr>
        <p:spPr>
          <a:xfrm>
            <a:off x="3457006" y="4766824"/>
            <a:ext cx="223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 minute + 72 seconds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953DEB-AF1C-4CC5-BBBB-A83A217D9DE8}"/>
              </a:ext>
            </a:extLst>
          </p:cNvPr>
          <p:cNvSpPr/>
          <p:nvPr/>
        </p:nvSpPr>
        <p:spPr>
          <a:xfrm>
            <a:off x="2986525" y="5077068"/>
            <a:ext cx="31806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72 seconds = 1 minute 12 seconds</a:t>
            </a:r>
          </a:p>
        </p:txBody>
      </p:sp>
    </p:spTree>
    <p:extLst>
      <p:ext uri="{BB962C8B-B14F-4D97-AF65-F5344CB8AC3E}">
        <p14:creationId xmlns:p14="http://schemas.microsoft.com/office/powerpoint/2010/main" val="18515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7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4" grpId="0"/>
      <p:bldP spid="55" grpId="0"/>
      <p:bldP spid="56" grpId="0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8109" y="697112"/>
            <a:ext cx="821987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/>
              <a:t>10 000 Metres Race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08CB2FF-9A08-4EF1-A6EE-50B5748D0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15249" r="9480" b="30779"/>
          <a:stretch/>
        </p:blipFill>
        <p:spPr>
          <a:xfrm>
            <a:off x="622996" y="2576933"/>
            <a:ext cx="7908227" cy="35968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A48A21A0-8B8E-490E-B790-6395A1748F67}"/>
              </a:ext>
            </a:extLst>
          </p:cNvPr>
          <p:cNvSpPr/>
          <p:nvPr/>
        </p:nvSpPr>
        <p:spPr>
          <a:xfrm>
            <a:off x="739302" y="2726109"/>
            <a:ext cx="7675124" cy="3241766"/>
          </a:xfrm>
          <a:prstGeom prst="rect">
            <a:avLst/>
          </a:prstGeom>
          <a:solidFill>
            <a:srgbClr val="D1C4DE"/>
          </a:solidFill>
          <a:ln>
            <a:noFill/>
          </a:ln>
          <a:effectLst>
            <a:outerShdw blurRad="63500" sx="96000" sy="96000" algn="ctr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E32BE3-E044-4FBD-A1D4-A9C56466B7BF}"/>
              </a:ext>
            </a:extLst>
          </p:cNvPr>
          <p:cNvGrpSpPr/>
          <p:nvPr/>
        </p:nvGrpSpPr>
        <p:grpSpPr>
          <a:xfrm>
            <a:off x="739302" y="5422552"/>
            <a:ext cx="7675124" cy="425728"/>
            <a:chOff x="739302" y="5422552"/>
            <a:chExt cx="7675124" cy="42572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12BD178E-5382-4E5E-AA72-82A6B181A096}"/>
                </a:ext>
              </a:extLst>
            </p:cNvPr>
            <p:cNvSpPr/>
            <p:nvPr/>
          </p:nvSpPr>
          <p:spPr>
            <a:xfrm>
              <a:off x="739302" y="5422552"/>
              <a:ext cx="7675124" cy="425728"/>
            </a:xfrm>
            <a:prstGeom prst="rect">
              <a:avLst/>
            </a:prstGeom>
            <a:solidFill>
              <a:srgbClr val="776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0A07B95-7B06-45F3-973D-41FCDFEA9719}"/>
                </a:ext>
              </a:extLst>
            </p:cNvPr>
            <p:cNvSpPr/>
            <p:nvPr/>
          </p:nvSpPr>
          <p:spPr>
            <a:xfrm>
              <a:off x="1621778" y="5461856"/>
              <a:ext cx="56044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1 minute + 1 minute 4 seconds = 2 minutes 4 seconds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418463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How much faster was </a:t>
            </a:r>
            <a:r>
              <a:rPr lang="en-GB" b="1" dirty="0"/>
              <a:t>David Bedford </a:t>
            </a:r>
            <a:r>
              <a:rPr lang="en-GB" dirty="0"/>
              <a:t>than </a:t>
            </a:r>
            <a:r>
              <a:rPr lang="en-GB" b="1" dirty="0" err="1"/>
              <a:t>Viljo</a:t>
            </a:r>
            <a:r>
              <a:rPr lang="en-GB" b="1" dirty="0"/>
              <a:t> </a:t>
            </a:r>
            <a:r>
              <a:rPr lang="en-GB" b="1" dirty="0" err="1"/>
              <a:t>Heino</a:t>
            </a:r>
            <a:r>
              <a:rPr lang="en-GB" dirty="0"/>
              <a:t> ?</a:t>
            </a:r>
          </a:p>
        </p:txBody>
      </p:sp>
      <p:pic>
        <p:nvPicPr>
          <p:cNvPr id="17" name="Talking Partners">
            <a:extLst>
              <a:ext uri="{FF2B5EF4-FFF2-40B4-BE49-F238E27FC236}">
                <a16:creationId xmlns:a16="http://schemas.microsoft.com/office/drawing/2014/main" id="{6E4234DC-9F51-4BD1-9518-8667FD1F4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241CB3B-4227-46D0-823C-1857AB9772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770631"/>
              </p:ext>
            </p:extLst>
          </p:nvPr>
        </p:nvGraphicFramePr>
        <p:xfrm>
          <a:off x="1012153" y="1768965"/>
          <a:ext cx="712824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16011">
                  <a:extLst>
                    <a:ext uri="{9D8B030D-6E8A-4147-A177-3AD203B41FA5}">
                      <a16:colId xmlns:a16="http://schemas.microsoft.com/office/drawing/2014/main" val="154164803"/>
                    </a:ext>
                  </a:extLst>
                </a:gridCol>
                <a:gridCol w="3204754">
                  <a:extLst>
                    <a:ext uri="{9D8B030D-6E8A-4147-A177-3AD203B41FA5}">
                      <a16:colId xmlns:a16="http://schemas.microsoft.com/office/drawing/2014/main" val="223029687"/>
                    </a:ext>
                  </a:extLst>
                </a:gridCol>
                <a:gridCol w="2107475">
                  <a:extLst>
                    <a:ext uri="{9D8B030D-6E8A-4147-A177-3AD203B41FA5}">
                      <a16:colId xmlns:a16="http://schemas.microsoft.com/office/drawing/2014/main" val="30356960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1973</a:t>
                      </a:r>
                      <a:endParaRPr lang="en-GB" sz="16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David Bedford (Great Britain)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27m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31s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8221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1944</a:t>
                      </a:r>
                      <a:endParaRPr lang="en-GB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u="none" dirty="0">
                          <a:solidFill>
                            <a:schemeClr val="tx1"/>
                          </a:solidFill>
                          <a:effectLst/>
                        </a:rPr>
                        <a:t> Viljo Heino (Finland)</a:t>
                      </a:r>
                      <a:endParaRPr lang="en-GB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29m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35s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419337"/>
                  </a:ext>
                </a:extLst>
              </a:tr>
            </a:tbl>
          </a:graphicData>
        </a:graphic>
      </p:graphicFrame>
      <p:sp>
        <p:nvSpPr>
          <p:cNvPr id="21" name="Arrow: Right 20">
            <a:extLst>
              <a:ext uri="{FF2B5EF4-FFF2-40B4-BE49-F238E27FC236}">
                <a16:creationId xmlns:a16="http://schemas.microsoft.com/office/drawing/2014/main" id="{1FEACE2C-AD22-4ECA-B10E-30525B37C8F7}"/>
              </a:ext>
            </a:extLst>
          </p:cNvPr>
          <p:cNvSpPr/>
          <p:nvPr/>
        </p:nvSpPr>
        <p:spPr>
          <a:xfrm>
            <a:off x="2099675" y="3758110"/>
            <a:ext cx="490190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51F2D81-C424-455B-B35C-690BA58CA31B}"/>
              </a:ext>
            </a:extLst>
          </p:cNvPr>
          <p:cNvSpPr/>
          <p:nvPr/>
        </p:nvSpPr>
        <p:spPr>
          <a:xfrm>
            <a:off x="930281" y="3640386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27m 31s</a:t>
            </a: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8035ADC5-C9D7-4741-AD27-821C49A5C5FC}"/>
              </a:ext>
            </a:extLst>
          </p:cNvPr>
          <p:cNvSpPr/>
          <p:nvPr/>
        </p:nvSpPr>
        <p:spPr>
          <a:xfrm>
            <a:off x="3863521" y="3758110"/>
            <a:ext cx="1025010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00601A-E02F-4003-907C-F434F296B85B}"/>
              </a:ext>
            </a:extLst>
          </p:cNvPr>
          <p:cNvSpPr/>
          <p:nvPr/>
        </p:nvSpPr>
        <p:spPr>
          <a:xfrm>
            <a:off x="2729484" y="3630788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28m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F1AA7DF-8662-4E1C-A846-BBD356E58B20}"/>
              </a:ext>
            </a:extLst>
          </p:cNvPr>
          <p:cNvSpPr/>
          <p:nvPr/>
        </p:nvSpPr>
        <p:spPr>
          <a:xfrm>
            <a:off x="6988298" y="3640386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29m 35s</a:t>
            </a: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9AC34790-A1DA-4F4D-B3D9-F12A063778C3}"/>
              </a:ext>
            </a:extLst>
          </p:cNvPr>
          <p:cNvSpPr/>
          <p:nvPr/>
        </p:nvSpPr>
        <p:spPr>
          <a:xfrm>
            <a:off x="6232892" y="3758110"/>
            <a:ext cx="695707" cy="1945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6FCF4C4-4BD5-42FF-B032-0CF43CA861AC}"/>
              </a:ext>
            </a:extLst>
          </p:cNvPr>
          <p:cNvSpPr/>
          <p:nvPr/>
        </p:nvSpPr>
        <p:spPr>
          <a:xfrm>
            <a:off x="5028117" y="3637009"/>
            <a:ext cx="1257099" cy="445287"/>
          </a:xfrm>
          <a:prstGeom prst="roundRect">
            <a:avLst/>
          </a:prstGeom>
          <a:solidFill>
            <a:srgbClr val="92C137"/>
          </a:solidFill>
          <a:ln w="19050">
            <a:solidFill>
              <a:srgbClr val="6D8F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29m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80D6ED8-C4AD-4DCE-9C5E-DD9F71D3E554}"/>
              </a:ext>
            </a:extLst>
          </p:cNvPr>
          <p:cNvSpPr/>
          <p:nvPr/>
        </p:nvSpPr>
        <p:spPr>
          <a:xfrm>
            <a:off x="1874544" y="2657253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+29</a:t>
            </a:r>
          </a:p>
          <a:p>
            <a:pPr algn="ctr"/>
            <a:r>
              <a:rPr lang="en-GB" sz="1050" dirty="0"/>
              <a:t>seconds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C54C90A-CC63-41D5-8A2E-0A1D42FF7D63}"/>
              </a:ext>
            </a:extLst>
          </p:cNvPr>
          <p:cNvSpPr/>
          <p:nvPr/>
        </p:nvSpPr>
        <p:spPr>
          <a:xfrm>
            <a:off x="3986583" y="2657253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+ 1 </a:t>
            </a:r>
            <a:r>
              <a:rPr lang="en-GB" sz="1050" dirty="0"/>
              <a:t>minute</a:t>
            </a:r>
            <a:endParaRPr lang="en-GB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87CEB94-E524-4126-A5C8-EBF17654287F}"/>
              </a:ext>
            </a:extLst>
          </p:cNvPr>
          <p:cNvSpPr/>
          <p:nvPr/>
        </p:nvSpPr>
        <p:spPr>
          <a:xfrm>
            <a:off x="6164666" y="2657253"/>
            <a:ext cx="940452" cy="940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+ 35 </a:t>
            </a:r>
            <a:r>
              <a:rPr lang="en-GB" sz="1050" dirty="0"/>
              <a:t>seconds</a:t>
            </a:r>
            <a:endParaRPr lang="en-GB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77E5C3-8A29-4C56-B009-70D803732FAA}"/>
              </a:ext>
            </a:extLst>
          </p:cNvPr>
          <p:cNvSpPr/>
          <p:nvPr/>
        </p:nvSpPr>
        <p:spPr>
          <a:xfrm>
            <a:off x="2744471" y="4146338"/>
            <a:ext cx="3658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29 seconds + 1 minute + 35 seconds =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E6A8A24-F8E4-4E9E-8D52-55F9EF267FDF}"/>
              </a:ext>
            </a:extLst>
          </p:cNvPr>
          <p:cNvSpPr/>
          <p:nvPr/>
        </p:nvSpPr>
        <p:spPr>
          <a:xfrm>
            <a:off x="2090446" y="4456581"/>
            <a:ext cx="4966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 minute + (29 seconds + 35 seconds = 64 seconds) =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14F1CE6-5614-4450-8FE1-BFACC9FF4BAD}"/>
              </a:ext>
            </a:extLst>
          </p:cNvPr>
          <p:cNvSpPr/>
          <p:nvPr/>
        </p:nvSpPr>
        <p:spPr>
          <a:xfrm>
            <a:off x="3457006" y="4766824"/>
            <a:ext cx="21964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1 minute + 64 seconds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E953DEB-AF1C-4CC5-BBBB-A83A217D9DE8}"/>
              </a:ext>
            </a:extLst>
          </p:cNvPr>
          <p:cNvSpPr/>
          <p:nvPr/>
        </p:nvSpPr>
        <p:spPr>
          <a:xfrm>
            <a:off x="2986525" y="5077068"/>
            <a:ext cx="31951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 64 seconds = 1 minute 4 seconds</a:t>
            </a:r>
          </a:p>
        </p:txBody>
      </p:sp>
    </p:spTree>
    <p:extLst>
      <p:ext uri="{BB962C8B-B14F-4D97-AF65-F5344CB8AC3E}">
        <p14:creationId xmlns:p14="http://schemas.microsoft.com/office/powerpoint/2010/main" val="11642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7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0272D5-0588-460E-84FC-6512A57F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" t="18400" r="756" b="6737"/>
          <a:stretch/>
        </p:blipFill>
        <p:spPr>
          <a:xfrm>
            <a:off x="622997" y="1955942"/>
            <a:ext cx="7955667" cy="4284087"/>
          </a:xfrm>
          <a:prstGeom prst="rect">
            <a:avLst/>
          </a:prstGeom>
        </p:spPr>
      </p:pic>
      <p:pic>
        <p:nvPicPr>
          <p:cNvPr id="14" name="Individual Work">
            <a:extLst>
              <a:ext uri="{FF2B5EF4-FFF2-40B4-BE49-F238E27FC236}">
                <a16:creationId xmlns:a16="http://schemas.microsoft.com/office/drawing/2014/main" id="{F9B98EA0-4DC4-4140-B0F1-9E8D8B803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3" y="609845"/>
            <a:ext cx="821987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Problems Involving Minutes </a:t>
            </a:r>
          </a:p>
          <a:p>
            <a:pPr algn="ctr"/>
            <a:r>
              <a:rPr lang="en-GB" sz="3200" b="1" dirty="0"/>
              <a:t>and Seconds Activity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476654" y="1544132"/>
            <a:ext cx="8219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Use your wonderful mastery skills to complete this activity sheet.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7BB9A-3BA6-44D3-AA54-5C2DC6D8C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33" y="2136448"/>
            <a:ext cx="2770328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113F8-94EB-4FD9-88D3-F27317542C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94" y="2136448"/>
            <a:ext cx="2770328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2489-E9B6-4448-B2DA-3584DB7DBF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56" y="2136448"/>
            <a:ext cx="2770328" cy="391709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23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lking Partners">
            <a:extLst>
              <a:ext uri="{FF2B5EF4-FFF2-40B4-BE49-F238E27FC236}">
                <a16:creationId xmlns:a16="http://schemas.microsoft.com/office/drawing/2014/main" id="{75A3E37F-8B96-4977-AFFE-80AB33D78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655" y="697112"/>
            <a:ext cx="821987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200" b="1" dirty="0"/>
              <a:t>Who Has the Longest Journey?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E1559F-B4F8-4952-ACE6-D9B47D3CA3FB}"/>
              </a:ext>
            </a:extLst>
          </p:cNvPr>
          <p:cNvSpPr/>
          <p:nvPr/>
        </p:nvSpPr>
        <p:spPr>
          <a:xfrm>
            <a:off x="622996" y="1560712"/>
            <a:ext cx="7908227" cy="630942"/>
          </a:xfrm>
          <a:prstGeom prst="rect">
            <a:avLst/>
          </a:prstGeom>
          <a:solidFill>
            <a:srgbClr val="92C137"/>
          </a:solidFill>
        </p:spPr>
        <p:txBody>
          <a:bodyPr wrap="square">
            <a:spAutoFit/>
          </a:bodyPr>
          <a:lstStyle/>
          <a:p>
            <a:r>
              <a:rPr lang="en-GB" sz="1750" dirty="0" err="1"/>
              <a:t>Harjot</a:t>
            </a:r>
            <a:r>
              <a:rPr lang="en-GB" sz="1750" dirty="0"/>
              <a:t> and his friend Blake time how long it takes them to walk home. </a:t>
            </a:r>
            <a:r>
              <a:rPr lang="en-GB" sz="1750" dirty="0" err="1"/>
              <a:t>Harjot</a:t>
            </a:r>
            <a:r>
              <a:rPr lang="en-GB" sz="1750" dirty="0"/>
              <a:t> times himself in minutes and seconds and Blake times himself in seconds.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C24D906-FB9B-404E-A048-0DB6FE0E76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15249" r="9480" b="30779"/>
          <a:stretch/>
        </p:blipFill>
        <p:spPr>
          <a:xfrm>
            <a:off x="622996" y="2576933"/>
            <a:ext cx="7908227" cy="359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044CFB-3F88-4A71-B0B6-C5D56450DA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19306" r="6701" b="19106"/>
          <a:stretch/>
        </p:blipFill>
        <p:spPr>
          <a:xfrm>
            <a:off x="622996" y="2191654"/>
            <a:ext cx="7908227" cy="39821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3297-6085-4B68-B162-FEDD5BA198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0"/>
          <a:stretch/>
        </p:blipFill>
        <p:spPr>
          <a:xfrm>
            <a:off x="6220801" y="2562810"/>
            <a:ext cx="2050503" cy="3610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29190B-5801-4B19-86BE-19574E7E7D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07"/>
          <a:stretch/>
        </p:blipFill>
        <p:spPr>
          <a:xfrm>
            <a:off x="4988244" y="2279166"/>
            <a:ext cx="2257808" cy="38946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7F6D24-E45F-43EF-9C3E-7E262D7C6170}"/>
              </a:ext>
            </a:extLst>
          </p:cNvPr>
          <p:cNvSpPr/>
          <p:nvPr/>
        </p:nvSpPr>
        <p:spPr>
          <a:xfrm>
            <a:off x="702673" y="2279166"/>
            <a:ext cx="4725004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It takes </a:t>
            </a:r>
            <a:r>
              <a:rPr lang="en-GB" dirty="0" err="1"/>
              <a:t>Harjot</a:t>
            </a:r>
            <a:r>
              <a:rPr lang="en-GB" dirty="0"/>
              <a:t> 7 minutes 14 seconds and it takes Blake 449 seconds. Who takes the longest to get home and by how much?</a:t>
            </a:r>
          </a:p>
        </p:txBody>
      </p:sp>
      <p:sp>
        <p:nvSpPr>
          <p:cNvPr id="20" name="Answers">
            <a:extLst>
              <a:ext uri="{FF2B5EF4-FFF2-40B4-BE49-F238E27FC236}">
                <a16:creationId xmlns:a16="http://schemas.microsoft.com/office/drawing/2014/main" id="{06AB2273-3EAE-4ECD-BB33-25A26423D67D}"/>
              </a:ext>
            </a:extLst>
          </p:cNvPr>
          <p:cNvSpPr/>
          <p:nvPr/>
        </p:nvSpPr>
        <p:spPr>
          <a:xfrm>
            <a:off x="702673" y="3272916"/>
            <a:ext cx="4725003" cy="369332"/>
          </a:xfrm>
          <a:prstGeom prst="rect">
            <a:avLst/>
          </a:prstGeom>
          <a:solidFill>
            <a:srgbClr val="D1C4DE"/>
          </a:solidFill>
          <a:ln w="19050">
            <a:solidFill>
              <a:srgbClr val="7768A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Answer: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7C7ED1-B90B-499B-BFE0-4DA531CF066F}"/>
              </a:ext>
            </a:extLst>
          </p:cNvPr>
          <p:cNvSpPr/>
          <p:nvPr/>
        </p:nvSpPr>
        <p:spPr>
          <a:xfrm>
            <a:off x="702673" y="3642248"/>
            <a:ext cx="4725003" cy="1077218"/>
          </a:xfrm>
          <a:prstGeom prst="rect">
            <a:avLst/>
          </a:prstGeom>
          <a:solidFill>
            <a:srgbClr val="7768AD"/>
          </a:solidFill>
          <a:ln w="19050">
            <a:solidFill>
              <a:srgbClr val="7768AD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 err="1">
                <a:solidFill>
                  <a:schemeClr val="bg1"/>
                </a:solidFill>
              </a:rPr>
              <a:t>Harjot</a:t>
            </a:r>
            <a:r>
              <a:rPr lang="en-GB" sz="1600" dirty="0">
                <a:solidFill>
                  <a:schemeClr val="bg1"/>
                </a:solidFill>
              </a:rPr>
              <a:t>   = 7 minutes 14 seconds </a:t>
            </a:r>
          </a:p>
          <a:p>
            <a:r>
              <a:rPr lang="en-GB" sz="1600" dirty="0">
                <a:solidFill>
                  <a:schemeClr val="bg1"/>
                </a:solidFill>
              </a:rPr>
              <a:t>Blake  = 449 seconds</a:t>
            </a:r>
          </a:p>
          <a:p>
            <a:r>
              <a:rPr lang="en-GB" sz="1600" dirty="0">
                <a:solidFill>
                  <a:schemeClr val="bg1"/>
                </a:solidFill>
              </a:rPr>
              <a:t>First, change the times into the same unit:</a:t>
            </a:r>
          </a:p>
          <a:p>
            <a:r>
              <a:rPr lang="en-GB" sz="1600" dirty="0" err="1">
                <a:solidFill>
                  <a:schemeClr val="bg1"/>
                </a:solidFill>
              </a:rPr>
              <a:t>Harjot’s</a:t>
            </a:r>
            <a:r>
              <a:rPr lang="en-GB" sz="1600" dirty="0">
                <a:solidFill>
                  <a:schemeClr val="bg1"/>
                </a:solidFill>
              </a:rPr>
              <a:t> time = 7 × 60 = 420 + 14  = 434 seconds.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B6A707-ADF3-43A7-A024-F5B03732E9E2}"/>
              </a:ext>
            </a:extLst>
          </p:cNvPr>
          <p:cNvSpPr/>
          <p:nvPr/>
        </p:nvSpPr>
        <p:spPr>
          <a:xfrm>
            <a:off x="702672" y="4806978"/>
            <a:ext cx="4725004" cy="369332"/>
          </a:xfrm>
          <a:prstGeom prst="rect">
            <a:avLst/>
          </a:prstGeom>
          <a:solidFill>
            <a:srgbClr val="D1C4DE"/>
          </a:solidFill>
          <a:ln>
            <a:solidFill>
              <a:srgbClr val="7768A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449 – 434 = 15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CC018C-16D2-4C3D-8A15-EF477902062F}"/>
              </a:ext>
            </a:extLst>
          </p:cNvPr>
          <p:cNvSpPr/>
          <p:nvPr/>
        </p:nvSpPr>
        <p:spPr>
          <a:xfrm>
            <a:off x="702673" y="5275400"/>
            <a:ext cx="7732026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So, Blake’s journey is the longest by 15 seconds.</a:t>
            </a:r>
          </a:p>
        </p:txBody>
      </p:sp>
    </p:spTree>
    <p:extLst>
      <p:ext uri="{BB962C8B-B14F-4D97-AF65-F5344CB8AC3E}">
        <p14:creationId xmlns:p14="http://schemas.microsoft.com/office/powerpoint/2010/main" val="24628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(minutes and seconds).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minutes and seconds to seconds.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seconds to minutes and seconds.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minutes and seconds to seconds and seconds to minutes and seconds.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D0A03735-F622-464B-9340-24FEC62D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223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1939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445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I can solve problems that involve converting units of time (minutes and seconds).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dirty="0"/>
              <a:t>I can convert from minutes and seconds to seconds.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convert from seconds to minutes and seconds.</a:t>
            </a:r>
          </a:p>
          <a:p>
            <a:pPr>
              <a:lnSpc>
                <a:spcPct val="100000"/>
              </a:lnSpc>
            </a:pPr>
            <a:r>
              <a:rPr lang="en-GB" dirty="0"/>
              <a:t>I can solve problems that involve converting from minutes and seconds to seconds and seconds to minutes and seconds.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C01C0A9-FEC0-4507-8E8A-CDBFA9D661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3" t="30738" r="6701" b="6464"/>
          <a:stretch/>
        </p:blipFill>
        <p:spPr>
          <a:xfrm>
            <a:off x="622998" y="2185303"/>
            <a:ext cx="7908227" cy="4054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6605" y="990480"/>
            <a:ext cx="8456427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Play the </a:t>
            </a:r>
            <a:r>
              <a:rPr lang="en-GB" dirty="0">
                <a:solidFill>
                  <a:srgbClr val="0070C0"/>
                </a:solidFill>
              </a:rPr>
              <a:t>Matching Minutes and Seconds Cards. </a:t>
            </a:r>
            <a:r>
              <a:rPr lang="en-GB" dirty="0"/>
              <a:t>Place all the cards face down on the table. Turn over 2 at a time to try to find a match. Carry on until you have paired all the cards..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5746" y="443685"/>
            <a:ext cx="823814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Matching Game</a:t>
            </a: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FD48E7FA-411A-4F68-969D-E850DB367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80" y="242371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78F93-5BC4-430F-977D-7786A65E9A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 r="1601" b="15024"/>
          <a:stretch/>
        </p:blipFill>
        <p:spPr>
          <a:xfrm>
            <a:off x="622998" y="2358539"/>
            <a:ext cx="7908227" cy="38814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A26561-A8CE-4A42-B78B-A5E1AA214A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" t="997" r="51232" b="75950"/>
          <a:stretch/>
        </p:blipFill>
        <p:spPr>
          <a:xfrm rot="21329577">
            <a:off x="1207407" y="3131501"/>
            <a:ext cx="3293508" cy="2265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354BAD-1249-4733-9632-C5DDD73E8C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75888" r="51234" b="1060"/>
          <a:stretch/>
        </p:blipFill>
        <p:spPr>
          <a:xfrm rot="517605">
            <a:off x="4508424" y="3240710"/>
            <a:ext cx="3305752" cy="22650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85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2998" y="1592712"/>
            <a:ext cx="7908228" cy="699404"/>
          </a:xfrm>
          <a:prstGeom prst="rect">
            <a:avLst/>
          </a:prstGeom>
          <a:solidFill>
            <a:srgbClr val="7768AD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Here are some of the world records for the women’s 1500m running race over the last 100 years. The times have been rounded to the nearest second:</a:t>
            </a:r>
          </a:p>
        </p:txBody>
      </p:sp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8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310849"/>
              </p:ext>
            </p:extLst>
          </p:nvPr>
        </p:nvGraphicFramePr>
        <p:xfrm>
          <a:off x="1545365" y="2683174"/>
          <a:ext cx="6096000" cy="28248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220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3255948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1865832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5998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Athlete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Time minutes </a:t>
                      </a:r>
                      <a:r>
                        <a:rPr lang="en-GB" sz="1600" baseline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(m) </a:t>
                      </a:r>
                      <a:r>
                        <a:rPr lang="en-GB" sz="16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seconds (s)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697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1927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Anna </a:t>
                      </a:r>
                      <a:r>
                        <a:rPr lang="en-GB" sz="1800" b="0" i="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Mushkina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(Russia)</a:t>
                      </a:r>
                      <a:endParaRPr lang="en-GB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5m 18s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1936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Lydia Freiberg (Russia)</a:t>
                      </a:r>
                      <a:endParaRPr lang="en-GB" u="none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5m 2s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023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1956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Phyllis Perkins (Great Britain)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4m 35s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236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1967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</a:t>
                      </a:r>
                      <a:r>
                        <a:rPr lang="en-GB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Gommers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(Netherlands)</a:t>
                      </a:r>
                      <a:endParaRPr lang="en-GB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4m 16s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645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1980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Tatyana </a:t>
                      </a:r>
                      <a:r>
                        <a:rPr lang="en-GB" sz="1800" b="0" i="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Kazankina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(Russia)</a:t>
                      </a:r>
                      <a:endParaRPr lang="en-GB" u="none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3m 55s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220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2015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Genzebe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Dibaba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(Ethiopia)</a:t>
                      </a:r>
                      <a:endParaRPr lang="en-GB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3m 50s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03740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FB5F2FE0-6AD4-451E-A1EB-4E1BC735B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25" y="3116477"/>
            <a:ext cx="1577945" cy="300506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765F3B1-8685-4FAB-A681-7DAE29E41728}"/>
              </a:ext>
            </a:extLst>
          </p:cNvPr>
          <p:cNvSpPr/>
          <p:nvPr/>
        </p:nvSpPr>
        <p:spPr>
          <a:xfrm>
            <a:off x="1546789" y="5554766"/>
            <a:ext cx="6120836" cy="4614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Convert the athletes’ times into seconds.</a:t>
            </a:r>
          </a:p>
        </p:txBody>
      </p:sp>
    </p:spTree>
    <p:extLst>
      <p:ext uri="{BB962C8B-B14F-4D97-AF65-F5344CB8AC3E}">
        <p14:creationId xmlns:p14="http://schemas.microsoft.com/office/powerpoint/2010/main" val="863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7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66825"/>
              </p:ext>
            </p:extLst>
          </p:nvPr>
        </p:nvGraphicFramePr>
        <p:xfrm>
          <a:off x="622998" y="1698821"/>
          <a:ext cx="7908227" cy="367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837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4223881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2420509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36767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1927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Anna </a:t>
                      </a:r>
                      <a:r>
                        <a:rPr lang="en-GB" sz="1800" b="0" i="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Mushkina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(Russia)</a:t>
                      </a:r>
                      <a:endParaRPr lang="en-GB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5m 18s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127AE1-E0F4-43BC-AEC4-1CD75BF4DDEC}"/>
              </a:ext>
            </a:extLst>
          </p:cNvPr>
          <p:cNvSpPr/>
          <p:nvPr/>
        </p:nvSpPr>
        <p:spPr>
          <a:xfrm>
            <a:off x="622997" y="2489924"/>
            <a:ext cx="790822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87BD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4AC8B-E0F8-48D2-B87B-B69321F0B8AA}"/>
              </a:ext>
            </a:extLst>
          </p:cNvPr>
          <p:cNvSpPr/>
          <p:nvPr/>
        </p:nvSpPr>
        <p:spPr>
          <a:xfrm>
            <a:off x="2659876" y="3153912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31FD7-40F8-40BC-9566-F46CF2FB9DCB}"/>
              </a:ext>
            </a:extLst>
          </p:cNvPr>
          <p:cNvSpPr/>
          <p:nvPr/>
        </p:nvSpPr>
        <p:spPr>
          <a:xfrm>
            <a:off x="2732067" y="3216246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 minutes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313E-C9A1-489F-AAFC-4031CC46B1DC}"/>
              </a:ext>
            </a:extLst>
          </p:cNvPr>
          <p:cNvSpPr/>
          <p:nvPr/>
        </p:nvSpPr>
        <p:spPr>
          <a:xfrm>
            <a:off x="4032166" y="3216246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5 × 60 =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8A5F8-3F0F-4B4C-8924-381CCA14C63E}"/>
              </a:ext>
            </a:extLst>
          </p:cNvPr>
          <p:cNvSpPr/>
          <p:nvPr/>
        </p:nvSpPr>
        <p:spPr>
          <a:xfrm>
            <a:off x="4977837" y="3216246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300 seconds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541D1-9A4A-4691-B316-2112AE1C632C}"/>
              </a:ext>
            </a:extLst>
          </p:cNvPr>
          <p:cNvSpPr/>
          <p:nvPr/>
        </p:nvSpPr>
        <p:spPr>
          <a:xfrm>
            <a:off x="2265704" y="4101603"/>
            <a:ext cx="4597637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D293A-8F5A-4FB8-A36D-B02C39A37510}"/>
              </a:ext>
            </a:extLst>
          </p:cNvPr>
          <p:cNvSpPr/>
          <p:nvPr/>
        </p:nvSpPr>
        <p:spPr>
          <a:xfrm>
            <a:off x="2449278" y="4168850"/>
            <a:ext cx="2996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300 seconds + 18 seconds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3E447-99D9-40AC-B43E-801D75F2B0D1}"/>
              </a:ext>
            </a:extLst>
          </p:cNvPr>
          <p:cNvSpPr/>
          <p:nvPr/>
        </p:nvSpPr>
        <p:spPr>
          <a:xfrm>
            <a:off x="5360154" y="4168850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318 seconds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8979E-63A9-4F04-A115-8F92855CC8B9}"/>
              </a:ext>
            </a:extLst>
          </p:cNvPr>
          <p:cNvSpPr/>
          <p:nvPr/>
        </p:nvSpPr>
        <p:spPr>
          <a:xfrm>
            <a:off x="2659876" y="5078143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A93DD-A8E5-4A8A-84C6-03783FD9A82D}"/>
              </a:ext>
            </a:extLst>
          </p:cNvPr>
          <p:cNvSpPr/>
          <p:nvPr/>
        </p:nvSpPr>
        <p:spPr>
          <a:xfrm>
            <a:off x="2677706" y="5140477"/>
            <a:ext cx="2539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 minutes 18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0F61E-6494-40AD-94B3-8784C9E8190C}"/>
              </a:ext>
            </a:extLst>
          </p:cNvPr>
          <p:cNvSpPr/>
          <p:nvPr/>
        </p:nvSpPr>
        <p:spPr>
          <a:xfrm>
            <a:off x="5124460" y="5140477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318 seconds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78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5" grpId="0" animBg="1"/>
      <p:bldP spid="17" grpId="0"/>
      <p:bldP spid="19" grpId="0"/>
      <p:bldP spid="20" grpId="0" animBg="1"/>
      <p:bldP spid="22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7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78382"/>
              </p:ext>
            </p:extLst>
          </p:nvPr>
        </p:nvGraphicFramePr>
        <p:xfrm>
          <a:off x="622998" y="1698821"/>
          <a:ext cx="7908227" cy="367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837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4223881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2420509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36767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1936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Lydia Freiberg (Russia)</a:t>
                      </a:r>
                      <a:endParaRPr lang="en-GB" u="none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5m 2s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127AE1-E0F4-43BC-AEC4-1CD75BF4DDEC}"/>
              </a:ext>
            </a:extLst>
          </p:cNvPr>
          <p:cNvSpPr/>
          <p:nvPr/>
        </p:nvSpPr>
        <p:spPr>
          <a:xfrm>
            <a:off x="622997" y="2489924"/>
            <a:ext cx="790822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87BD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4AC8B-E0F8-48D2-B87B-B69321F0B8AA}"/>
              </a:ext>
            </a:extLst>
          </p:cNvPr>
          <p:cNvSpPr/>
          <p:nvPr/>
        </p:nvSpPr>
        <p:spPr>
          <a:xfrm>
            <a:off x="2659876" y="3153912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31FD7-40F8-40BC-9566-F46CF2FB9DCB}"/>
              </a:ext>
            </a:extLst>
          </p:cNvPr>
          <p:cNvSpPr/>
          <p:nvPr/>
        </p:nvSpPr>
        <p:spPr>
          <a:xfrm>
            <a:off x="2732067" y="3216246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 minutes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313E-C9A1-489F-AAFC-4031CC46B1DC}"/>
              </a:ext>
            </a:extLst>
          </p:cNvPr>
          <p:cNvSpPr/>
          <p:nvPr/>
        </p:nvSpPr>
        <p:spPr>
          <a:xfrm>
            <a:off x="4032166" y="3216246"/>
            <a:ext cx="106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5 × 60 =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8A5F8-3F0F-4B4C-8924-381CCA14C63E}"/>
              </a:ext>
            </a:extLst>
          </p:cNvPr>
          <p:cNvSpPr/>
          <p:nvPr/>
        </p:nvSpPr>
        <p:spPr>
          <a:xfrm>
            <a:off x="4977837" y="3216246"/>
            <a:ext cx="1438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300 seconds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541D1-9A4A-4691-B316-2112AE1C632C}"/>
              </a:ext>
            </a:extLst>
          </p:cNvPr>
          <p:cNvSpPr/>
          <p:nvPr/>
        </p:nvSpPr>
        <p:spPr>
          <a:xfrm>
            <a:off x="2265704" y="4101603"/>
            <a:ext cx="4597637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D293A-8F5A-4FB8-A36D-B02C39A37510}"/>
              </a:ext>
            </a:extLst>
          </p:cNvPr>
          <p:cNvSpPr/>
          <p:nvPr/>
        </p:nvSpPr>
        <p:spPr>
          <a:xfrm>
            <a:off x="2498972" y="4168850"/>
            <a:ext cx="2896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300 seconds + 2 seconds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3E447-99D9-40AC-B43E-801D75F2B0D1}"/>
              </a:ext>
            </a:extLst>
          </p:cNvPr>
          <p:cNvSpPr/>
          <p:nvPr/>
        </p:nvSpPr>
        <p:spPr>
          <a:xfrm>
            <a:off x="5360154" y="4168850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302 seconds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8979E-63A9-4F04-A115-8F92855CC8B9}"/>
              </a:ext>
            </a:extLst>
          </p:cNvPr>
          <p:cNvSpPr/>
          <p:nvPr/>
        </p:nvSpPr>
        <p:spPr>
          <a:xfrm>
            <a:off x="2659876" y="5078143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A93DD-A8E5-4A8A-84C6-03783FD9A82D}"/>
              </a:ext>
            </a:extLst>
          </p:cNvPr>
          <p:cNvSpPr/>
          <p:nvPr/>
        </p:nvSpPr>
        <p:spPr>
          <a:xfrm>
            <a:off x="2727398" y="5140477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5 minutes 2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0F61E-6494-40AD-94B3-8784C9E8190C}"/>
              </a:ext>
            </a:extLst>
          </p:cNvPr>
          <p:cNvSpPr/>
          <p:nvPr/>
        </p:nvSpPr>
        <p:spPr>
          <a:xfrm>
            <a:off x="5124460" y="5140477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302 seconds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31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5" grpId="0" animBg="1"/>
      <p:bldP spid="17" grpId="0"/>
      <p:bldP spid="19" grpId="0"/>
      <p:bldP spid="20" grpId="0" animBg="1"/>
      <p:bldP spid="2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7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1829096"/>
              </p:ext>
            </p:extLst>
          </p:nvPr>
        </p:nvGraphicFramePr>
        <p:xfrm>
          <a:off x="622998" y="1698821"/>
          <a:ext cx="7908227" cy="367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837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4223881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2420509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36767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1956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Phyllis Perkins (Great Britain)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4m 35s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127AE1-E0F4-43BC-AEC4-1CD75BF4DDEC}"/>
              </a:ext>
            </a:extLst>
          </p:cNvPr>
          <p:cNvSpPr/>
          <p:nvPr/>
        </p:nvSpPr>
        <p:spPr>
          <a:xfrm>
            <a:off x="622997" y="2489924"/>
            <a:ext cx="790822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87BD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4AC8B-E0F8-48D2-B87B-B69321F0B8AA}"/>
              </a:ext>
            </a:extLst>
          </p:cNvPr>
          <p:cNvSpPr/>
          <p:nvPr/>
        </p:nvSpPr>
        <p:spPr>
          <a:xfrm>
            <a:off x="2659876" y="3153912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31FD7-40F8-40BC-9566-F46CF2FB9DCB}"/>
              </a:ext>
            </a:extLst>
          </p:cNvPr>
          <p:cNvSpPr/>
          <p:nvPr/>
        </p:nvSpPr>
        <p:spPr>
          <a:xfrm>
            <a:off x="2728059" y="3216246"/>
            <a:ext cx="1406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 minutes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313E-C9A1-489F-AAFC-4031CC46B1DC}"/>
              </a:ext>
            </a:extLst>
          </p:cNvPr>
          <p:cNvSpPr/>
          <p:nvPr/>
        </p:nvSpPr>
        <p:spPr>
          <a:xfrm>
            <a:off x="4032166" y="3216246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× 60 =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8A5F8-3F0F-4B4C-8924-381CCA14C63E}"/>
              </a:ext>
            </a:extLst>
          </p:cNvPr>
          <p:cNvSpPr/>
          <p:nvPr/>
        </p:nvSpPr>
        <p:spPr>
          <a:xfrm>
            <a:off x="4977837" y="321624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240 seconds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541D1-9A4A-4691-B316-2112AE1C632C}"/>
              </a:ext>
            </a:extLst>
          </p:cNvPr>
          <p:cNvSpPr/>
          <p:nvPr/>
        </p:nvSpPr>
        <p:spPr>
          <a:xfrm>
            <a:off x="2265704" y="4101603"/>
            <a:ext cx="4597637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D293A-8F5A-4FB8-A36D-B02C39A37510}"/>
              </a:ext>
            </a:extLst>
          </p:cNvPr>
          <p:cNvSpPr/>
          <p:nvPr/>
        </p:nvSpPr>
        <p:spPr>
          <a:xfrm>
            <a:off x="2445271" y="4168850"/>
            <a:ext cx="3004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240 seconds + 35 seconds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3E447-99D9-40AC-B43E-801D75F2B0D1}"/>
              </a:ext>
            </a:extLst>
          </p:cNvPr>
          <p:cNvSpPr/>
          <p:nvPr/>
        </p:nvSpPr>
        <p:spPr>
          <a:xfrm>
            <a:off x="5360154" y="4168850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275 seconds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8979E-63A9-4F04-A115-8F92855CC8B9}"/>
              </a:ext>
            </a:extLst>
          </p:cNvPr>
          <p:cNvSpPr/>
          <p:nvPr/>
        </p:nvSpPr>
        <p:spPr>
          <a:xfrm>
            <a:off x="2659876" y="5078143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A93DD-A8E5-4A8A-84C6-03783FD9A82D}"/>
              </a:ext>
            </a:extLst>
          </p:cNvPr>
          <p:cNvSpPr/>
          <p:nvPr/>
        </p:nvSpPr>
        <p:spPr>
          <a:xfrm>
            <a:off x="2664881" y="5140477"/>
            <a:ext cx="256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 minutes 35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0F61E-6494-40AD-94B3-8784C9E8190C}"/>
              </a:ext>
            </a:extLst>
          </p:cNvPr>
          <p:cNvSpPr/>
          <p:nvPr/>
        </p:nvSpPr>
        <p:spPr>
          <a:xfrm>
            <a:off x="5124460" y="5140477"/>
            <a:ext cx="1386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275 seconds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5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5" grpId="0" animBg="1"/>
      <p:bldP spid="17" grpId="0"/>
      <p:bldP spid="19" grpId="0"/>
      <p:bldP spid="20" grpId="0" animBg="1"/>
      <p:bldP spid="22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2927" y="697112"/>
            <a:ext cx="824669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4000" b="1" dirty="0">
                <a:latin typeface="Twinkl" pitchFamily="2" charset="0"/>
              </a:rPr>
              <a:t>1500 Metre Race</a:t>
            </a:r>
          </a:p>
        </p:txBody>
      </p:sp>
      <p:pic>
        <p:nvPicPr>
          <p:cNvPr id="21" name="Talking Partners">
            <a:extLst>
              <a:ext uri="{FF2B5EF4-FFF2-40B4-BE49-F238E27FC236}">
                <a16:creationId xmlns:a16="http://schemas.microsoft.com/office/drawing/2014/main" id="{6741C170-1157-4A5C-B6A0-209D2B4F3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0960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F9D6A-05FE-4D9A-92CA-575EC734B7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t="25432" r="1342" b="6737"/>
          <a:stretch/>
        </p:blipFill>
        <p:spPr>
          <a:xfrm>
            <a:off x="622997" y="2292117"/>
            <a:ext cx="7908227" cy="388168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D1F952D-9079-461A-8184-11889D815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308966"/>
              </p:ext>
            </p:extLst>
          </p:nvPr>
        </p:nvGraphicFramePr>
        <p:xfrm>
          <a:off x="622998" y="1698821"/>
          <a:ext cx="7908227" cy="367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837">
                  <a:extLst>
                    <a:ext uri="{9D8B030D-6E8A-4147-A177-3AD203B41FA5}">
                      <a16:colId xmlns:a16="http://schemas.microsoft.com/office/drawing/2014/main" val="2628143271"/>
                    </a:ext>
                  </a:extLst>
                </a:gridCol>
                <a:gridCol w="4223881">
                  <a:extLst>
                    <a:ext uri="{9D8B030D-6E8A-4147-A177-3AD203B41FA5}">
                      <a16:colId xmlns:a16="http://schemas.microsoft.com/office/drawing/2014/main" val="1525474479"/>
                    </a:ext>
                  </a:extLst>
                </a:gridCol>
                <a:gridCol w="2420509">
                  <a:extLst>
                    <a:ext uri="{9D8B030D-6E8A-4147-A177-3AD203B41FA5}">
                      <a16:colId xmlns:a16="http://schemas.microsoft.com/office/drawing/2014/main" val="4227036220"/>
                    </a:ext>
                  </a:extLst>
                </a:gridCol>
              </a:tblGrid>
              <a:tr h="367675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1967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</a:t>
                      </a:r>
                      <a:r>
                        <a:rPr lang="en-GB" sz="1800" b="0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Gommers</a:t>
                      </a:r>
                      <a:r>
                        <a:rPr lang="en-GB" sz="1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(Netherlands)</a:t>
                      </a:r>
                      <a:endParaRPr lang="en-GB" dirty="0"/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4m 16s</a:t>
                      </a:r>
                    </a:p>
                  </a:txBody>
                  <a:tcPr marL="60960" marR="60960" marT="30480" marB="3048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913679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E127AE1-E0F4-43BC-AEC4-1CD75BF4DDEC}"/>
              </a:ext>
            </a:extLst>
          </p:cNvPr>
          <p:cNvSpPr/>
          <p:nvPr/>
        </p:nvSpPr>
        <p:spPr>
          <a:xfrm>
            <a:off x="622997" y="2489924"/>
            <a:ext cx="790822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87BD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34AC8B-E0F8-48D2-B87B-B69321F0B8AA}"/>
              </a:ext>
            </a:extLst>
          </p:cNvPr>
          <p:cNvSpPr/>
          <p:nvPr/>
        </p:nvSpPr>
        <p:spPr>
          <a:xfrm>
            <a:off x="2659876" y="3153912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B31FD7-40F8-40BC-9566-F46CF2FB9DCB}"/>
              </a:ext>
            </a:extLst>
          </p:cNvPr>
          <p:cNvSpPr/>
          <p:nvPr/>
        </p:nvSpPr>
        <p:spPr>
          <a:xfrm>
            <a:off x="2728059" y="3216246"/>
            <a:ext cx="1406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 minutes =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2A313E-C9A1-489F-AAFC-4031CC46B1DC}"/>
              </a:ext>
            </a:extLst>
          </p:cNvPr>
          <p:cNvSpPr/>
          <p:nvPr/>
        </p:nvSpPr>
        <p:spPr>
          <a:xfrm>
            <a:off x="4032166" y="3216246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4 × 60 =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8A5F8-3F0F-4B4C-8924-381CCA14C63E}"/>
              </a:ext>
            </a:extLst>
          </p:cNvPr>
          <p:cNvSpPr/>
          <p:nvPr/>
        </p:nvSpPr>
        <p:spPr>
          <a:xfrm>
            <a:off x="4977837" y="3216246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240 seconds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541D1-9A4A-4691-B316-2112AE1C632C}"/>
              </a:ext>
            </a:extLst>
          </p:cNvPr>
          <p:cNvSpPr/>
          <p:nvPr/>
        </p:nvSpPr>
        <p:spPr>
          <a:xfrm>
            <a:off x="2265704" y="4101603"/>
            <a:ext cx="4597637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1D293A-8F5A-4FB8-A36D-B02C39A37510}"/>
              </a:ext>
            </a:extLst>
          </p:cNvPr>
          <p:cNvSpPr/>
          <p:nvPr/>
        </p:nvSpPr>
        <p:spPr>
          <a:xfrm>
            <a:off x="2458096" y="4168850"/>
            <a:ext cx="297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240 seconds + 16 seconds =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9D3E447-99D9-40AC-B43E-801D75F2B0D1}"/>
              </a:ext>
            </a:extLst>
          </p:cNvPr>
          <p:cNvSpPr/>
          <p:nvPr/>
        </p:nvSpPr>
        <p:spPr>
          <a:xfrm>
            <a:off x="5360154" y="4168850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256 seconds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78979E-63A9-4F04-A115-8F92855CC8B9}"/>
              </a:ext>
            </a:extLst>
          </p:cNvPr>
          <p:cNvSpPr/>
          <p:nvPr/>
        </p:nvSpPr>
        <p:spPr>
          <a:xfrm>
            <a:off x="2659876" y="5078143"/>
            <a:ext cx="3832791" cy="471973"/>
          </a:xfrm>
          <a:prstGeom prst="rect">
            <a:avLst/>
          </a:prstGeom>
          <a:solidFill>
            <a:srgbClr val="7768AD"/>
          </a:solidFill>
          <a:ln w="28575">
            <a:solidFill>
              <a:srgbClr val="4A35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EA93DD-A8E5-4A8A-84C6-03783FD9A82D}"/>
              </a:ext>
            </a:extLst>
          </p:cNvPr>
          <p:cNvSpPr/>
          <p:nvPr/>
        </p:nvSpPr>
        <p:spPr>
          <a:xfrm>
            <a:off x="2677704" y="5140477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4 minutes 16 seconds =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60F61E-6494-40AD-94B3-8784C9E8190C}"/>
              </a:ext>
            </a:extLst>
          </p:cNvPr>
          <p:cNvSpPr/>
          <p:nvPr/>
        </p:nvSpPr>
        <p:spPr>
          <a:xfrm>
            <a:off x="5124460" y="5140477"/>
            <a:ext cx="1401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256 seconds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546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5" grpId="0" animBg="1"/>
      <p:bldP spid="17" grpId="0"/>
      <p:bldP spid="19" grpId="0"/>
      <p:bldP spid="20" grpId="0" animBg="1"/>
      <p:bldP spid="22" grpId="0"/>
      <p:bldP spid="26" grpId="0"/>
    </p:bld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897</TotalTime>
  <Words>996</Words>
  <Application>Microsoft Macintosh PowerPoint</Application>
  <PresentationFormat>On-screen Show (4:3)</PresentationFormat>
  <Paragraphs>214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Tuffy</vt:lpstr>
      <vt:lpstr>Sassoon Infant Md</vt:lpstr>
      <vt:lpstr>Arial</vt:lpstr>
      <vt:lpstr>Twinkl SemiBold</vt:lpstr>
      <vt:lpstr>Times New Roman</vt:lpstr>
      <vt:lpstr>Sassoon Infant Rg</vt:lpstr>
      <vt:lpstr>Twinkl</vt:lpstr>
      <vt:lpstr>Calibri</vt:lpstr>
      <vt:lpstr>1_Office Theme</vt:lpstr>
      <vt:lpstr>Maths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Aamina Rammah</dc:creator>
  <cp:lastModifiedBy>Microsoft Office User</cp:lastModifiedBy>
  <cp:revision>64</cp:revision>
  <dcterms:created xsi:type="dcterms:W3CDTF">2018-08-14T07:52:09Z</dcterms:created>
  <dcterms:modified xsi:type="dcterms:W3CDTF">2020-06-04T18:54:52Z</dcterms:modified>
</cp:coreProperties>
</file>