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2" r:id="rId1"/>
  </p:sldMasterIdLst>
  <p:sldIdLst>
    <p:sldId id="260" r:id="rId2"/>
    <p:sldId id="261" r:id="rId3"/>
    <p:sldId id="262" r:id="rId4"/>
    <p:sldId id="263" r:id="rId5"/>
    <p:sldId id="267" r:id="rId6"/>
    <p:sldId id="268" r:id="rId7"/>
    <p:sldId id="269" r:id="rId8"/>
    <p:sldId id="270" r:id="rId9"/>
    <p:sldId id="271" r:id="rId10"/>
    <p:sldId id="272" r:id="rId11"/>
    <p:sldId id="273" r:id="rId12"/>
    <p:sldId id="274" r:id="rId13"/>
    <p:sldId id="275" r:id="rId14"/>
    <p:sldId id="277" r:id="rId15"/>
    <p:sldId id="276" r:id="rId16"/>
    <p:sldId id="278" r:id="rId17"/>
    <p:sldId id="279" r:id="rId18"/>
    <p:sldId id="280" r:id="rId19"/>
    <p:sldId id="281" r:id="rId20"/>
    <p:sldId id="266" r:id="rId21"/>
  </p:sldIdLst>
  <p:sldSz cx="9144000" cy="6858000" type="screen4x3"/>
  <p:notesSz cx="6858000" cy="9144000"/>
  <p:embeddedFontLst>
    <p:embeddedFont>
      <p:font typeface="Kalam" panose="02000000000000000000" pitchFamily="2" charset="77"/>
      <p:regular r:id="rId22"/>
    </p:embeddedFont>
    <p:embeddedFont>
      <p:font typeface="Sassoon Infant Md" panose="02000603050000020003" pitchFamily="2" charset="0"/>
      <p:regular r:id="rId23"/>
    </p:embeddedFont>
    <p:embeddedFont>
      <p:font typeface="Sassoon Infant Rg" panose="02000803050000020003" pitchFamily="2" charset="0"/>
      <p:regular r:id="rId24"/>
      <p:bold r:id="rId25"/>
    </p:embeddedFont>
    <p:embeddedFont>
      <p:font typeface="Tuffy" panose="020B0603060100000000" pitchFamily="34" charset="0"/>
      <p:regular r:id="rId26"/>
      <p:bold r:id="rId27"/>
      <p:italic r:id="rId28"/>
      <p:boldItalic r:id="rId29"/>
    </p:embeddedFont>
    <p:embeddedFont>
      <p:font typeface="Twinkl" pitchFamily="2" charset="77"/>
      <p:regular r:id="rId30"/>
      <p:bold r:id="rId31"/>
    </p:embeddedFont>
    <p:embeddedFont>
      <p:font typeface="Twinkl SemiBold"/>
      <p:bold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31F24BA8-BE69-428A-84F0-062183FFE10C}">
          <p14:sldIdLst>
            <p14:sldId id="260"/>
            <p14:sldId id="261"/>
            <p14:sldId id="262"/>
            <p14:sldId id="263"/>
            <p14:sldId id="267"/>
            <p14:sldId id="268"/>
            <p14:sldId id="269"/>
            <p14:sldId id="270"/>
            <p14:sldId id="271"/>
            <p14:sldId id="272"/>
            <p14:sldId id="273"/>
            <p14:sldId id="274"/>
            <p14:sldId id="275"/>
            <p14:sldId id="277"/>
            <p14:sldId id="276"/>
            <p14:sldId id="278"/>
            <p14:sldId id="279"/>
            <p14:sldId id="280"/>
            <p14:sldId id="281"/>
            <p14:sldId id="26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pos="317" userDrawn="1">
          <p15:clr>
            <a:srgbClr val="A4A3A4"/>
          </p15:clr>
        </p15:guide>
        <p15:guide id="4" pos="476" userDrawn="1">
          <p15:clr>
            <a:srgbClr val="A4A3A4"/>
          </p15:clr>
        </p15:guide>
        <p15:guide id="5" pos="5284" userDrawn="1">
          <p15:clr>
            <a:srgbClr val="A4A3A4"/>
          </p15:clr>
        </p15:guide>
        <p15:guide id="6" pos="5443" userDrawn="1">
          <p15:clr>
            <a:srgbClr val="A4A3A4"/>
          </p15:clr>
        </p15:guide>
        <p15:guide id="7" orient="horz" pos="323" userDrawn="1">
          <p15:clr>
            <a:srgbClr val="A4A3A4"/>
          </p15:clr>
        </p15:guide>
        <p15:guide id="8" orient="horz" pos="482" userDrawn="1">
          <p15:clr>
            <a:srgbClr val="A4A3A4"/>
          </p15:clr>
        </p15:guide>
        <p15:guide id="9" orient="horz" pos="3997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1C4DE"/>
    <a:srgbClr val="7768AD"/>
    <a:srgbClr val="6D8F29"/>
    <a:srgbClr val="92C137"/>
    <a:srgbClr val="4A3582"/>
    <a:srgbClr val="FAAF01"/>
    <a:srgbClr val="FFE001"/>
    <a:srgbClr val="EF7D1A"/>
    <a:srgbClr val="F7BC93"/>
    <a:srgbClr val="87BD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131" d="100"/>
          <a:sy n="131" d="100"/>
        </p:scale>
        <p:origin x="1600" y="184"/>
      </p:cViewPr>
      <p:guideLst>
        <p:guide orient="horz" pos="2160"/>
        <p:guide pos="2880"/>
        <p:guide pos="317"/>
        <p:guide pos="476"/>
        <p:guide pos="5284"/>
        <p:guide pos="5443"/>
        <p:guide orient="horz" pos="323"/>
        <p:guide orient="horz" pos="482"/>
        <p:guide orient="horz" pos="3997"/>
        <p:guide orient="horz" pos="3838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6725" y="1122363"/>
            <a:ext cx="8201025" cy="2387600"/>
          </a:xfrm>
        </p:spPr>
        <p:txBody>
          <a:bodyPr>
            <a:normAutofit/>
          </a:bodyPr>
          <a:lstStyle>
            <a:lvl1pPr algn="ctr">
              <a:defRPr sz="4000"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6725" y="3602038"/>
            <a:ext cx="8201025" cy="1655762"/>
          </a:xfrm>
        </p:spPr>
        <p:txBody>
          <a:bodyPr/>
          <a:lstStyle>
            <a:lvl1pPr marL="0" indent="0" algn="ctr">
              <a:buNone/>
              <a:defRPr sz="2400">
                <a:latin typeface="Twinkl" pitchFamily="2" charset="0"/>
                <a:ea typeface="Sassoon Infant Rg" panose="02000503030000020003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22864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249" y="549275"/>
            <a:ext cx="8181975" cy="1325563"/>
          </a:xfrm>
          <a:noFill/>
          <a:ln>
            <a:noFill/>
          </a:ln>
        </p:spPr>
        <p:txBody>
          <a:bodyPr>
            <a:normAutofit/>
          </a:bodyPr>
          <a:lstStyle>
            <a:lvl1pPr>
              <a:defRPr sz="4000" b="1"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1012" y="2014537"/>
            <a:ext cx="8181975" cy="4351338"/>
          </a:xfrm>
          <a:noFill/>
          <a:ln>
            <a:noFill/>
          </a:ln>
        </p:spPr>
        <p:txBody>
          <a:bodyPr/>
          <a:lstStyle>
            <a:lvl1pPr>
              <a:defRPr sz="1800">
                <a:latin typeface="Twinkl" pitchFamily="2" charset="0"/>
                <a:ea typeface="Sassoon Infant Rg" panose="02000503030000020003" pitchFamily="50" charset="0"/>
              </a:defRPr>
            </a:lvl1pPr>
            <a:lvl2pPr>
              <a:defRPr sz="1600">
                <a:latin typeface="Twinkl" pitchFamily="2" charset="0"/>
                <a:ea typeface="Sassoon Infant Rg" panose="02000503030000020003" pitchFamily="50" charset="0"/>
              </a:defRPr>
            </a:lvl2pPr>
            <a:lvl3pPr>
              <a:defRPr sz="1400">
                <a:latin typeface="Twinkl" pitchFamily="2" charset="0"/>
                <a:ea typeface="Sassoon Infant Rg" panose="02000503030000020003" pitchFamily="50" charset="0"/>
              </a:defRPr>
            </a:lvl3pPr>
            <a:lvl4pPr>
              <a:defRPr sz="1400">
                <a:latin typeface="Twinkl" pitchFamily="2" charset="0"/>
                <a:ea typeface="Sassoon Infant Rg" panose="02000503030000020003" pitchFamily="50" charset="0"/>
              </a:defRPr>
            </a:lvl4pPr>
            <a:lvl5pPr>
              <a:defRPr sz="1400">
                <a:latin typeface="Twinkl" pitchFamily="2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07851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nit 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0" y="2359034"/>
            <a:ext cx="8064500" cy="655294"/>
          </a:xfrm>
          <a:noFill/>
          <a:ln>
            <a:noFill/>
          </a:ln>
        </p:spPr>
        <p:txBody>
          <a:bodyPr>
            <a:noAutofit/>
          </a:bodyPr>
          <a:lstStyle>
            <a:lvl1pPr algn="ctr">
              <a:defRPr sz="6600" b="1">
                <a:solidFill>
                  <a:schemeClr val="bg1"/>
                </a:solidFill>
                <a:latin typeface="Tuffy" panose="020B0603060100000000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1654969" y="3199950"/>
            <a:ext cx="5834062" cy="543989"/>
          </a:xfrm>
          <a:noFill/>
          <a:ln>
            <a:noFill/>
          </a:ln>
        </p:spPr>
        <p:txBody>
          <a:bodyPr anchor="ctr" anchorCtr="1"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Tuffy" panose="020B0603060100000000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438054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1693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3162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870315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ole Class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6" name="Whole Clas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0" y="612775"/>
            <a:ext cx="12382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70899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ividual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6" name="Individual Work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45072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irs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6" name="Pair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32547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lking Partners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6" name="Talking Partner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02619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ups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6" name="Group Work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01268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ntal and Oral Starter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6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13821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ssesment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197" y="2153354"/>
            <a:ext cx="8220075" cy="4242683"/>
          </a:xfrm>
        </p:spPr>
        <p:txBody>
          <a:bodyPr/>
          <a:lstStyle>
            <a:lvl1pPr>
              <a:defRPr sz="1800">
                <a:latin typeface="Twinkl" pitchFamily="2" charset="0"/>
                <a:ea typeface="Sassoon Infant Rg" panose="02000503030000020003" pitchFamily="50" charset="0"/>
              </a:defRPr>
            </a:lvl1pPr>
            <a:lvl2pPr>
              <a:defRPr sz="1600">
                <a:latin typeface="Twinkl" pitchFamily="2" charset="0"/>
                <a:ea typeface="Sassoon Infant Rg" panose="02000503030000020003" pitchFamily="50" charset="0"/>
              </a:defRPr>
            </a:lvl2pPr>
            <a:lvl3pPr>
              <a:defRPr sz="1400">
                <a:latin typeface="Twinkl" pitchFamily="2" charset="0"/>
                <a:ea typeface="Sassoon Infant Rg" panose="02000503030000020003" pitchFamily="50" charset="0"/>
              </a:defRPr>
            </a:lvl3pPr>
            <a:lvl4pPr>
              <a:defRPr sz="1400">
                <a:latin typeface="Twinkl" pitchFamily="2" charset="0"/>
                <a:ea typeface="Sassoon Infant Rg" panose="02000503030000020003" pitchFamily="50" charset="0"/>
              </a:defRPr>
            </a:lvl4pPr>
            <a:lvl5pPr>
              <a:defRPr sz="1400">
                <a:latin typeface="Twinkl" pitchFamily="2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198" y="485773"/>
            <a:ext cx="8220075" cy="1595581"/>
          </a:xfrm>
        </p:spPr>
        <p:txBody>
          <a:bodyPr>
            <a:normAutofit/>
          </a:bodyPr>
          <a:lstStyle>
            <a:lvl1pPr>
              <a:defRPr sz="3600" b="0"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29110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ED4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90538" y="695325"/>
            <a:ext cx="8162925" cy="1150938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90538" y="1957388"/>
            <a:ext cx="8162925" cy="4387850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US" alt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CEFD52-CF25-4607-823D-6B6A294B9636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915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kern="1200">
          <a:solidFill>
            <a:srgbClr val="1C1C1C"/>
          </a:solidFill>
          <a:latin typeface="Twinkl SemiBold" pitchFamily="2" charset="0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1C1C1C"/>
          </a:solidFill>
          <a:latin typeface="Twinkl SemiBold" pitchFamily="2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1C1C1C"/>
          </a:solidFill>
          <a:latin typeface="Twinkl SemiBold" pitchFamily="2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1C1C1C"/>
          </a:solidFill>
          <a:latin typeface="Twinkl SemiBold" pitchFamily="2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1C1C1C"/>
          </a:solidFill>
          <a:latin typeface="Twinkl SemiBold" pitchFamily="2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1C1C1C"/>
          </a:solidFill>
          <a:latin typeface="Twinkl" pitchFamily="2" charset="0"/>
          <a:ea typeface="Sassoon Infant Rg" panose="02000503030000020003" pitchFamily="50" charset="0"/>
          <a:cs typeface="Twinkl" pitchFamily="2" charset="0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2" charset="0"/>
          <a:ea typeface="Sassoon Infant Rg" panose="02000503030000020003" pitchFamily="50" charset="0"/>
          <a:cs typeface="Twinkl" pitchFamily="2" charset="0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2" charset="0"/>
          <a:ea typeface="Sassoon Infant Rg" panose="02000503030000020003" pitchFamily="50" charset="0"/>
          <a:cs typeface="Twinkl" pitchFamily="2" charset="0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2" charset="0"/>
          <a:ea typeface="Sassoon Infant Rg" panose="02000503030000020003" pitchFamily="50" charset="0"/>
          <a:cs typeface="Twinkl" pitchFamily="2" charset="0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2" charset="0"/>
          <a:ea typeface="Sassoon Infant Rg" panose="02000503030000020003" pitchFamily="50" charset="0"/>
          <a:cs typeface="Twinkl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Box 6"/>
          <p:cNvSpPr txBox="1">
            <a:spLocks noChangeArrowheads="1"/>
          </p:cNvSpPr>
          <p:nvPr/>
        </p:nvSpPr>
        <p:spPr bwMode="auto">
          <a:xfrm>
            <a:off x="2071688" y="6383338"/>
            <a:ext cx="49926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dirty="0">
                <a:solidFill>
                  <a:srgbClr val="FFFFFF"/>
                </a:solidFill>
                <a:latin typeface="Tuffy" panose="020B0603060100000000" pitchFamily="34" charset="0"/>
              </a:rPr>
              <a:t>Year One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6251575"/>
            <a:ext cx="9144000" cy="611188"/>
          </a:xfrm>
          <a:prstGeom prst="rect">
            <a:avLst/>
          </a:prstGeom>
          <a:solidFill>
            <a:srgbClr val="A217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>
              <a:solidFill>
                <a:srgbClr val="FFFFFF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6251575"/>
            <a:ext cx="9261475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14" name="TextBox 10"/>
          <p:cNvSpPr txBox="1">
            <a:spLocks noChangeArrowheads="1"/>
          </p:cNvSpPr>
          <p:nvPr/>
        </p:nvSpPr>
        <p:spPr bwMode="auto">
          <a:xfrm>
            <a:off x="1498600" y="6464300"/>
            <a:ext cx="6138863" cy="20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Maths </a:t>
            </a:r>
            <a:r>
              <a:rPr lang="en-GB" altLang="en-US" sz="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 Year 4 | Measurement | Solving Time Problems | Lesson 1 of 4: Time Problems Involving Hours and Minutes</a:t>
            </a:r>
          </a:p>
        </p:txBody>
      </p:sp>
      <p:sp>
        <p:nvSpPr>
          <p:cNvPr id="17415" name="Title 17"/>
          <p:cNvSpPr>
            <a:spLocks noGrp="1"/>
          </p:cNvSpPr>
          <p:nvPr>
            <p:ph type="title"/>
          </p:nvPr>
        </p:nvSpPr>
        <p:spPr>
          <a:xfrm>
            <a:off x="461963" y="2359025"/>
            <a:ext cx="8221662" cy="655638"/>
          </a:xfrm>
        </p:spPr>
        <p:txBody>
          <a:bodyPr/>
          <a:lstStyle/>
          <a:p>
            <a:pPr eaLnBrk="1" hangingPunct="1"/>
            <a:r>
              <a:rPr lang="en-GB" altLang="en-US" sz="5400" dirty="0">
                <a:latin typeface="Arial" panose="020B0604020202020204" pitchFamily="34" charset="0"/>
                <a:cs typeface="Arial" panose="020B0604020202020204" pitchFamily="34" charset="0"/>
              </a:rPr>
              <a:t>Maths</a:t>
            </a:r>
            <a:endParaRPr lang="en-GB" altLang="en-US" sz="54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416" name="Text Placeholder 16"/>
          <p:cNvSpPr>
            <a:spLocks noGrp="1"/>
          </p:cNvSpPr>
          <p:nvPr>
            <p:ph type="body" sz="quarter" idx="10"/>
          </p:nvPr>
        </p:nvSpPr>
        <p:spPr>
          <a:xfrm>
            <a:off x="1655763" y="3200400"/>
            <a:ext cx="5832475" cy="542925"/>
          </a:xfrm>
        </p:spPr>
        <p:txBody>
          <a:bodyPr/>
          <a:lstStyle/>
          <a:p>
            <a:pPr eaLnBrk="1" hangingPunct="1"/>
            <a: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</a:rPr>
              <a:t>Measurement</a:t>
            </a:r>
          </a:p>
        </p:txBody>
      </p:sp>
      <p:pic>
        <p:nvPicPr>
          <p:cNvPr id="17417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5550" y="982663"/>
            <a:ext cx="1612900" cy="107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64881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>
            <a:extLst>
              <a:ext uri="{FF2B5EF4-FFF2-40B4-BE49-F238E27FC236}">
                <a16:creationId xmlns:a16="http://schemas.microsoft.com/office/drawing/2014/main" id="{80BB801A-ABBA-4351-8533-1F0AE4A2EE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5" t="18001" r="16544" b="19847"/>
          <a:stretch/>
        </p:blipFill>
        <p:spPr>
          <a:xfrm>
            <a:off x="622998" y="1955942"/>
            <a:ext cx="7955666" cy="4284086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AFB7CB0-C0F8-4FAC-994F-973A01BBA9E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622"/>
          <a:stretch/>
        </p:blipFill>
        <p:spPr>
          <a:xfrm flipH="1">
            <a:off x="268642" y="1244004"/>
            <a:ext cx="3223494" cy="499602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948021" y="697112"/>
            <a:ext cx="5233805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GB" sz="4000" b="1" dirty="0">
                <a:latin typeface="Twinkl" pitchFamily="2" charset="0"/>
              </a:rPr>
              <a:t>Comparing Time Units</a:t>
            </a:r>
          </a:p>
        </p:txBody>
      </p:sp>
      <p:pic>
        <p:nvPicPr>
          <p:cNvPr id="4" name="Picture 12">
            <a:extLst>
              <a:ext uri="{FF2B5EF4-FFF2-40B4-BE49-F238E27FC236}">
                <a16:creationId xmlns:a16="http://schemas.microsoft.com/office/drawing/2014/main" id="{FD48E7FA-411A-4F68-969D-E850DB3673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622300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9FB6C8D5-2E1D-40C0-85E6-9CA538CDFE45}"/>
              </a:ext>
            </a:extLst>
          </p:cNvPr>
          <p:cNvSpPr/>
          <p:nvPr/>
        </p:nvSpPr>
        <p:spPr>
          <a:xfrm>
            <a:off x="2024268" y="2295353"/>
            <a:ext cx="1924665" cy="700755"/>
          </a:xfrm>
          <a:prstGeom prst="rect">
            <a:avLst/>
          </a:prstGeom>
          <a:solidFill>
            <a:srgbClr val="7768AD"/>
          </a:solidFill>
          <a:ln w="28575">
            <a:solidFill>
              <a:srgbClr val="4A35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/>
              <a:t>500 seconds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34D3EE1-757A-435C-8976-A01F41E19319}"/>
              </a:ext>
            </a:extLst>
          </p:cNvPr>
          <p:cNvSpPr/>
          <p:nvPr/>
        </p:nvSpPr>
        <p:spPr>
          <a:xfrm>
            <a:off x="6452982" y="2295353"/>
            <a:ext cx="1924665" cy="700755"/>
          </a:xfrm>
          <a:prstGeom prst="rect">
            <a:avLst/>
          </a:prstGeom>
          <a:solidFill>
            <a:srgbClr val="7768AD"/>
          </a:solidFill>
          <a:ln w="28575">
            <a:solidFill>
              <a:srgbClr val="4A35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/>
              <a:t>1 hour 5 minutes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B8AD3FA-EA99-49FC-9125-8B5FA79C8609}"/>
              </a:ext>
            </a:extLst>
          </p:cNvPr>
          <p:cNvSpPr/>
          <p:nvPr/>
        </p:nvSpPr>
        <p:spPr>
          <a:xfrm>
            <a:off x="4238625" y="2295353"/>
            <a:ext cx="1924665" cy="700755"/>
          </a:xfrm>
          <a:prstGeom prst="rect">
            <a:avLst/>
          </a:prstGeom>
          <a:solidFill>
            <a:srgbClr val="7768AD"/>
          </a:solidFill>
          <a:ln w="28575">
            <a:solidFill>
              <a:srgbClr val="4A35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/>
              <a:t>3 minutes </a:t>
            </a:r>
          </a:p>
          <a:p>
            <a:pPr algn="ctr"/>
            <a:r>
              <a:rPr lang="en-GB" sz="2000" dirty="0"/>
              <a:t>50 seconds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A4E4D4A-D1D8-442F-85E6-022F50147E25}"/>
              </a:ext>
            </a:extLst>
          </p:cNvPr>
          <p:cNvSpPr/>
          <p:nvPr/>
        </p:nvSpPr>
        <p:spPr>
          <a:xfrm>
            <a:off x="2024268" y="3281315"/>
            <a:ext cx="1924665" cy="700755"/>
          </a:xfrm>
          <a:prstGeom prst="rect">
            <a:avLst/>
          </a:prstGeom>
          <a:solidFill>
            <a:srgbClr val="7768AD"/>
          </a:solidFill>
          <a:ln w="28575">
            <a:solidFill>
              <a:srgbClr val="4A35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/>
              <a:t>30 minutes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702F9AF-C560-4563-BFA4-7CDFB5EC1B2B}"/>
              </a:ext>
            </a:extLst>
          </p:cNvPr>
          <p:cNvSpPr/>
          <p:nvPr/>
        </p:nvSpPr>
        <p:spPr>
          <a:xfrm>
            <a:off x="6452982" y="3281315"/>
            <a:ext cx="1924665" cy="700755"/>
          </a:xfrm>
          <a:prstGeom prst="rect">
            <a:avLst/>
          </a:prstGeom>
          <a:solidFill>
            <a:srgbClr val="7768AD"/>
          </a:solidFill>
          <a:ln w="28575">
            <a:solidFill>
              <a:srgbClr val="4A35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/>
              <a:t>395 seconds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0B02486-5F28-4383-96A2-28620E0DC9A2}"/>
              </a:ext>
            </a:extLst>
          </p:cNvPr>
          <p:cNvSpPr/>
          <p:nvPr/>
        </p:nvSpPr>
        <p:spPr>
          <a:xfrm>
            <a:off x="4238625" y="3281315"/>
            <a:ext cx="1924665" cy="700755"/>
          </a:xfrm>
          <a:prstGeom prst="rect">
            <a:avLst/>
          </a:prstGeom>
          <a:solidFill>
            <a:srgbClr val="7768AD"/>
          </a:solidFill>
          <a:ln w="28575">
            <a:solidFill>
              <a:srgbClr val="4A35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/>
              <a:t>2 hours </a:t>
            </a:r>
          </a:p>
          <a:p>
            <a:pPr algn="ctr"/>
            <a:r>
              <a:rPr lang="en-GB" sz="2000" dirty="0"/>
              <a:t>25 minutes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022B694-C182-49B0-951C-B5630383A23B}"/>
              </a:ext>
            </a:extLst>
          </p:cNvPr>
          <p:cNvSpPr/>
          <p:nvPr/>
        </p:nvSpPr>
        <p:spPr>
          <a:xfrm>
            <a:off x="2024268" y="4196515"/>
            <a:ext cx="1924665" cy="700755"/>
          </a:xfrm>
          <a:prstGeom prst="rect">
            <a:avLst/>
          </a:prstGeom>
          <a:solidFill>
            <a:schemeClr val="bg1"/>
          </a:solidFill>
          <a:ln w="28575">
            <a:solidFill>
              <a:srgbClr val="6D8F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rgbClr val="6D8F29"/>
                </a:solidFill>
              </a:rPr>
              <a:t>1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19891FC-8609-45C1-AF3C-7554E3B365A7}"/>
              </a:ext>
            </a:extLst>
          </p:cNvPr>
          <p:cNvSpPr/>
          <p:nvPr/>
        </p:nvSpPr>
        <p:spPr>
          <a:xfrm>
            <a:off x="6452982" y="4196515"/>
            <a:ext cx="1924665" cy="700755"/>
          </a:xfrm>
          <a:prstGeom prst="rect">
            <a:avLst/>
          </a:prstGeom>
          <a:solidFill>
            <a:schemeClr val="bg1"/>
          </a:solidFill>
          <a:ln w="28575">
            <a:solidFill>
              <a:srgbClr val="6D8F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rgbClr val="6D8F29"/>
                </a:solidFill>
              </a:rPr>
              <a:t>3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64A36F3-95F2-428B-932E-8A8B8100A9EB}"/>
              </a:ext>
            </a:extLst>
          </p:cNvPr>
          <p:cNvSpPr/>
          <p:nvPr/>
        </p:nvSpPr>
        <p:spPr>
          <a:xfrm>
            <a:off x="4238625" y="4196515"/>
            <a:ext cx="1924665" cy="700755"/>
          </a:xfrm>
          <a:prstGeom prst="rect">
            <a:avLst/>
          </a:prstGeom>
          <a:solidFill>
            <a:schemeClr val="bg1"/>
          </a:solidFill>
          <a:ln w="28575">
            <a:solidFill>
              <a:srgbClr val="6D8F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rgbClr val="6D8F29"/>
                </a:solidFill>
              </a:rPr>
              <a:t>2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FC24219-D59A-4555-A277-EF115AC9E2E9}"/>
              </a:ext>
            </a:extLst>
          </p:cNvPr>
          <p:cNvSpPr/>
          <p:nvPr/>
        </p:nvSpPr>
        <p:spPr>
          <a:xfrm>
            <a:off x="2024268" y="5182477"/>
            <a:ext cx="1924665" cy="700755"/>
          </a:xfrm>
          <a:prstGeom prst="rect">
            <a:avLst/>
          </a:prstGeom>
          <a:solidFill>
            <a:schemeClr val="bg1"/>
          </a:solidFill>
          <a:ln w="28575">
            <a:solidFill>
              <a:srgbClr val="6D8F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rgbClr val="6D8F29"/>
                </a:solidFill>
              </a:rPr>
              <a:t>4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047778C-888F-4E0F-9B7B-2F05993767C1}"/>
              </a:ext>
            </a:extLst>
          </p:cNvPr>
          <p:cNvSpPr/>
          <p:nvPr/>
        </p:nvSpPr>
        <p:spPr>
          <a:xfrm>
            <a:off x="6452982" y="5182477"/>
            <a:ext cx="1924665" cy="700755"/>
          </a:xfrm>
          <a:prstGeom prst="rect">
            <a:avLst/>
          </a:prstGeom>
          <a:solidFill>
            <a:schemeClr val="bg1"/>
          </a:solidFill>
          <a:ln w="28575">
            <a:solidFill>
              <a:srgbClr val="6D8F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rgbClr val="6D8F29"/>
                </a:solidFill>
              </a:rPr>
              <a:t>6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BDE9CF3-5A44-406A-A481-AE772FC05E7B}"/>
              </a:ext>
            </a:extLst>
          </p:cNvPr>
          <p:cNvSpPr/>
          <p:nvPr/>
        </p:nvSpPr>
        <p:spPr>
          <a:xfrm>
            <a:off x="4238625" y="5182477"/>
            <a:ext cx="1924665" cy="700755"/>
          </a:xfrm>
          <a:prstGeom prst="rect">
            <a:avLst/>
          </a:prstGeom>
          <a:solidFill>
            <a:schemeClr val="bg1"/>
          </a:solidFill>
          <a:ln w="28575">
            <a:solidFill>
              <a:srgbClr val="6D8F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rgbClr val="6D8F29"/>
                </a:solidFill>
              </a:rPr>
              <a:t>5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3CEDA83-E91B-4CD5-92EA-9863DFD9211F}"/>
              </a:ext>
            </a:extLst>
          </p:cNvPr>
          <p:cNvSpPr/>
          <p:nvPr/>
        </p:nvSpPr>
        <p:spPr>
          <a:xfrm>
            <a:off x="2024268" y="4196515"/>
            <a:ext cx="1924665" cy="700755"/>
          </a:xfrm>
          <a:prstGeom prst="rect">
            <a:avLst/>
          </a:prstGeom>
          <a:solidFill>
            <a:srgbClr val="92C137"/>
          </a:solidFill>
          <a:ln w="28575">
            <a:solidFill>
              <a:srgbClr val="6D8F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/>
              <a:t>2 hours </a:t>
            </a:r>
          </a:p>
          <a:p>
            <a:pPr algn="ctr"/>
            <a:r>
              <a:rPr lang="en-GB" sz="2000" dirty="0"/>
              <a:t>25 minutes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EDCF23C9-750B-4BAD-820E-8C3BE19A4E51}"/>
              </a:ext>
            </a:extLst>
          </p:cNvPr>
          <p:cNvSpPr/>
          <p:nvPr/>
        </p:nvSpPr>
        <p:spPr>
          <a:xfrm>
            <a:off x="6452982" y="4196515"/>
            <a:ext cx="1924665" cy="700755"/>
          </a:xfrm>
          <a:prstGeom prst="rect">
            <a:avLst/>
          </a:prstGeom>
          <a:solidFill>
            <a:srgbClr val="92C137"/>
          </a:solidFill>
          <a:ln w="28575">
            <a:solidFill>
              <a:srgbClr val="6D8F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/>
              <a:t>30 minutes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6A960074-89DA-420A-A6EF-3FA46D423F6D}"/>
              </a:ext>
            </a:extLst>
          </p:cNvPr>
          <p:cNvSpPr/>
          <p:nvPr/>
        </p:nvSpPr>
        <p:spPr>
          <a:xfrm>
            <a:off x="4238625" y="4196515"/>
            <a:ext cx="1924665" cy="700755"/>
          </a:xfrm>
          <a:prstGeom prst="rect">
            <a:avLst/>
          </a:prstGeom>
          <a:solidFill>
            <a:srgbClr val="92C137"/>
          </a:solidFill>
          <a:ln w="28575">
            <a:solidFill>
              <a:srgbClr val="6D8F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/>
              <a:t>1 hour 5 minutes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E2E325C-E74C-4ACD-8F26-2BC84B732B53}"/>
              </a:ext>
            </a:extLst>
          </p:cNvPr>
          <p:cNvSpPr/>
          <p:nvPr/>
        </p:nvSpPr>
        <p:spPr>
          <a:xfrm>
            <a:off x="2024268" y="5182477"/>
            <a:ext cx="1924665" cy="700755"/>
          </a:xfrm>
          <a:prstGeom prst="rect">
            <a:avLst/>
          </a:prstGeom>
          <a:solidFill>
            <a:srgbClr val="92C137"/>
          </a:solidFill>
          <a:ln w="28575">
            <a:solidFill>
              <a:srgbClr val="6D8F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/>
              <a:t>500 seconds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04329AC2-7E73-4271-B845-9141582AC6AA}"/>
              </a:ext>
            </a:extLst>
          </p:cNvPr>
          <p:cNvSpPr/>
          <p:nvPr/>
        </p:nvSpPr>
        <p:spPr>
          <a:xfrm>
            <a:off x="6452982" y="5182477"/>
            <a:ext cx="1924665" cy="700755"/>
          </a:xfrm>
          <a:prstGeom prst="rect">
            <a:avLst/>
          </a:prstGeom>
          <a:solidFill>
            <a:srgbClr val="92C137"/>
          </a:solidFill>
          <a:ln w="28575">
            <a:solidFill>
              <a:srgbClr val="6D8F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/>
              <a:t>3 minutes </a:t>
            </a:r>
          </a:p>
          <a:p>
            <a:pPr algn="ctr"/>
            <a:r>
              <a:rPr lang="en-GB" sz="2000" dirty="0"/>
              <a:t>50 seconds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FBFEC3FA-E0E1-4727-80F2-9DFCB9F9E82B}"/>
              </a:ext>
            </a:extLst>
          </p:cNvPr>
          <p:cNvSpPr/>
          <p:nvPr/>
        </p:nvSpPr>
        <p:spPr>
          <a:xfrm>
            <a:off x="4238625" y="5182477"/>
            <a:ext cx="1924665" cy="700755"/>
          </a:xfrm>
          <a:prstGeom prst="rect">
            <a:avLst/>
          </a:prstGeom>
          <a:solidFill>
            <a:srgbClr val="92C137"/>
          </a:solidFill>
          <a:ln w="28575">
            <a:solidFill>
              <a:srgbClr val="6D8F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/>
              <a:t>395 seconds</a:t>
            </a:r>
          </a:p>
        </p:txBody>
      </p:sp>
      <p:sp>
        <p:nvSpPr>
          <p:cNvPr id="52" name="Speech Bubble: Rectangle 51">
            <a:extLst>
              <a:ext uri="{FF2B5EF4-FFF2-40B4-BE49-F238E27FC236}">
                <a16:creationId xmlns:a16="http://schemas.microsoft.com/office/drawing/2014/main" id="{7CAABC0D-C1A5-4EFE-9BCB-6005B5E00D55}"/>
              </a:ext>
            </a:extLst>
          </p:cNvPr>
          <p:cNvSpPr/>
          <p:nvPr/>
        </p:nvSpPr>
        <p:spPr>
          <a:xfrm>
            <a:off x="1948021" y="1485899"/>
            <a:ext cx="6429626" cy="546893"/>
          </a:xfrm>
          <a:prstGeom prst="wedgeRectCallout">
            <a:avLst>
              <a:gd name="adj1" fmla="val -56244"/>
              <a:gd name="adj2" fmla="val 50127"/>
            </a:avLst>
          </a:prstGeom>
          <a:solidFill>
            <a:schemeClr val="bg1"/>
          </a:solidFill>
          <a:ln w="28575">
            <a:solidFill>
              <a:srgbClr val="6D8F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Order these times from the longest time to the shortest time:</a:t>
            </a:r>
          </a:p>
        </p:txBody>
      </p:sp>
    </p:spTree>
    <p:extLst>
      <p:ext uri="{BB962C8B-B14F-4D97-AF65-F5344CB8AC3E}">
        <p14:creationId xmlns:p14="http://schemas.microsoft.com/office/powerpoint/2010/main" val="1173067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5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8BFF45F-FD55-4AAB-9810-CABA7B0BC7C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6" t="1557" r="5166" b="21811"/>
          <a:stretch/>
        </p:blipFill>
        <p:spPr>
          <a:xfrm>
            <a:off x="622998" y="1889709"/>
            <a:ext cx="7908227" cy="428408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35836" y="697112"/>
            <a:ext cx="8282714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sz="4000" b="1" dirty="0"/>
              <a:t>How Long Is That Film?</a:t>
            </a:r>
            <a:endParaRPr lang="en-GB" sz="4000" b="1" dirty="0">
              <a:latin typeface="Twinkl" pitchFamily="2" charset="0"/>
            </a:endParaRPr>
          </a:p>
        </p:txBody>
      </p:sp>
      <p:pic>
        <p:nvPicPr>
          <p:cNvPr id="43" name="Whole Class">
            <a:extLst>
              <a:ext uri="{FF2B5EF4-FFF2-40B4-BE49-F238E27FC236}">
                <a16:creationId xmlns:a16="http://schemas.microsoft.com/office/drawing/2014/main" id="{DB99E9E6-8979-4D17-94F6-18A0D38C48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0" y="612775"/>
            <a:ext cx="12382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33DD1C23-6BBD-44C9-A995-F9F2D0EDAF40}"/>
              </a:ext>
            </a:extLst>
          </p:cNvPr>
          <p:cNvGrpSpPr/>
          <p:nvPr/>
        </p:nvGrpSpPr>
        <p:grpSpPr>
          <a:xfrm>
            <a:off x="622998" y="1666781"/>
            <a:ext cx="7908227" cy="379690"/>
            <a:chOff x="622998" y="1576251"/>
            <a:chExt cx="7908227" cy="379690"/>
          </a:xfrm>
          <a:solidFill>
            <a:srgbClr val="92C137"/>
          </a:solidFill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DAA6D94-830F-4248-9CB5-631C65760E0E}"/>
                </a:ext>
              </a:extLst>
            </p:cNvPr>
            <p:cNvSpPr/>
            <p:nvPr/>
          </p:nvSpPr>
          <p:spPr>
            <a:xfrm>
              <a:off x="622998" y="1576251"/>
              <a:ext cx="7908227" cy="37969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A5AEE76-2E86-4308-9181-25C18E9B0792}"/>
                </a:ext>
              </a:extLst>
            </p:cNvPr>
            <p:cNvSpPr/>
            <p:nvPr/>
          </p:nvSpPr>
          <p:spPr>
            <a:xfrm>
              <a:off x="2332444" y="1586609"/>
              <a:ext cx="4479111" cy="369332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algn="ctr"/>
              <a:r>
                <a:rPr lang="en-GB" dirty="0"/>
                <a:t>Here are the times for some popular films:</a:t>
              </a:r>
            </a:p>
          </p:txBody>
        </p:sp>
      </p:grp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2530571A-146D-4A64-952B-C91B396AAA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4727104"/>
              </p:ext>
            </p:extLst>
          </p:nvPr>
        </p:nvGraphicFramePr>
        <p:xfrm>
          <a:off x="1510176" y="2294217"/>
          <a:ext cx="6122127" cy="2780657"/>
        </p:xfrm>
        <a:graphic>
          <a:graphicData uri="http://schemas.openxmlformats.org/drawingml/2006/table">
            <a:tbl>
              <a:tblPr firstRow="1" bandRow="1">
                <a:effectLst>
                  <a:outerShdw blurRad="63500" sx="101000" sy="101000" algn="ctr" rotWithShape="0">
                    <a:schemeClr val="bg1">
                      <a:alpha val="27000"/>
                    </a:schemeClr>
                  </a:outerShdw>
                </a:effectLst>
                <a:tableStyleId>{5940675A-B579-460E-94D1-54222C63F5DA}</a:tableStyleId>
              </a:tblPr>
              <a:tblGrid>
                <a:gridCol w="2934790">
                  <a:extLst>
                    <a:ext uri="{9D8B030D-6E8A-4147-A177-3AD203B41FA5}">
                      <a16:colId xmlns:a16="http://schemas.microsoft.com/office/drawing/2014/main" val="1437450573"/>
                    </a:ext>
                  </a:extLst>
                </a:gridCol>
                <a:gridCol w="1721074">
                  <a:extLst>
                    <a:ext uri="{9D8B030D-6E8A-4147-A177-3AD203B41FA5}">
                      <a16:colId xmlns:a16="http://schemas.microsoft.com/office/drawing/2014/main" val="503279834"/>
                    </a:ext>
                  </a:extLst>
                </a:gridCol>
                <a:gridCol w="1466263">
                  <a:extLst>
                    <a:ext uri="{9D8B030D-6E8A-4147-A177-3AD203B41FA5}">
                      <a16:colId xmlns:a16="http://schemas.microsoft.com/office/drawing/2014/main" val="2047238787"/>
                    </a:ext>
                  </a:extLst>
                </a:gridCol>
              </a:tblGrid>
              <a:tr h="58609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sz="1800" b="1" dirty="0"/>
                        <a:t>Film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Length in Hours and Minutes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600" dirty="0"/>
                        <a:t>Minutes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1329190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r>
                        <a:rPr lang="en-GB" dirty="0"/>
                        <a:t>Toy Zone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1h 21m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6089386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r>
                        <a:rPr lang="en-GB" dirty="0" err="1"/>
                        <a:t>Timbo</a:t>
                      </a:r>
                      <a:r>
                        <a:rPr lang="en-GB" dirty="0"/>
                        <a:t> and the Golden Lion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2h 32m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4628853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r>
                        <a:rPr lang="en-GB" dirty="0" err="1"/>
                        <a:t>Scalliwags</a:t>
                      </a:r>
                      <a:endParaRPr lang="en-GB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+mn-lt"/>
                          <a:cs typeface="Kalam" panose="02000000000000000000" pitchFamily="2" charset="0"/>
                        </a:rPr>
                        <a:t>91m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9503193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r>
                        <a:rPr lang="en-GB" dirty="0"/>
                        <a:t>Frozen World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+mn-lt"/>
                          <a:cs typeface="Kalam" panose="02000000000000000000" pitchFamily="2" charset="0"/>
                        </a:rPr>
                        <a:t>102m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8802117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r>
                        <a:rPr lang="en-GB" dirty="0"/>
                        <a:t>Finding Billy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1h 37m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1166593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r>
                        <a:rPr lang="en-GB" dirty="0"/>
                        <a:t>Horses in the Wild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+mn-lt"/>
                          <a:cs typeface="Kalam" panose="02000000000000000000" pitchFamily="2" charset="0"/>
                        </a:rPr>
                        <a:t>178m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6488825"/>
                  </a:ext>
                </a:extLst>
              </a:tr>
            </a:tbl>
          </a:graphicData>
        </a:graphic>
      </p:graphicFrame>
      <p:sp>
        <p:nvSpPr>
          <p:cNvPr id="12" name="Rectangle 11">
            <a:extLst>
              <a:ext uri="{FF2B5EF4-FFF2-40B4-BE49-F238E27FC236}">
                <a16:creationId xmlns:a16="http://schemas.microsoft.com/office/drawing/2014/main" id="{DB393878-EDB9-48F4-AA74-27A8B8841B91}"/>
              </a:ext>
            </a:extLst>
          </p:cNvPr>
          <p:cNvSpPr/>
          <p:nvPr/>
        </p:nvSpPr>
        <p:spPr>
          <a:xfrm>
            <a:off x="6162906" y="2873278"/>
            <a:ext cx="6014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Kalam" panose="02000000000000000000" pitchFamily="2" charset="0"/>
                <a:cs typeface="Kalam" panose="02000000000000000000" pitchFamily="2" charset="0"/>
              </a:rPr>
              <a:t>81m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D114CF9B-C25F-49A7-B5BA-96B065E350F4}"/>
              </a:ext>
            </a:extLst>
          </p:cNvPr>
          <p:cNvSpPr/>
          <p:nvPr/>
        </p:nvSpPr>
        <p:spPr>
          <a:xfrm>
            <a:off x="6162906" y="3233901"/>
            <a:ext cx="7120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Kalam" panose="02000000000000000000" pitchFamily="2" charset="0"/>
                <a:cs typeface="Kalam" panose="02000000000000000000" pitchFamily="2" charset="0"/>
              </a:rPr>
              <a:t>152m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11A5FCB9-D2B2-48C9-8999-BECEA6E81590}"/>
              </a:ext>
            </a:extLst>
          </p:cNvPr>
          <p:cNvSpPr/>
          <p:nvPr/>
        </p:nvSpPr>
        <p:spPr>
          <a:xfrm>
            <a:off x="4432874" y="3603233"/>
            <a:ext cx="8258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Kalam" panose="02000000000000000000" pitchFamily="2" charset="0"/>
                <a:cs typeface="Kalam" panose="02000000000000000000" pitchFamily="2" charset="0"/>
              </a:rPr>
              <a:t>1h 31m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8D680088-A3E3-481A-9E63-67A6786C67C4}"/>
              </a:ext>
            </a:extLst>
          </p:cNvPr>
          <p:cNvSpPr/>
          <p:nvPr/>
        </p:nvSpPr>
        <p:spPr>
          <a:xfrm>
            <a:off x="4432874" y="3973949"/>
            <a:ext cx="9252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Kalam" panose="02000000000000000000" pitchFamily="2" charset="0"/>
                <a:cs typeface="Kalam" panose="02000000000000000000" pitchFamily="2" charset="0"/>
              </a:rPr>
              <a:t>1h 42m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FA25630A-4B3A-4721-B4A9-FB159C43A73C}"/>
              </a:ext>
            </a:extLst>
          </p:cNvPr>
          <p:cNvSpPr/>
          <p:nvPr/>
        </p:nvSpPr>
        <p:spPr>
          <a:xfrm>
            <a:off x="6162906" y="4317154"/>
            <a:ext cx="6158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Kalam" panose="02000000000000000000" pitchFamily="2" charset="0"/>
                <a:cs typeface="Kalam" panose="02000000000000000000" pitchFamily="2" charset="0"/>
              </a:rPr>
              <a:t>97m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B0FB0276-0C48-47D2-82B7-568D4FA213F9}"/>
              </a:ext>
            </a:extLst>
          </p:cNvPr>
          <p:cNvSpPr/>
          <p:nvPr/>
        </p:nvSpPr>
        <p:spPr>
          <a:xfrm>
            <a:off x="4432874" y="4688124"/>
            <a:ext cx="9797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Kalam" panose="02000000000000000000" pitchFamily="2" charset="0"/>
                <a:cs typeface="Kalam" panose="02000000000000000000" pitchFamily="2" charset="0"/>
              </a:rPr>
              <a:t>2h 58m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36DAB95B-45DC-458C-B619-BB18C1537EEC}"/>
              </a:ext>
            </a:extLst>
          </p:cNvPr>
          <p:cNvGrpSpPr/>
          <p:nvPr/>
        </p:nvGrpSpPr>
        <p:grpSpPr>
          <a:xfrm>
            <a:off x="622998" y="1666781"/>
            <a:ext cx="7907468" cy="379690"/>
            <a:chOff x="623757" y="1576251"/>
            <a:chExt cx="7907468" cy="379690"/>
          </a:xfrm>
          <a:solidFill>
            <a:srgbClr val="92C137"/>
          </a:solidFill>
        </p:grpSpPr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2DA8BFE4-7321-4285-9600-A3E28141FC0E}"/>
                </a:ext>
              </a:extLst>
            </p:cNvPr>
            <p:cNvSpPr/>
            <p:nvPr/>
          </p:nvSpPr>
          <p:spPr>
            <a:xfrm>
              <a:off x="623757" y="1576251"/>
              <a:ext cx="7907468" cy="379690"/>
            </a:xfrm>
            <a:prstGeom prst="rect">
              <a:avLst/>
            </a:prstGeom>
            <a:solidFill>
              <a:srgbClr val="7768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F59C5C2D-54F4-49D0-B99A-BA47C2F38DA3}"/>
                </a:ext>
              </a:extLst>
            </p:cNvPr>
            <p:cNvSpPr/>
            <p:nvPr/>
          </p:nvSpPr>
          <p:spPr>
            <a:xfrm>
              <a:off x="848865" y="1586609"/>
              <a:ext cx="7446269" cy="369332"/>
            </a:xfrm>
            <a:prstGeom prst="rect">
              <a:avLst/>
            </a:prstGeom>
            <a:solidFill>
              <a:srgbClr val="7768AD"/>
            </a:solidFill>
          </p:spPr>
          <p:txBody>
            <a:bodyPr wrap="none">
              <a:spAutoFit/>
            </a:bodyPr>
            <a:lstStyle/>
            <a:p>
              <a:pPr algn="ctr"/>
              <a:r>
                <a:rPr lang="en-GB" dirty="0">
                  <a:solidFill>
                    <a:schemeClr val="bg1"/>
                  </a:solidFill>
                </a:rPr>
                <a:t>Convert the times to show them in minutes and in hours and minutes. </a:t>
              </a:r>
            </a:p>
          </p:txBody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FCA09858-40EA-4003-AC4E-801C8DB389CC}"/>
              </a:ext>
            </a:extLst>
          </p:cNvPr>
          <p:cNvSpPr/>
          <p:nvPr/>
        </p:nvSpPr>
        <p:spPr>
          <a:xfrm>
            <a:off x="622998" y="1586369"/>
            <a:ext cx="7907847" cy="646331"/>
          </a:xfrm>
          <a:prstGeom prst="rect">
            <a:avLst/>
          </a:prstGeom>
          <a:solidFill>
            <a:srgbClr val="92C137"/>
          </a:solidFill>
        </p:spPr>
        <p:txBody>
          <a:bodyPr wrap="square">
            <a:spAutoFit/>
          </a:bodyPr>
          <a:lstStyle/>
          <a:p>
            <a:pPr algn="ctr"/>
            <a:r>
              <a:rPr lang="en-GB" dirty="0"/>
              <a:t>Now we have converted all the films into the same unit, it is easier to sort </a:t>
            </a:r>
          </a:p>
          <a:p>
            <a:pPr algn="ctr"/>
            <a:r>
              <a:rPr lang="en-GB" dirty="0"/>
              <a:t>them in order of length. This is the order from shortest to longest:</a:t>
            </a:r>
          </a:p>
        </p:txBody>
      </p:sp>
      <p:graphicFrame>
        <p:nvGraphicFramePr>
          <p:cNvPr id="65" name="Table 64">
            <a:extLst>
              <a:ext uri="{FF2B5EF4-FFF2-40B4-BE49-F238E27FC236}">
                <a16:creationId xmlns:a16="http://schemas.microsoft.com/office/drawing/2014/main" id="{28B13605-F6DB-4FDB-B473-792426B5BFC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2375870"/>
              </p:ext>
            </p:extLst>
          </p:nvPr>
        </p:nvGraphicFramePr>
        <p:xfrm>
          <a:off x="1498795" y="2304059"/>
          <a:ext cx="6154528" cy="2780657"/>
        </p:xfrm>
        <a:graphic>
          <a:graphicData uri="http://schemas.openxmlformats.org/drawingml/2006/table">
            <a:tbl>
              <a:tblPr firstRow="1" bandRow="1">
                <a:effectLst>
                  <a:outerShdw blurRad="63500" sx="101000" sy="101000" algn="ctr" rotWithShape="0">
                    <a:schemeClr val="bg1">
                      <a:alpha val="27000"/>
                    </a:schemeClr>
                  </a:outerShdw>
                </a:effectLst>
                <a:tableStyleId>{5940675A-B579-460E-94D1-54222C63F5DA}</a:tableStyleId>
              </a:tblPr>
              <a:tblGrid>
                <a:gridCol w="2950322">
                  <a:extLst>
                    <a:ext uri="{9D8B030D-6E8A-4147-A177-3AD203B41FA5}">
                      <a16:colId xmlns:a16="http://schemas.microsoft.com/office/drawing/2014/main" val="1437450573"/>
                    </a:ext>
                  </a:extLst>
                </a:gridCol>
                <a:gridCol w="1730183">
                  <a:extLst>
                    <a:ext uri="{9D8B030D-6E8A-4147-A177-3AD203B41FA5}">
                      <a16:colId xmlns:a16="http://schemas.microsoft.com/office/drawing/2014/main" val="503279834"/>
                    </a:ext>
                  </a:extLst>
                </a:gridCol>
                <a:gridCol w="1474023">
                  <a:extLst>
                    <a:ext uri="{9D8B030D-6E8A-4147-A177-3AD203B41FA5}">
                      <a16:colId xmlns:a16="http://schemas.microsoft.com/office/drawing/2014/main" val="2047238787"/>
                    </a:ext>
                  </a:extLst>
                </a:gridCol>
              </a:tblGrid>
              <a:tr h="58609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sz="1800" b="1" dirty="0"/>
                        <a:t>Film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Length in Hours and Minutes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sz="1600" dirty="0"/>
                        <a:t>Minutes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1329190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r>
                        <a:rPr lang="en-GB" dirty="0"/>
                        <a:t> Toy Zone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1h 21m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81m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6089386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r>
                        <a:rPr lang="en-GB" dirty="0"/>
                        <a:t> </a:t>
                      </a:r>
                      <a:r>
                        <a:rPr lang="en-GB" dirty="0" err="1"/>
                        <a:t>Scalliwags</a:t>
                      </a:r>
                      <a:endParaRPr lang="en-GB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1h 31m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91m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4628853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 Finding Billy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1h 37m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97m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9503193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r>
                        <a:rPr lang="en-GB" dirty="0"/>
                        <a:t> Frozen World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1h 42m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102m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8802117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r>
                        <a:rPr lang="en-GB" dirty="0"/>
                        <a:t> </a:t>
                      </a:r>
                      <a:r>
                        <a:rPr lang="en-GB" sz="1770" dirty="0" err="1"/>
                        <a:t>Timbo</a:t>
                      </a:r>
                      <a:r>
                        <a:rPr lang="en-GB" sz="1770" dirty="0"/>
                        <a:t> and the Golden Lion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2h 32m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152m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1166593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r>
                        <a:rPr lang="en-GB" dirty="0"/>
                        <a:t> Horses in the Wild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2h 58m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178m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6488825"/>
                  </a:ext>
                </a:extLst>
              </a:tr>
            </a:tbl>
          </a:graphicData>
        </a:graphic>
      </p:graphicFrame>
      <p:sp>
        <p:nvSpPr>
          <p:cNvPr id="58" name="Oval 57">
            <a:extLst>
              <a:ext uri="{FF2B5EF4-FFF2-40B4-BE49-F238E27FC236}">
                <a16:creationId xmlns:a16="http://schemas.microsoft.com/office/drawing/2014/main" id="{58A69ACD-07D5-46F1-A128-F5BC9583437D}"/>
              </a:ext>
            </a:extLst>
          </p:cNvPr>
          <p:cNvSpPr/>
          <p:nvPr/>
        </p:nvSpPr>
        <p:spPr>
          <a:xfrm>
            <a:off x="1342010" y="2924665"/>
            <a:ext cx="304902" cy="304902"/>
          </a:xfrm>
          <a:prstGeom prst="ellipse">
            <a:avLst/>
          </a:prstGeom>
          <a:solidFill>
            <a:schemeClr val="bg1"/>
          </a:solidFill>
          <a:ln w="19050">
            <a:solidFill>
              <a:srgbClr val="92C1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FD254C47-1934-4F71-BDA6-3F0103169293}"/>
              </a:ext>
            </a:extLst>
          </p:cNvPr>
          <p:cNvSpPr/>
          <p:nvPr/>
        </p:nvSpPr>
        <p:spPr>
          <a:xfrm>
            <a:off x="1342010" y="3283452"/>
            <a:ext cx="304902" cy="304902"/>
          </a:xfrm>
          <a:prstGeom prst="ellipse">
            <a:avLst/>
          </a:prstGeom>
          <a:solidFill>
            <a:schemeClr val="bg1"/>
          </a:solidFill>
          <a:ln w="19050">
            <a:solidFill>
              <a:srgbClr val="92C1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80967204-7BA3-49E0-89E7-F09A467FFC3C}"/>
              </a:ext>
            </a:extLst>
          </p:cNvPr>
          <p:cNvSpPr/>
          <p:nvPr/>
        </p:nvSpPr>
        <p:spPr>
          <a:xfrm>
            <a:off x="1342010" y="3652780"/>
            <a:ext cx="304902" cy="304902"/>
          </a:xfrm>
          <a:prstGeom prst="ellipse">
            <a:avLst/>
          </a:prstGeom>
          <a:solidFill>
            <a:schemeClr val="bg1"/>
          </a:solidFill>
          <a:ln w="19050">
            <a:solidFill>
              <a:srgbClr val="92C1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46C031DD-7B74-4D44-86F4-4C8B23AD78D4}"/>
              </a:ext>
            </a:extLst>
          </p:cNvPr>
          <p:cNvSpPr/>
          <p:nvPr/>
        </p:nvSpPr>
        <p:spPr>
          <a:xfrm>
            <a:off x="1342010" y="4022266"/>
            <a:ext cx="304902" cy="304902"/>
          </a:xfrm>
          <a:prstGeom prst="ellipse">
            <a:avLst/>
          </a:prstGeom>
          <a:solidFill>
            <a:schemeClr val="bg1"/>
          </a:solidFill>
          <a:ln w="19050">
            <a:solidFill>
              <a:srgbClr val="92C1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51CBE611-E5C1-41F5-AF34-8162502FCF24}"/>
              </a:ext>
            </a:extLst>
          </p:cNvPr>
          <p:cNvSpPr/>
          <p:nvPr/>
        </p:nvSpPr>
        <p:spPr>
          <a:xfrm>
            <a:off x="1342010" y="4381584"/>
            <a:ext cx="304902" cy="304902"/>
          </a:xfrm>
          <a:prstGeom prst="ellipse">
            <a:avLst/>
          </a:prstGeom>
          <a:solidFill>
            <a:schemeClr val="bg1"/>
          </a:solidFill>
          <a:ln w="19050">
            <a:solidFill>
              <a:srgbClr val="92C1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A1E03315-9F12-4C73-A064-A52E8A15D1BC}"/>
              </a:ext>
            </a:extLst>
          </p:cNvPr>
          <p:cNvSpPr/>
          <p:nvPr/>
        </p:nvSpPr>
        <p:spPr>
          <a:xfrm>
            <a:off x="1342010" y="4752554"/>
            <a:ext cx="304902" cy="304902"/>
          </a:xfrm>
          <a:prstGeom prst="ellipse">
            <a:avLst/>
          </a:prstGeom>
          <a:solidFill>
            <a:schemeClr val="bg1"/>
          </a:solidFill>
          <a:ln w="19050">
            <a:solidFill>
              <a:srgbClr val="92C1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017331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50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44" grpId="0"/>
      <p:bldP spid="45" grpId="0"/>
      <p:bldP spid="46" grpId="0"/>
      <p:bldP spid="47" grpId="0"/>
      <p:bldP spid="48" grpId="0"/>
      <p:bldP spid="57" grpId="0" animBg="1"/>
      <p:bldP spid="58" grpId="0" animBg="1"/>
      <p:bldP spid="66" grpId="0" animBg="1"/>
      <p:bldP spid="67" grpId="0" animBg="1"/>
      <p:bldP spid="68" grpId="0" animBg="1"/>
      <p:bldP spid="69" grpId="0" animBg="1"/>
      <p:bldP spid="7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Whole Class">
            <a:extLst>
              <a:ext uri="{FF2B5EF4-FFF2-40B4-BE49-F238E27FC236}">
                <a16:creationId xmlns:a16="http://schemas.microsoft.com/office/drawing/2014/main" id="{DB99E9E6-8979-4D17-94F6-18A0D38C48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0" y="612775"/>
            <a:ext cx="12382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53D3AD6-E3E6-4AC6-8863-9E5FFA1C5775}"/>
              </a:ext>
            </a:extLst>
          </p:cNvPr>
          <p:cNvSpPr/>
          <p:nvPr/>
        </p:nvSpPr>
        <p:spPr>
          <a:xfrm>
            <a:off x="756745" y="1598069"/>
            <a:ext cx="764795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/>
              <a:t>We can now work out how much longer one film is than another: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4AAAA7F5-CB82-4D37-8249-43C5D291158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53" t="59394" b="76"/>
          <a:stretch/>
        </p:blipFill>
        <p:spPr>
          <a:xfrm>
            <a:off x="756745" y="2184080"/>
            <a:ext cx="7550732" cy="3966019"/>
          </a:xfrm>
          <a:prstGeom prst="rect">
            <a:avLst/>
          </a:prstGeom>
        </p:spPr>
      </p:pic>
      <p:graphicFrame>
        <p:nvGraphicFramePr>
          <p:cNvPr id="28" name="Table 27">
            <a:extLst>
              <a:ext uri="{FF2B5EF4-FFF2-40B4-BE49-F238E27FC236}">
                <a16:creationId xmlns:a16="http://schemas.microsoft.com/office/drawing/2014/main" id="{53435F5E-3DB9-4559-A291-09CA7E0841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2273732"/>
              </p:ext>
            </p:extLst>
          </p:nvPr>
        </p:nvGraphicFramePr>
        <p:xfrm>
          <a:off x="946539" y="2333855"/>
          <a:ext cx="4083594" cy="3666469"/>
        </p:xfrm>
        <a:graphic>
          <a:graphicData uri="http://schemas.openxmlformats.org/drawingml/2006/table">
            <a:tbl>
              <a:tblPr firstRow="1" bandRow="1">
                <a:effectLst>
                  <a:outerShdw blurRad="63500" sx="101000" sy="101000" algn="ctr" rotWithShape="0">
                    <a:schemeClr val="bg1">
                      <a:alpha val="27000"/>
                    </a:schemeClr>
                  </a:outerShdw>
                </a:effectLst>
                <a:tableStyleId>{5940675A-B579-460E-94D1-54222C63F5DA}</a:tableStyleId>
              </a:tblPr>
              <a:tblGrid>
                <a:gridCol w="1957570">
                  <a:extLst>
                    <a:ext uri="{9D8B030D-6E8A-4147-A177-3AD203B41FA5}">
                      <a16:colId xmlns:a16="http://schemas.microsoft.com/office/drawing/2014/main" val="1437450573"/>
                    </a:ext>
                  </a:extLst>
                </a:gridCol>
                <a:gridCol w="1147995">
                  <a:extLst>
                    <a:ext uri="{9D8B030D-6E8A-4147-A177-3AD203B41FA5}">
                      <a16:colId xmlns:a16="http://schemas.microsoft.com/office/drawing/2014/main" val="503279834"/>
                    </a:ext>
                  </a:extLst>
                </a:gridCol>
                <a:gridCol w="978029">
                  <a:extLst>
                    <a:ext uri="{9D8B030D-6E8A-4147-A177-3AD203B41FA5}">
                      <a16:colId xmlns:a16="http://schemas.microsoft.com/office/drawing/2014/main" val="2047238787"/>
                    </a:ext>
                  </a:extLst>
                </a:gridCol>
              </a:tblGrid>
              <a:tr h="872359">
                <a:tc>
                  <a:txBody>
                    <a:bodyPr/>
                    <a:lstStyle/>
                    <a:p>
                      <a:pPr algn="ctr">
                        <a:lnSpc>
                          <a:spcPct val="250000"/>
                        </a:lnSpc>
                      </a:pPr>
                      <a:r>
                        <a:rPr lang="en-GB" sz="1800" b="1" dirty="0"/>
                        <a:t>Film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1600" dirty="0"/>
                        <a:t>Length in Hours and Minutes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50000"/>
                        </a:lnSpc>
                      </a:pPr>
                      <a:r>
                        <a:rPr lang="en-GB" sz="1600" dirty="0"/>
                        <a:t>Minutes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1329190"/>
                  </a:ext>
                </a:extLst>
              </a:tr>
              <a:tr h="372548">
                <a:tc>
                  <a:txBody>
                    <a:bodyPr/>
                    <a:lstStyle/>
                    <a:p>
                      <a:pPr algn="l"/>
                      <a:r>
                        <a:rPr lang="en-GB" dirty="0"/>
                        <a:t>Toy Zone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dirty="0"/>
                        <a:t>1h 21m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dirty="0"/>
                        <a:t>81m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6089386"/>
                  </a:ext>
                </a:extLst>
              </a:tr>
              <a:tr h="372548">
                <a:tc>
                  <a:txBody>
                    <a:bodyPr/>
                    <a:lstStyle/>
                    <a:p>
                      <a:pPr algn="l"/>
                      <a:r>
                        <a:rPr lang="en-GB" dirty="0" err="1"/>
                        <a:t>Scalliwags</a:t>
                      </a:r>
                      <a:endParaRPr lang="en-GB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dirty="0"/>
                        <a:t>1h 31m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dirty="0"/>
                        <a:t>91m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4628853"/>
                  </a:ext>
                </a:extLst>
              </a:tr>
              <a:tr h="37254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Finding Billy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dirty="0"/>
                        <a:t>1h 37m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dirty="0"/>
                        <a:t>97m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9503193"/>
                  </a:ext>
                </a:extLst>
              </a:tr>
              <a:tr h="372548">
                <a:tc>
                  <a:txBody>
                    <a:bodyPr/>
                    <a:lstStyle/>
                    <a:p>
                      <a:pPr algn="l"/>
                      <a:r>
                        <a:rPr lang="en-GB" dirty="0"/>
                        <a:t>Frozen World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dirty="0"/>
                        <a:t>1h 42m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dirty="0"/>
                        <a:t>102m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8802117"/>
                  </a:ext>
                </a:extLst>
              </a:tr>
              <a:tr h="651959">
                <a:tc>
                  <a:txBody>
                    <a:bodyPr/>
                    <a:lstStyle/>
                    <a:p>
                      <a:pPr algn="l"/>
                      <a:r>
                        <a:rPr lang="en-GB" dirty="0" err="1"/>
                        <a:t>Timbo</a:t>
                      </a:r>
                      <a:r>
                        <a:rPr lang="en-GB" dirty="0"/>
                        <a:t> and the Golden Lion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dirty="0"/>
                        <a:t>2h 32m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dirty="0"/>
                        <a:t>152m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1166593"/>
                  </a:ext>
                </a:extLst>
              </a:tr>
              <a:tr h="651959">
                <a:tc>
                  <a:txBody>
                    <a:bodyPr/>
                    <a:lstStyle/>
                    <a:p>
                      <a:pPr algn="l"/>
                      <a:r>
                        <a:rPr lang="en-GB" dirty="0"/>
                        <a:t>Horses in </a:t>
                      </a:r>
                      <a:br>
                        <a:rPr lang="en-GB" dirty="0"/>
                      </a:br>
                      <a:r>
                        <a:rPr lang="en-GB" dirty="0"/>
                        <a:t>the Wild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dirty="0"/>
                        <a:t>2h 58m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dirty="0"/>
                        <a:t>178m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6488825"/>
                  </a:ext>
                </a:extLst>
              </a:tr>
            </a:tbl>
          </a:graphicData>
        </a:graphic>
      </p:graphicFrame>
      <p:sp>
        <p:nvSpPr>
          <p:cNvPr id="29" name="Rectangle 28">
            <a:extLst>
              <a:ext uri="{FF2B5EF4-FFF2-40B4-BE49-F238E27FC236}">
                <a16:creationId xmlns:a16="http://schemas.microsoft.com/office/drawing/2014/main" id="{EEE1F9F2-0AAD-4CB0-A807-B90C8426F425}"/>
              </a:ext>
            </a:extLst>
          </p:cNvPr>
          <p:cNvSpPr/>
          <p:nvPr/>
        </p:nvSpPr>
        <p:spPr>
          <a:xfrm>
            <a:off x="5269071" y="2333855"/>
            <a:ext cx="2799467" cy="923330"/>
          </a:xfrm>
          <a:prstGeom prst="rect">
            <a:avLst/>
          </a:prstGeom>
          <a:solidFill>
            <a:schemeClr val="bg1"/>
          </a:solidFill>
          <a:ln w="28575">
            <a:solidFill>
              <a:srgbClr val="92C137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dirty="0"/>
              <a:t>How much longer is </a:t>
            </a:r>
            <a:r>
              <a:rPr lang="en-GB" dirty="0" err="1"/>
              <a:t>Timbo</a:t>
            </a:r>
            <a:r>
              <a:rPr lang="en-GB" dirty="0"/>
              <a:t> and the Golden Lion than Toy Zone?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6553E54-4BA3-4B96-ABCC-52EBAB7CD7A8}"/>
              </a:ext>
            </a:extLst>
          </p:cNvPr>
          <p:cNvGrpSpPr/>
          <p:nvPr/>
        </p:nvGrpSpPr>
        <p:grpSpPr>
          <a:xfrm>
            <a:off x="5269071" y="3378879"/>
            <a:ext cx="2799467" cy="633880"/>
            <a:chOff x="5335540" y="3041217"/>
            <a:chExt cx="2799467" cy="700755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37F6E56-F2C3-46E7-B435-F0A35F733F87}"/>
                </a:ext>
              </a:extLst>
            </p:cNvPr>
            <p:cNvSpPr/>
            <p:nvPr/>
          </p:nvSpPr>
          <p:spPr>
            <a:xfrm>
              <a:off x="5335540" y="3041217"/>
              <a:ext cx="2799466" cy="700755"/>
            </a:xfrm>
            <a:prstGeom prst="rect">
              <a:avLst/>
            </a:prstGeom>
            <a:solidFill>
              <a:srgbClr val="92C1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0AB97636-522C-4F2E-8679-F1D7923330A3}"/>
                </a:ext>
              </a:extLst>
            </p:cNvPr>
            <p:cNvSpPr/>
            <p:nvPr/>
          </p:nvSpPr>
          <p:spPr>
            <a:xfrm>
              <a:off x="5335540" y="3041217"/>
              <a:ext cx="2799467" cy="700755"/>
            </a:xfrm>
            <a:prstGeom prst="rect">
              <a:avLst/>
            </a:prstGeom>
            <a:noFill/>
            <a:ln w="28575">
              <a:solidFill>
                <a:srgbClr val="6D8F2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sz="2000" dirty="0">
                  <a:solidFill>
                    <a:schemeClr val="tx1"/>
                  </a:solidFill>
                </a:rPr>
                <a:t>  152 – 81 =</a:t>
              </a:r>
            </a:p>
          </p:txBody>
        </p: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0D99CD41-A335-4124-A01B-953A2F492801}"/>
              </a:ext>
            </a:extLst>
          </p:cNvPr>
          <p:cNvSpPr/>
          <p:nvPr/>
        </p:nvSpPr>
        <p:spPr>
          <a:xfrm>
            <a:off x="6541698" y="3378879"/>
            <a:ext cx="1526839" cy="633880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/>
              <a:t>71 minutes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82999A5-4F83-4AD3-8BA0-290EB150F346}"/>
              </a:ext>
            </a:extLst>
          </p:cNvPr>
          <p:cNvSpPr/>
          <p:nvPr/>
        </p:nvSpPr>
        <p:spPr>
          <a:xfrm>
            <a:off x="435836" y="697112"/>
            <a:ext cx="8282714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sz="4000" b="1" dirty="0"/>
              <a:t>How Long Is That Film?</a:t>
            </a:r>
            <a:endParaRPr lang="en-GB" sz="4000" b="1" dirty="0">
              <a:latin typeface="Twinkl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9665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Whole Class">
            <a:extLst>
              <a:ext uri="{FF2B5EF4-FFF2-40B4-BE49-F238E27FC236}">
                <a16:creationId xmlns:a16="http://schemas.microsoft.com/office/drawing/2014/main" id="{DB99E9E6-8979-4D17-94F6-18A0D38C48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0" y="612775"/>
            <a:ext cx="12382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AAAA7F5-CB82-4D37-8249-43C5D291158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53" t="59394" b="76"/>
          <a:stretch/>
        </p:blipFill>
        <p:spPr>
          <a:xfrm>
            <a:off x="756745" y="2184080"/>
            <a:ext cx="7550732" cy="3966019"/>
          </a:xfrm>
          <a:prstGeom prst="rect">
            <a:avLst/>
          </a:prstGeom>
        </p:spPr>
      </p:pic>
      <p:graphicFrame>
        <p:nvGraphicFramePr>
          <p:cNvPr id="28" name="Table 27">
            <a:extLst>
              <a:ext uri="{FF2B5EF4-FFF2-40B4-BE49-F238E27FC236}">
                <a16:creationId xmlns:a16="http://schemas.microsoft.com/office/drawing/2014/main" id="{53435F5E-3DB9-4559-A291-09CA7E0841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3376413"/>
              </p:ext>
            </p:extLst>
          </p:nvPr>
        </p:nvGraphicFramePr>
        <p:xfrm>
          <a:off x="946539" y="2333855"/>
          <a:ext cx="4083594" cy="3666469"/>
        </p:xfrm>
        <a:graphic>
          <a:graphicData uri="http://schemas.openxmlformats.org/drawingml/2006/table">
            <a:tbl>
              <a:tblPr firstRow="1" bandRow="1">
                <a:effectLst>
                  <a:outerShdw blurRad="63500" sx="101000" sy="101000" algn="ctr" rotWithShape="0">
                    <a:schemeClr val="bg1">
                      <a:alpha val="27000"/>
                    </a:schemeClr>
                  </a:outerShdw>
                </a:effectLst>
                <a:tableStyleId>{5940675A-B579-460E-94D1-54222C63F5DA}</a:tableStyleId>
              </a:tblPr>
              <a:tblGrid>
                <a:gridCol w="1957570">
                  <a:extLst>
                    <a:ext uri="{9D8B030D-6E8A-4147-A177-3AD203B41FA5}">
                      <a16:colId xmlns:a16="http://schemas.microsoft.com/office/drawing/2014/main" val="1437450573"/>
                    </a:ext>
                  </a:extLst>
                </a:gridCol>
                <a:gridCol w="1147995">
                  <a:extLst>
                    <a:ext uri="{9D8B030D-6E8A-4147-A177-3AD203B41FA5}">
                      <a16:colId xmlns:a16="http://schemas.microsoft.com/office/drawing/2014/main" val="503279834"/>
                    </a:ext>
                  </a:extLst>
                </a:gridCol>
                <a:gridCol w="978029">
                  <a:extLst>
                    <a:ext uri="{9D8B030D-6E8A-4147-A177-3AD203B41FA5}">
                      <a16:colId xmlns:a16="http://schemas.microsoft.com/office/drawing/2014/main" val="2047238787"/>
                    </a:ext>
                  </a:extLst>
                </a:gridCol>
              </a:tblGrid>
              <a:tr h="872359">
                <a:tc>
                  <a:txBody>
                    <a:bodyPr/>
                    <a:lstStyle/>
                    <a:p>
                      <a:pPr algn="ctr">
                        <a:lnSpc>
                          <a:spcPct val="250000"/>
                        </a:lnSpc>
                      </a:pPr>
                      <a:r>
                        <a:rPr lang="en-GB" sz="1800" b="1" dirty="0"/>
                        <a:t>Film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1600" dirty="0"/>
                        <a:t>Length in Hours and Minutes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50000"/>
                        </a:lnSpc>
                      </a:pPr>
                      <a:r>
                        <a:rPr lang="en-GB" sz="1600" dirty="0"/>
                        <a:t>Minutes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1329190"/>
                  </a:ext>
                </a:extLst>
              </a:tr>
              <a:tr h="372548">
                <a:tc>
                  <a:txBody>
                    <a:bodyPr/>
                    <a:lstStyle/>
                    <a:p>
                      <a:pPr algn="l"/>
                      <a:r>
                        <a:rPr lang="en-GB" dirty="0"/>
                        <a:t>Toy Zone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1h 21m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81m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6089386"/>
                  </a:ext>
                </a:extLst>
              </a:tr>
              <a:tr h="372548">
                <a:tc>
                  <a:txBody>
                    <a:bodyPr/>
                    <a:lstStyle/>
                    <a:p>
                      <a:pPr algn="l"/>
                      <a:r>
                        <a:rPr lang="en-GB" dirty="0" err="1"/>
                        <a:t>Scalliwags</a:t>
                      </a:r>
                      <a:endParaRPr lang="en-GB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1h 31m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91m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4628853"/>
                  </a:ext>
                </a:extLst>
              </a:tr>
              <a:tr h="37254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Finding Billy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1h 37m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97m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9503193"/>
                  </a:ext>
                </a:extLst>
              </a:tr>
              <a:tr h="372548">
                <a:tc>
                  <a:txBody>
                    <a:bodyPr/>
                    <a:lstStyle/>
                    <a:p>
                      <a:pPr algn="l"/>
                      <a:r>
                        <a:rPr lang="en-GB" dirty="0"/>
                        <a:t>Frozen World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1h 42m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102m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8802117"/>
                  </a:ext>
                </a:extLst>
              </a:tr>
              <a:tr h="651959">
                <a:tc>
                  <a:txBody>
                    <a:bodyPr/>
                    <a:lstStyle/>
                    <a:p>
                      <a:pPr algn="l"/>
                      <a:r>
                        <a:rPr lang="en-GB" dirty="0" err="1"/>
                        <a:t>Timbo</a:t>
                      </a:r>
                      <a:r>
                        <a:rPr lang="en-GB" dirty="0"/>
                        <a:t> and the Golden Lion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2h 32m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152m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1166593"/>
                  </a:ext>
                </a:extLst>
              </a:tr>
              <a:tr h="651959">
                <a:tc>
                  <a:txBody>
                    <a:bodyPr/>
                    <a:lstStyle/>
                    <a:p>
                      <a:pPr algn="l"/>
                      <a:r>
                        <a:rPr lang="en-GB" dirty="0"/>
                        <a:t>Horses in </a:t>
                      </a:r>
                      <a:br>
                        <a:rPr lang="en-GB" dirty="0"/>
                      </a:br>
                      <a:r>
                        <a:rPr lang="en-GB" dirty="0"/>
                        <a:t>the Wild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2h 58m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178m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6488825"/>
                  </a:ext>
                </a:extLst>
              </a:tr>
            </a:tbl>
          </a:graphicData>
        </a:graphic>
      </p:graphicFrame>
      <p:sp>
        <p:nvSpPr>
          <p:cNvPr id="29" name="Rectangle 28">
            <a:extLst>
              <a:ext uri="{FF2B5EF4-FFF2-40B4-BE49-F238E27FC236}">
                <a16:creationId xmlns:a16="http://schemas.microsoft.com/office/drawing/2014/main" id="{EEE1F9F2-0AAD-4CB0-A807-B90C8426F425}"/>
              </a:ext>
            </a:extLst>
          </p:cNvPr>
          <p:cNvSpPr/>
          <p:nvPr/>
        </p:nvSpPr>
        <p:spPr>
          <a:xfrm>
            <a:off x="5269071" y="2333855"/>
            <a:ext cx="2799467" cy="923330"/>
          </a:xfrm>
          <a:prstGeom prst="rect">
            <a:avLst/>
          </a:prstGeom>
          <a:solidFill>
            <a:schemeClr val="bg1"/>
          </a:solidFill>
          <a:ln w="28575">
            <a:solidFill>
              <a:srgbClr val="92C137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dirty="0"/>
              <a:t>How much longer is Frozen World </a:t>
            </a:r>
            <a:br>
              <a:rPr lang="en-GB" dirty="0"/>
            </a:br>
            <a:r>
              <a:rPr lang="en-GB" dirty="0"/>
              <a:t>than </a:t>
            </a:r>
            <a:r>
              <a:rPr lang="en-GB" dirty="0" err="1"/>
              <a:t>Scalliwags</a:t>
            </a:r>
            <a:r>
              <a:rPr lang="en-GB" dirty="0"/>
              <a:t>?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6553E54-4BA3-4B96-ABCC-52EBAB7CD7A8}"/>
              </a:ext>
            </a:extLst>
          </p:cNvPr>
          <p:cNvGrpSpPr/>
          <p:nvPr/>
        </p:nvGrpSpPr>
        <p:grpSpPr>
          <a:xfrm>
            <a:off x="5269071" y="3378879"/>
            <a:ext cx="2799467" cy="633880"/>
            <a:chOff x="5335540" y="3041217"/>
            <a:chExt cx="2799467" cy="700755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37F6E56-F2C3-46E7-B435-F0A35F733F87}"/>
                </a:ext>
              </a:extLst>
            </p:cNvPr>
            <p:cNvSpPr/>
            <p:nvPr/>
          </p:nvSpPr>
          <p:spPr>
            <a:xfrm>
              <a:off x="5335540" y="3041217"/>
              <a:ext cx="2799466" cy="700755"/>
            </a:xfrm>
            <a:prstGeom prst="rect">
              <a:avLst/>
            </a:prstGeom>
            <a:solidFill>
              <a:srgbClr val="92C1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0AB97636-522C-4F2E-8679-F1D7923330A3}"/>
                </a:ext>
              </a:extLst>
            </p:cNvPr>
            <p:cNvSpPr/>
            <p:nvPr/>
          </p:nvSpPr>
          <p:spPr>
            <a:xfrm>
              <a:off x="5335540" y="3041217"/>
              <a:ext cx="2799467" cy="700755"/>
            </a:xfrm>
            <a:prstGeom prst="rect">
              <a:avLst/>
            </a:prstGeom>
            <a:noFill/>
            <a:ln w="28575">
              <a:solidFill>
                <a:srgbClr val="6D8F2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sz="2000" dirty="0">
                  <a:solidFill>
                    <a:schemeClr val="tx1"/>
                  </a:solidFill>
                </a:rPr>
                <a:t> 102 – 91 =</a:t>
              </a:r>
            </a:p>
          </p:txBody>
        </p: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0D99CD41-A335-4124-A01B-953A2F492801}"/>
              </a:ext>
            </a:extLst>
          </p:cNvPr>
          <p:cNvSpPr/>
          <p:nvPr/>
        </p:nvSpPr>
        <p:spPr>
          <a:xfrm>
            <a:off x="6400800" y="3378879"/>
            <a:ext cx="1667737" cy="633880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/>
              <a:t>11 minutes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8E1559F-B4F8-4952-ACE6-D9B47D3CA3FB}"/>
              </a:ext>
            </a:extLst>
          </p:cNvPr>
          <p:cNvSpPr/>
          <p:nvPr/>
        </p:nvSpPr>
        <p:spPr>
          <a:xfrm>
            <a:off x="756745" y="1506087"/>
            <a:ext cx="77368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/>
              <a:t>Can you solve this problem? Write the answer on a whiteboard. 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74B2BBA2-4BE4-4121-BEF9-ED3D40AA741C}"/>
              </a:ext>
            </a:extLst>
          </p:cNvPr>
          <p:cNvSpPr/>
          <p:nvPr/>
        </p:nvSpPr>
        <p:spPr>
          <a:xfrm>
            <a:off x="5269071" y="4321420"/>
            <a:ext cx="2799467" cy="923330"/>
          </a:xfrm>
          <a:prstGeom prst="rect">
            <a:avLst/>
          </a:prstGeom>
          <a:solidFill>
            <a:schemeClr val="bg1"/>
          </a:solidFill>
          <a:ln w="28575">
            <a:solidFill>
              <a:srgbClr val="92C137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dirty="0"/>
              <a:t>How much longer is Horses in the Wild than Finding Billy?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E9203992-0EEE-4747-8821-EDAD9A117270}"/>
              </a:ext>
            </a:extLst>
          </p:cNvPr>
          <p:cNvGrpSpPr/>
          <p:nvPr/>
        </p:nvGrpSpPr>
        <p:grpSpPr>
          <a:xfrm>
            <a:off x="5269071" y="5366444"/>
            <a:ext cx="2799467" cy="633880"/>
            <a:chOff x="5335540" y="3041217"/>
            <a:chExt cx="2799467" cy="700755"/>
          </a:xfrm>
        </p:grpSpPr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FD86EF7B-7254-4159-8985-F307BD434914}"/>
                </a:ext>
              </a:extLst>
            </p:cNvPr>
            <p:cNvSpPr/>
            <p:nvPr/>
          </p:nvSpPr>
          <p:spPr>
            <a:xfrm>
              <a:off x="5335540" y="3041217"/>
              <a:ext cx="2799466" cy="700755"/>
            </a:xfrm>
            <a:prstGeom prst="rect">
              <a:avLst/>
            </a:prstGeom>
            <a:solidFill>
              <a:srgbClr val="92C1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664EF379-1415-4321-B267-7623D14D8785}"/>
                </a:ext>
              </a:extLst>
            </p:cNvPr>
            <p:cNvSpPr/>
            <p:nvPr/>
          </p:nvSpPr>
          <p:spPr>
            <a:xfrm>
              <a:off x="5335540" y="3041217"/>
              <a:ext cx="2799467" cy="700755"/>
            </a:xfrm>
            <a:prstGeom prst="rect">
              <a:avLst/>
            </a:prstGeom>
            <a:noFill/>
            <a:ln w="28575">
              <a:solidFill>
                <a:srgbClr val="6D8F2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sz="2000" dirty="0">
                  <a:solidFill>
                    <a:schemeClr val="tx1"/>
                  </a:solidFill>
                </a:rPr>
                <a:t>  178 – 97 =</a:t>
              </a:r>
            </a:p>
          </p:txBody>
        </p:sp>
      </p:grpSp>
      <p:sp>
        <p:nvSpPr>
          <p:cNvPr id="55" name="Rectangle 54">
            <a:extLst>
              <a:ext uri="{FF2B5EF4-FFF2-40B4-BE49-F238E27FC236}">
                <a16:creationId xmlns:a16="http://schemas.microsoft.com/office/drawing/2014/main" id="{08695C28-23BB-4148-8828-A6E4692EE9FA}"/>
              </a:ext>
            </a:extLst>
          </p:cNvPr>
          <p:cNvSpPr/>
          <p:nvPr/>
        </p:nvSpPr>
        <p:spPr>
          <a:xfrm>
            <a:off x="6541697" y="5366444"/>
            <a:ext cx="1526839" cy="633880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/>
              <a:t>81 minutes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0BC3B4C-FB71-4F51-A203-2EFAFF6C0431}"/>
              </a:ext>
            </a:extLst>
          </p:cNvPr>
          <p:cNvSpPr/>
          <p:nvPr/>
        </p:nvSpPr>
        <p:spPr>
          <a:xfrm>
            <a:off x="435836" y="697112"/>
            <a:ext cx="8282714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sz="4000" b="1" dirty="0"/>
              <a:t>How Long Is That Film?</a:t>
            </a:r>
            <a:endParaRPr lang="en-GB" sz="4000" b="1" dirty="0">
              <a:latin typeface="Twinkl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4095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5" grpId="0"/>
      <p:bldP spid="39" grpId="0" animBg="1"/>
      <p:bldP spid="5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810732" y="697112"/>
            <a:ext cx="5644174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GB" sz="4000" b="1" dirty="0"/>
              <a:t>What Time Does It End?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8E1559F-B4F8-4952-ACE6-D9B47D3CA3FB}"/>
              </a:ext>
            </a:extLst>
          </p:cNvPr>
          <p:cNvSpPr/>
          <p:nvPr/>
        </p:nvSpPr>
        <p:spPr>
          <a:xfrm>
            <a:off x="476654" y="1506087"/>
            <a:ext cx="821987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/>
              <a:t>If </a:t>
            </a:r>
            <a:r>
              <a:rPr lang="en-GB" dirty="0" err="1"/>
              <a:t>Scalliwags</a:t>
            </a:r>
            <a:r>
              <a:rPr lang="en-GB" dirty="0"/>
              <a:t> (length: 1h 31m or 91m) starts at 3 p.m., what time will it end?</a:t>
            </a:r>
          </a:p>
          <a:p>
            <a:pPr algn="ctr"/>
            <a:r>
              <a:rPr lang="en-GB" dirty="0"/>
              <a:t>Is it best to use hours and minutes or minutes to work this out?</a:t>
            </a:r>
          </a:p>
          <a:p>
            <a:pPr algn="ctr"/>
            <a:r>
              <a:rPr lang="en-GB" dirty="0"/>
              <a:t>You could work this out on a number line using hours and minutes. </a:t>
            </a:r>
          </a:p>
        </p:txBody>
      </p:sp>
      <p:pic>
        <p:nvPicPr>
          <p:cNvPr id="17" name="Talking Partners">
            <a:extLst>
              <a:ext uri="{FF2B5EF4-FFF2-40B4-BE49-F238E27FC236}">
                <a16:creationId xmlns:a16="http://schemas.microsoft.com/office/drawing/2014/main" id="{6E4234DC-9F51-4BD1-9518-8667FD1F4D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609600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B82104A-634D-4EE1-98C3-E213542C51D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" t="4035" r="-1" b="24357"/>
          <a:stretch/>
        </p:blipFill>
        <p:spPr>
          <a:xfrm>
            <a:off x="622998" y="2462304"/>
            <a:ext cx="7908227" cy="3711492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9064FD07-922D-4147-BB72-BF01399D7056}"/>
              </a:ext>
            </a:extLst>
          </p:cNvPr>
          <p:cNvSpPr/>
          <p:nvPr/>
        </p:nvSpPr>
        <p:spPr>
          <a:xfrm>
            <a:off x="739302" y="2568102"/>
            <a:ext cx="7675124" cy="2801566"/>
          </a:xfrm>
          <a:prstGeom prst="rect">
            <a:avLst/>
          </a:prstGeom>
          <a:solidFill>
            <a:srgbClr val="D1C4D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0D3E9E1C-A577-4A48-94CD-A465D35E8064}"/>
              </a:ext>
            </a:extLst>
          </p:cNvPr>
          <p:cNvSpPr/>
          <p:nvPr/>
        </p:nvSpPr>
        <p:spPr>
          <a:xfrm>
            <a:off x="2832617" y="4305915"/>
            <a:ext cx="1332972" cy="19455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E2AF0F1-9B34-45C6-BD0E-7E5128F7A98F}"/>
              </a:ext>
            </a:extLst>
          </p:cNvPr>
          <p:cNvSpPr/>
          <p:nvPr/>
        </p:nvSpPr>
        <p:spPr>
          <a:xfrm>
            <a:off x="1594273" y="3989767"/>
            <a:ext cx="1257099" cy="826851"/>
          </a:xfrm>
          <a:prstGeom prst="roundRect">
            <a:avLst/>
          </a:prstGeom>
          <a:solidFill>
            <a:srgbClr val="92C137"/>
          </a:solidFill>
          <a:ln w="19050">
            <a:solidFill>
              <a:srgbClr val="6D8F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Start:</a:t>
            </a:r>
          </a:p>
          <a:p>
            <a:pPr algn="ctr"/>
            <a:r>
              <a:rPr lang="en-GB" dirty="0">
                <a:solidFill>
                  <a:schemeClr val="bg1"/>
                </a:solidFill>
              </a:rPr>
              <a:t>3 p.m.</a:t>
            </a:r>
          </a:p>
        </p:txBody>
      </p:sp>
      <p:sp>
        <p:nvSpPr>
          <p:cNvPr id="42" name="Arrow: Right 41">
            <a:extLst>
              <a:ext uri="{FF2B5EF4-FFF2-40B4-BE49-F238E27FC236}">
                <a16:creationId xmlns:a16="http://schemas.microsoft.com/office/drawing/2014/main" id="{7765DFD1-C3EB-4872-8E8A-61734E925FF5}"/>
              </a:ext>
            </a:extLst>
          </p:cNvPr>
          <p:cNvSpPr/>
          <p:nvPr/>
        </p:nvSpPr>
        <p:spPr>
          <a:xfrm>
            <a:off x="5522108" y="4305915"/>
            <a:ext cx="608843" cy="19455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F3A7B750-4F8E-45F7-A78F-E655C515624D}"/>
              </a:ext>
            </a:extLst>
          </p:cNvPr>
          <p:cNvSpPr/>
          <p:nvPr/>
        </p:nvSpPr>
        <p:spPr>
          <a:xfrm>
            <a:off x="4281893" y="3989767"/>
            <a:ext cx="1257099" cy="826851"/>
          </a:xfrm>
          <a:prstGeom prst="roundRect">
            <a:avLst/>
          </a:prstGeom>
          <a:solidFill>
            <a:srgbClr val="92C137"/>
          </a:solidFill>
          <a:ln w="19050">
            <a:solidFill>
              <a:srgbClr val="6D8F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4 p.m.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9FF99DAA-D4C9-4217-99FF-22357FA802A4}"/>
              </a:ext>
            </a:extLst>
          </p:cNvPr>
          <p:cNvSpPr/>
          <p:nvPr/>
        </p:nvSpPr>
        <p:spPr>
          <a:xfrm>
            <a:off x="6293790" y="3989767"/>
            <a:ext cx="1257099" cy="826851"/>
          </a:xfrm>
          <a:prstGeom prst="roundRect">
            <a:avLst/>
          </a:prstGeom>
          <a:solidFill>
            <a:srgbClr val="92C137"/>
          </a:solidFill>
          <a:ln w="19050">
            <a:solidFill>
              <a:srgbClr val="6D8F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4:31 p.m.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8F96A825-4574-4DDC-98F8-8D422D46276D}"/>
              </a:ext>
            </a:extLst>
          </p:cNvPr>
          <p:cNvSpPr/>
          <p:nvPr/>
        </p:nvSpPr>
        <p:spPr>
          <a:xfrm>
            <a:off x="3096406" y="2998979"/>
            <a:ext cx="940452" cy="94045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+ 1 </a:t>
            </a:r>
            <a:r>
              <a:rPr lang="en-GB" sz="1050" dirty="0"/>
              <a:t>hour</a:t>
            </a:r>
            <a:endParaRPr lang="en-GB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FB1B6ED-C03E-4CC3-94D0-300FB4D4BE21}"/>
              </a:ext>
            </a:extLst>
          </p:cNvPr>
          <p:cNvSpPr/>
          <p:nvPr/>
        </p:nvSpPr>
        <p:spPr>
          <a:xfrm>
            <a:off x="5446165" y="3000969"/>
            <a:ext cx="940452" cy="94045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+ 31 </a:t>
            </a:r>
            <a:r>
              <a:rPr lang="en-GB" sz="1050" dirty="0"/>
              <a:t>minutes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95836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7" grpId="0" animBg="1"/>
      <p:bldP spid="42" grpId="0" animBg="1"/>
      <p:bldP spid="33" grpId="0" animBg="1"/>
      <p:bldP spid="30" grpId="0" animBg="1"/>
      <p:bldP spid="2" grpId="0" animBg="1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810732" y="697112"/>
            <a:ext cx="5644174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GB" sz="4000" b="1" dirty="0"/>
              <a:t>What Time Does It End?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8E1559F-B4F8-4952-ACE6-D9B47D3CA3FB}"/>
              </a:ext>
            </a:extLst>
          </p:cNvPr>
          <p:cNvSpPr/>
          <p:nvPr/>
        </p:nvSpPr>
        <p:spPr>
          <a:xfrm>
            <a:off x="476654" y="1658176"/>
            <a:ext cx="821987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/>
              <a:t>If Finding Billy (length: 1h 37m or 97m) starts at 4:30 p.m., </a:t>
            </a:r>
            <a:br>
              <a:rPr lang="en-GB" dirty="0"/>
            </a:br>
            <a:r>
              <a:rPr lang="en-GB" dirty="0"/>
              <a:t>what time will it end?</a:t>
            </a:r>
          </a:p>
        </p:txBody>
      </p:sp>
      <p:pic>
        <p:nvPicPr>
          <p:cNvPr id="17" name="Talking Partners">
            <a:extLst>
              <a:ext uri="{FF2B5EF4-FFF2-40B4-BE49-F238E27FC236}">
                <a16:creationId xmlns:a16="http://schemas.microsoft.com/office/drawing/2014/main" id="{6E4234DC-9F51-4BD1-9518-8667FD1F4D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609600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B82104A-634D-4EE1-98C3-E213542C51D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" t="4035" r="-1" b="24357"/>
          <a:stretch/>
        </p:blipFill>
        <p:spPr>
          <a:xfrm>
            <a:off x="622998" y="2462304"/>
            <a:ext cx="7908227" cy="3711492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9064FD07-922D-4147-BB72-BF01399D7056}"/>
              </a:ext>
            </a:extLst>
          </p:cNvPr>
          <p:cNvSpPr/>
          <p:nvPr/>
        </p:nvSpPr>
        <p:spPr>
          <a:xfrm>
            <a:off x="739302" y="2568102"/>
            <a:ext cx="7675124" cy="2801566"/>
          </a:xfrm>
          <a:prstGeom prst="rect">
            <a:avLst/>
          </a:prstGeom>
          <a:solidFill>
            <a:srgbClr val="D1C4D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0D3E9E1C-A577-4A48-94CD-A465D35E8064}"/>
              </a:ext>
            </a:extLst>
          </p:cNvPr>
          <p:cNvSpPr/>
          <p:nvPr/>
        </p:nvSpPr>
        <p:spPr>
          <a:xfrm>
            <a:off x="2099675" y="4305913"/>
            <a:ext cx="1332972" cy="19455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E2AF0F1-9B34-45C6-BD0E-7E5128F7A98F}"/>
              </a:ext>
            </a:extLst>
          </p:cNvPr>
          <p:cNvSpPr/>
          <p:nvPr/>
        </p:nvSpPr>
        <p:spPr>
          <a:xfrm>
            <a:off x="861331" y="3989765"/>
            <a:ext cx="1257099" cy="826851"/>
          </a:xfrm>
          <a:prstGeom prst="roundRect">
            <a:avLst/>
          </a:prstGeom>
          <a:solidFill>
            <a:srgbClr val="92C137"/>
          </a:solidFill>
          <a:ln w="19050">
            <a:solidFill>
              <a:srgbClr val="6D8F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Start:</a:t>
            </a:r>
          </a:p>
          <a:p>
            <a:pPr algn="ctr"/>
            <a:r>
              <a:rPr lang="en-GB" dirty="0">
                <a:solidFill>
                  <a:schemeClr val="bg1"/>
                </a:solidFill>
              </a:rPr>
              <a:t>4:30 p.m.</a:t>
            </a:r>
          </a:p>
        </p:txBody>
      </p:sp>
      <p:sp>
        <p:nvSpPr>
          <p:cNvPr id="42" name="Arrow: Right 41">
            <a:extLst>
              <a:ext uri="{FF2B5EF4-FFF2-40B4-BE49-F238E27FC236}">
                <a16:creationId xmlns:a16="http://schemas.microsoft.com/office/drawing/2014/main" id="{7765DFD1-C3EB-4872-8E8A-61734E925FF5}"/>
              </a:ext>
            </a:extLst>
          </p:cNvPr>
          <p:cNvSpPr/>
          <p:nvPr/>
        </p:nvSpPr>
        <p:spPr>
          <a:xfrm>
            <a:off x="4759984" y="4305913"/>
            <a:ext cx="608843" cy="19455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F3A7B750-4F8E-45F7-A78F-E655C515624D}"/>
              </a:ext>
            </a:extLst>
          </p:cNvPr>
          <p:cNvSpPr/>
          <p:nvPr/>
        </p:nvSpPr>
        <p:spPr>
          <a:xfrm>
            <a:off x="3607219" y="3989765"/>
            <a:ext cx="1257099" cy="826851"/>
          </a:xfrm>
          <a:prstGeom prst="roundRect">
            <a:avLst/>
          </a:prstGeom>
          <a:solidFill>
            <a:srgbClr val="92C137"/>
          </a:solidFill>
          <a:ln w="19050">
            <a:solidFill>
              <a:srgbClr val="6D8F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5:30 p.m.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BB2EFF22-92B6-4DE8-9519-3C44D8F3DF38}"/>
              </a:ext>
            </a:extLst>
          </p:cNvPr>
          <p:cNvSpPr/>
          <p:nvPr/>
        </p:nvSpPr>
        <p:spPr>
          <a:xfrm>
            <a:off x="7039075" y="3989765"/>
            <a:ext cx="1257099" cy="826851"/>
          </a:xfrm>
          <a:prstGeom prst="roundRect">
            <a:avLst/>
          </a:prstGeom>
          <a:solidFill>
            <a:srgbClr val="92C137"/>
          </a:solidFill>
          <a:ln w="19050">
            <a:solidFill>
              <a:srgbClr val="6D8F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6:07 p.m.</a:t>
            </a:r>
          </a:p>
        </p:txBody>
      </p:sp>
      <p:sp>
        <p:nvSpPr>
          <p:cNvPr id="45" name="Arrow: Right 44">
            <a:extLst>
              <a:ext uri="{FF2B5EF4-FFF2-40B4-BE49-F238E27FC236}">
                <a16:creationId xmlns:a16="http://schemas.microsoft.com/office/drawing/2014/main" id="{C43BC685-6AD4-4B95-A4B1-FBC7D7FBA1D4}"/>
              </a:ext>
            </a:extLst>
          </p:cNvPr>
          <p:cNvSpPr/>
          <p:nvPr/>
        </p:nvSpPr>
        <p:spPr>
          <a:xfrm>
            <a:off x="6372080" y="4305913"/>
            <a:ext cx="608843" cy="19455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9FF99DAA-D4C9-4217-99FF-22357FA802A4}"/>
              </a:ext>
            </a:extLst>
          </p:cNvPr>
          <p:cNvSpPr/>
          <p:nvPr/>
        </p:nvSpPr>
        <p:spPr>
          <a:xfrm>
            <a:off x="5531666" y="3989765"/>
            <a:ext cx="1257099" cy="826851"/>
          </a:xfrm>
          <a:prstGeom prst="roundRect">
            <a:avLst/>
          </a:prstGeom>
          <a:solidFill>
            <a:srgbClr val="92C137"/>
          </a:solidFill>
          <a:ln w="19050">
            <a:solidFill>
              <a:srgbClr val="6D8F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6:00 p.m.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B5FE3D95-5067-4974-B443-FD0823CF0499}"/>
              </a:ext>
            </a:extLst>
          </p:cNvPr>
          <p:cNvSpPr/>
          <p:nvPr/>
        </p:nvSpPr>
        <p:spPr>
          <a:xfrm>
            <a:off x="2392598" y="2998979"/>
            <a:ext cx="940452" cy="94045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+ 1 </a:t>
            </a:r>
            <a:r>
              <a:rPr lang="en-GB" sz="1050" dirty="0"/>
              <a:t>hour</a:t>
            </a:r>
            <a:endParaRPr lang="en-GB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B4186F74-C66E-4A1B-A2CC-A0B2E108AD59}"/>
              </a:ext>
            </a:extLst>
          </p:cNvPr>
          <p:cNvSpPr/>
          <p:nvPr/>
        </p:nvSpPr>
        <p:spPr>
          <a:xfrm>
            <a:off x="4715836" y="2998979"/>
            <a:ext cx="940452" cy="94045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+ 30 </a:t>
            </a:r>
            <a:r>
              <a:rPr lang="en-GB" sz="1050" dirty="0"/>
              <a:t>minutes</a:t>
            </a:r>
            <a:endParaRPr lang="en-GB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19ACEE13-1D10-4AAC-BB3A-27103152B82A}"/>
              </a:ext>
            </a:extLst>
          </p:cNvPr>
          <p:cNvSpPr/>
          <p:nvPr/>
        </p:nvSpPr>
        <p:spPr>
          <a:xfrm>
            <a:off x="6434843" y="2998979"/>
            <a:ext cx="940452" cy="94045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+ 7 </a:t>
            </a:r>
            <a:r>
              <a:rPr lang="en-GB" sz="1050" dirty="0"/>
              <a:t>minutes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98133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7" grpId="0" animBg="1"/>
      <p:bldP spid="42" grpId="0" animBg="1"/>
      <p:bldP spid="33" grpId="0" animBg="1"/>
      <p:bldP spid="44" grpId="0" animBg="1"/>
      <p:bldP spid="45" grpId="0" animBg="1"/>
      <p:bldP spid="30" grpId="0" animBg="1"/>
      <p:bldP spid="19" grpId="0" animBg="1"/>
      <p:bldP spid="21" grpId="0" animBg="1"/>
      <p:bldP spid="2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810732" y="697112"/>
            <a:ext cx="5644174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GB" sz="4000" b="1" dirty="0"/>
              <a:t>What Time Does It End?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8E1559F-B4F8-4952-ACE6-D9B47D3CA3FB}"/>
              </a:ext>
            </a:extLst>
          </p:cNvPr>
          <p:cNvSpPr/>
          <p:nvPr/>
        </p:nvSpPr>
        <p:spPr>
          <a:xfrm>
            <a:off x="476654" y="1658176"/>
            <a:ext cx="821987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/>
              <a:t>If Horses in the Wild (length: 2h 58m or 178m) starts at 11:00 p.m., </a:t>
            </a:r>
            <a:br>
              <a:rPr lang="en-GB" dirty="0"/>
            </a:br>
            <a:r>
              <a:rPr lang="en-GB" dirty="0"/>
              <a:t>what time will it end?</a:t>
            </a:r>
          </a:p>
        </p:txBody>
      </p:sp>
      <p:pic>
        <p:nvPicPr>
          <p:cNvPr id="17" name="Talking Partners">
            <a:extLst>
              <a:ext uri="{FF2B5EF4-FFF2-40B4-BE49-F238E27FC236}">
                <a16:creationId xmlns:a16="http://schemas.microsoft.com/office/drawing/2014/main" id="{6E4234DC-9F51-4BD1-9518-8667FD1F4D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609600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B82104A-634D-4EE1-98C3-E213542C51D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" t="4035" r="-1" b="24357"/>
          <a:stretch/>
        </p:blipFill>
        <p:spPr>
          <a:xfrm>
            <a:off x="622998" y="2462304"/>
            <a:ext cx="7908227" cy="3711492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9064FD07-922D-4147-BB72-BF01399D7056}"/>
              </a:ext>
            </a:extLst>
          </p:cNvPr>
          <p:cNvSpPr/>
          <p:nvPr/>
        </p:nvSpPr>
        <p:spPr>
          <a:xfrm>
            <a:off x="739302" y="2568102"/>
            <a:ext cx="7675124" cy="2801566"/>
          </a:xfrm>
          <a:prstGeom prst="rect">
            <a:avLst/>
          </a:prstGeom>
          <a:solidFill>
            <a:srgbClr val="D1C4D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0D3E9E1C-A577-4A48-94CD-A465D35E8064}"/>
              </a:ext>
            </a:extLst>
          </p:cNvPr>
          <p:cNvSpPr/>
          <p:nvPr/>
        </p:nvSpPr>
        <p:spPr>
          <a:xfrm>
            <a:off x="2099675" y="4318166"/>
            <a:ext cx="2304722" cy="19455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E2AF0F1-9B34-45C6-BD0E-7E5128F7A98F}"/>
              </a:ext>
            </a:extLst>
          </p:cNvPr>
          <p:cNvSpPr/>
          <p:nvPr/>
        </p:nvSpPr>
        <p:spPr>
          <a:xfrm>
            <a:off x="861331" y="4002018"/>
            <a:ext cx="1356575" cy="826851"/>
          </a:xfrm>
          <a:prstGeom prst="roundRect">
            <a:avLst/>
          </a:prstGeom>
          <a:solidFill>
            <a:srgbClr val="92C137"/>
          </a:solidFill>
          <a:ln w="19050">
            <a:solidFill>
              <a:srgbClr val="6D8F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Start:</a:t>
            </a:r>
          </a:p>
          <a:p>
            <a:pPr algn="ctr"/>
            <a:r>
              <a:rPr lang="en-GB" dirty="0">
                <a:solidFill>
                  <a:schemeClr val="bg1"/>
                </a:solidFill>
              </a:rPr>
              <a:t>11:00 a.m.</a:t>
            </a:r>
          </a:p>
        </p:txBody>
      </p:sp>
      <p:sp>
        <p:nvSpPr>
          <p:cNvPr id="42" name="Arrow: Right 41">
            <a:extLst>
              <a:ext uri="{FF2B5EF4-FFF2-40B4-BE49-F238E27FC236}">
                <a16:creationId xmlns:a16="http://schemas.microsoft.com/office/drawing/2014/main" id="{7765DFD1-C3EB-4872-8E8A-61734E925FF5}"/>
              </a:ext>
            </a:extLst>
          </p:cNvPr>
          <p:cNvSpPr/>
          <p:nvPr/>
        </p:nvSpPr>
        <p:spPr>
          <a:xfrm>
            <a:off x="5781977" y="4318166"/>
            <a:ext cx="1094260" cy="19455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F3A7B750-4F8E-45F7-A78F-E655C515624D}"/>
              </a:ext>
            </a:extLst>
          </p:cNvPr>
          <p:cNvSpPr/>
          <p:nvPr/>
        </p:nvSpPr>
        <p:spPr>
          <a:xfrm>
            <a:off x="4567235" y="4002018"/>
            <a:ext cx="1257099" cy="826851"/>
          </a:xfrm>
          <a:prstGeom prst="roundRect">
            <a:avLst/>
          </a:prstGeom>
          <a:solidFill>
            <a:srgbClr val="92C137"/>
          </a:solidFill>
          <a:ln w="19050">
            <a:solidFill>
              <a:srgbClr val="6D8F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1:00 p.m.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9FF99DAA-D4C9-4217-99FF-22357FA802A4}"/>
              </a:ext>
            </a:extLst>
          </p:cNvPr>
          <p:cNvSpPr/>
          <p:nvPr/>
        </p:nvSpPr>
        <p:spPr>
          <a:xfrm>
            <a:off x="7039075" y="4002018"/>
            <a:ext cx="1257099" cy="826851"/>
          </a:xfrm>
          <a:prstGeom prst="roundRect">
            <a:avLst/>
          </a:prstGeom>
          <a:solidFill>
            <a:srgbClr val="92C137"/>
          </a:solidFill>
          <a:ln w="19050">
            <a:solidFill>
              <a:srgbClr val="6D8F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1:58 p.m.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D2724C4F-44A3-4D26-A4ED-706687F66679}"/>
              </a:ext>
            </a:extLst>
          </p:cNvPr>
          <p:cNvSpPr/>
          <p:nvPr/>
        </p:nvSpPr>
        <p:spPr>
          <a:xfrm>
            <a:off x="2871592" y="2998979"/>
            <a:ext cx="940452" cy="94045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+ 2 </a:t>
            </a:r>
            <a:r>
              <a:rPr lang="en-GB" sz="1050" dirty="0"/>
              <a:t>hours</a:t>
            </a:r>
            <a:endParaRPr lang="en-GB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2E48DB4-ADCB-4720-B6B4-C73C71883106}"/>
              </a:ext>
            </a:extLst>
          </p:cNvPr>
          <p:cNvSpPr/>
          <p:nvPr/>
        </p:nvSpPr>
        <p:spPr>
          <a:xfrm>
            <a:off x="5944334" y="2998979"/>
            <a:ext cx="940452" cy="94045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+ 58 </a:t>
            </a:r>
            <a:r>
              <a:rPr lang="en-GB" sz="1050" dirty="0"/>
              <a:t>minutes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76420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7" grpId="0" animBg="1"/>
      <p:bldP spid="42" grpId="0" animBg="1"/>
      <p:bldP spid="33" grpId="0" animBg="1"/>
      <p:bldP spid="30" grpId="0" animBg="1"/>
      <p:bldP spid="14" grpId="0" animBg="1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ndividual Work">
            <a:extLst>
              <a:ext uri="{FF2B5EF4-FFF2-40B4-BE49-F238E27FC236}">
                <a16:creationId xmlns:a16="http://schemas.microsoft.com/office/drawing/2014/main" id="{F9B98EA0-4DC4-4140-B0F1-9E8D8B803A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609600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A0B2EA6-3506-47D0-8CE5-77313FA977C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5" t="18001" r="16544" b="19847"/>
          <a:stretch/>
        </p:blipFill>
        <p:spPr>
          <a:xfrm>
            <a:off x="622998" y="1955942"/>
            <a:ext cx="7955666" cy="428408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67418" y="697112"/>
            <a:ext cx="8219873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sz="4000" b="1" dirty="0"/>
              <a:t>Time Problems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8E1559F-B4F8-4952-ACE6-D9B47D3CA3FB}"/>
              </a:ext>
            </a:extLst>
          </p:cNvPr>
          <p:cNvSpPr/>
          <p:nvPr/>
        </p:nvSpPr>
        <p:spPr>
          <a:xfrm>
            <a:off x="476654" y="1473200"/>
            <a:ext cx="82198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/>
              <a:t>Use your mastery skills to complete this activity sheet.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580468B-3941-4ED4-AA56-AAA43B7558B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026" y="2077473"/>
            <a:ext cx="2857976" cy="4041024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FC3FD62-9390-46B5-A5BC-A67319963C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3315" y="2077472"/>
            <a:ext cx="2857976" cy="4041024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2F2CD96-0990-48EE-AC31-6ECBC5D0B81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0603" y="2077472"/>
            <a:ext cx="2857977" cy="4041025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522398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C768625-3DEE-453A-8CB9-C979B5039AC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11" b="5201"/>
          <a:stretch/>
        </p:blipFill>
        <p:spPr>
          <a:xfrm>
            <a:off x="622998" y="2593440"/>
            <a:ext cx="7908227" cy="3662080"/>
          </a:xfrm>
          <a:prstGeom prst="rect">
            <a:avLst/>
          </a:prstGeom>
        </p:spPr>
      </p:pic>
      <p:pic>
        <p:nvPicPr>
          <p:cNvPr id="10" name="Pairs">
            <a:extLst>
              <a:ext uri="{FF2B5EF4-FFF2-40B4-BE49-F238E27FC236}">
                <a16:creationId xmlns:a16="http://schemas.microsoft.com/office/drawing/2014/main" id="{73352A94-80AB-480D-B6F9-74D65AB5F0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599777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476655" y="697112"/>
            <a:ext cx="8219872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sz="4000" b="1" dirty="0"/>
              <a:t>Plan the Activities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8E1559F-B4F8-4952-ACE6-D9B47D3CA3FB}"/>
              </a:ext>
            </a:extLst>
          </p:cNvPr>
          <p:cNvSpPr/>
          <p:nvPr/>
        </p:nvSpPr>
        <p:spPr>
          <a:xfrm>
            <a:off x="622998" y="1424293"/>
            <a:ext cx="790822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780" dirty="0"/>
              <a:t>At Starlight </a:t>
            </a:r>
            <a:r>
              <a:rPr lang="en-GB" sz="1780"/>
              <a:t>Holiday Club, </a:t>
            </a:r>
            <a:r>
              <a:rPr lang="en-GB" sz="1780" dirty="0"/>
              <a:t>there are a variety of activities for children to choose from. Daniel is planning how he will spend his time. Some of the activities have a particular start time, so he needs to bear this in mind. His session starts at 9 a.m. and ends at 1 p.m.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ADCCD960-8EEF-47A3-95B7-6B56F0C4ED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9241585"/>
              </p:ext>
            </p:extLst>
          </p:nvPr>
        </p:nvGraphicFramePr>
        <p:xfrm>
          <a:off x="3223724" y="2685450"/>
          <a:ext cx="5033473" cy="3479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82197">
                  <a:extLst>
                    <a:ext uri="{9D8B030D-6E8A-4147-A177-3AD203B41FA5}">
                      <a16:colId xmlns:a16="http://schemas.microsoft.com/office/drawing/2014/main" val="2054212230"/>
                    </a:ext>
                  </a:extLst>
                </a:gridCol>
                <a:gridCol w="1616516">
                  <a:extLst>
                    <a:ext uri="{9D8B030D-6E8A-4147-A177-3AD203B41FA5}">
                      <a16:colId xmlns:a16="http://schemas.microsoft.com/office/drawing/2014/main" val="4142037463"/>
                    </a:ext>
                  </a:extLst>
                </a:gridCol>
                <a:gridCol w="1834760">
                  <a:extLst>
                    <a:ext uri="{9D8B030D-6E8A-4147-A177-3AD203B41FA5}">
                      <a16:colId xmlns:a16="http://schemas.microsoft.com/office/drawing/2014/main" val="279670391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1600" b="1" dirty="0"/>
                        <a:t>Activity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/>
                        <a:t>Start Time </a:t>
                      </a:r>
                      <a:br>
                        <a:rPr lang="en-GB" sz="1600" b="1" dirty="0"/>
                      </a:br>
                      <a:r>
                        <a:rPr lang="en-GB" sz="1600" b="1" dirty="0"/>
                        <a:t>(if there is one)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/>
                        <a:t>Length of Activity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6304590"/>
                  </a:ext>
                </a:extLst>
              </a:tr>
              <a:tr h="362585">
                <a:tc>
                  <a:txBody>
                    <a:bodyPr/>
                    <a:lstStyle/>
                    <a:p>
                      <a:r>
                        <a:rPr lang="en-GB" sz="1400" dirty="0"/>
                        <a:t>Drawing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45 minutes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3574488"/>
                  </a:ext>
                </a:extLst>
              </a:tr>
              <a:tr h="362585">
                <a:tc>
                  <a:txBody>
                    <a:bodyPr/>
                    <a:lstStyle/>
                    <a:p>
                      <a:r>
                        <a:rPr lang="en-GB" sz="1400" dirty="0"/>
                        <a:t>Football skills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10:00 a.m.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1 hour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1666643"/>
                  </a:ext>
                </a:extLst>
              </a:tr>
              <a:tr h="362585">
                <a:tc>
                  <a:txBody>
                    <a:bodyPr/>
                    <a:lstStyle/>
                    <a:p>
                      <a:r>
                        <a:rPr lang="en-GB" sz="1400" dirty="0"/>
                        <a:t>Sweet</a:t>
                      </a:r>
                      <a:r>
                        <a:rPr lang="en-GB" sz="1400" baseline="0" dirty="0"/>
                        <a:t> making</a:t>
                      </a:r>
                      <a:endParaRPr lang="en-GB" sz="14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30 minutes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9315132"/>
                  </a:ext>
                </a:extLst>
              </a:tr>
              <a:tr h="362585">
                <a:tc>
                  <a:txBody>
                    <a:bodyPr/>
                    <a:lstStyle/>
                    <a:p>
                      <a:r>
                        <a:rPr lang="en-GB" sz="1400" dirty="0"/>
                        <a:t>Dance lesson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11:15 a.m.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50 minutes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3012261"/>
                  </a:ext>
                </a:extLst>
              </a:tr>
              <a:tr h="362585">
                <a:tc>
                  <a:txBody>
                    <a:bodyPr/>
                    <a:lstStyle/>
                    <a:p>
                      <a:r>
                        <a:rPr lang="en-GB" sz="1400" dirty="0"/>
                        <a:t>Pottery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40 minutes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6524147"/>
                  </a:ext>
                </a:extLst>
              </a:tr>
              <a:tr h="362585">
                <a:tc>
                  <a:txBody>
                    <a:bodyPr/>
                    <a:lstStyle/>
                    <a:p>
                      <a:r>
                        <a:rPr lang="en-GB" sz="1400" dirty="0"/>
                        <a:t>Photography 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10:30 a.m.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1 hour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5887615"/>
                  </a:ext>
                </a:extLst>
              </a:tr>
              <a:tr h="362585">
                <a:tc>
                  <a:txBody>
                    <a:bodyPr/>
                    <a:lstStyle/>
                    <a:p>
                      <a:r>
                        <a:rPr lang="en-GB" sz="1400" dirty="0"/>
                        <a:t>Watching a film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11:00 a.m.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90 minutes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2012422"/>
                  </a:ext>
                </a:extLst>
              </a:tr>
              <a:tr h="362585">
                <a:tc>
                  <a:txBody>
                    <a:bodyPr/>
                    <a:lstStyle/>
                    <a:p>
                      <a:r>
                        <a:rPr lang="en-GB" sz="1400" dirty="0"/>
                        <a:t>Puppet making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25 minutes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8884509"/>
                  </a:ext>
                </a:extLst>
              </a:tr>
            </a:tbl>
          </a:graphicData>
        </a:graphic>
      </p:graphicFrame>
      <p:pic>
        <p:nvPicPr>
          <p:cNvPr id="11" name="Picture 10">
            <a:extLst>
              <a:ext uri="{FF2B5EF4-FFF2-40B4-BE49-F238E27FC236}">
                <a16:creationId xmlns:a16="http://schemas.microsoft.com/office/drawing/2014/main" id="{38C0CB78-C502-4BA4-BCB8-D4CBA107959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46"/>
          <a:stretch/>
        </p:blipFill>
        <p:spPr>
          <a:xfrm>
            <a:off x="821920" y="2450631"/>
            <a:ext cx="2168699" cy="380488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BDF79B4-321A-4642-885F-066CB8FBF189}"/>
              </a:ext>
            </a:extLst>
          </p:cNvPr>
          <p:cNvSpPr/>
          <p:nvPr/>
        </p:nvSpPr>
        <p:spPr>
          <a:xfrm>
            <a:off x="763382" y="4841811"/>
            <a:ext cx="2326698" cy="132343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sz="1600" dirty="0"/>
              <a:t>Your task is to plan a morning of activities for Daniel. Decide how you will record the activities he chooses.</a:t>
            </a:r>
          </a:p>
        </p:txBody>
      </p:sp>
    </p:spTree>
    <p:extLst>
      <p:ext uri="{BB962C8B-B14F-4D97-AF65-F5344CB8AC3E}">
        <p14:creationId xmlns:p14="http://schemas.microsoft.com/office/powerpoint/2010/main" val="2462899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 bwMode="auto">
          <a:xfrm>
            <a:off x="503238" y="2930525"/>
            <a:ext cx="8137525" cy="341471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24" name="Rounded Rectangle 23"/>
          <p:cNvSpPr/>
          <p:nvPr/>
        </p:nvSpPr>
        <p:spPr bwMode="auto">
          <a:xfrm>
            <a:off x="503238" y="512763"/>
            <a:ext cx="8137525" cy="2192337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19460" name="Title 1"/>
          <p:cNvSpPr txBox="1">
            <a:spLocks/>
          </p:cNvSpPr>
          <p:nvPr/>
        </p:nvSpPr>
        <p:spPr bwMode="auto">
          <a:xfrm>
            <a:off x="628650" y="3071813"/>
            <a:ext cx="78867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b="1" dirty="0">
                <a:latin typeface="Twinkl SemiBold" pitchFamily="2" charset="0"/>
              </a:rPr>
              <a:t>Success Criteria</a:t>
            </a:r>
          </a:p>
        </p:txBody>
      </p:sp>
      <p:sp>
        <p:nvSpPr>
          <p:cNvPr id="19461" name="Title 1"/>
          <p:cNvSpPr txBox="1">
            <a:spLocks/>
          </p:cNvSpPr>
          <p:nvPr/>
        </p:nvSpPr>
        <p:spPr bwMode="auto">
          <a:xfrm>
            <a:off x="628650" y="735013"/>
            <a:ext cx="78867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b="1" dirty="0">
                <a:latin typeface="Twinkl SemiBold" pitchFamily="2" charset="0"/>
              </a:rPr>
              <a:t>Aim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>
          <a:xfrm>
            <a:off x="628650" y="1127125"/>
            <a:ext cx="7886700" cy="1409700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GB" dirty="0"/>
              <a:t>I can solve problems that involve converting units of time (hours </a:t>
            </a:r>
            <a:br>
              <a:rPr lang="en-GB" dirty="0"/>
            </a:br>
            <a:r>
              <a:rPr lang="en-GB" dirty="0"/>
              <a:t>and minutes).</a:t>
            </a:r>
          </a:p>
        </p:txBody>
      </p:sp>
      <p:sp>
        <p:nvSpPr>
          <p:cNvPr id="19463" name="Content Placeholder 15"/>
          <p:cNvSpPr txBox="1">
            <a:spLocks/>
          </p:cNvSpPr>
          <p:nvPr/>
        </p:nvSpPr>
        <p:spPr bwMode="auto">
          <a:xfrm>
            <a:off x="628650" y="3467100"/>
            <a:ext cx="7886700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0" tIns="252000" rIns="252000" bIns="180000"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en-GB" dirty="0"/>
              <a:t>I can convert from hours and minutes to minutes.</a:t>
            </a:r>
          </a:p>
          <a:p>
            <a:pPr>
              <a:lnSpc>
                <a:spcPct val="100000"/>
              </a:lnSpc>
            </a:pPr>
            <a:r>
              <a:rPr lang="en-GB" dirty="0"/>
              <a:t>I can convert from minutes to hours and minutes.</a:t>
            </a:r>
          </a:p>
          <a:p>
            <a:pPr>
              <a:lnSpc>
                <a:spcPct val="100000"/>
              </a:lnSpc>
            </a:pPr>
            <a:r>
              <a:rPr lang="en-GB" dirty="0"/>
              <a:t>I can solve problems that involve converting from hours and minutes to minutes and minutes to hours and minutes.</a:t>
            </a:r>
          </a:p>
        </p:txBody>
      </p:sp>
      <p:pic>
        <p:nvPicPr>
          <p:cNvPr id="8" name="Picture 1">
            <a:extLst>
              <a:ext uri="{FF2B5EF4-FFF2-40B4-BE49-F238E27FC236}">
                <a16:creationId xmlns:a16="http://schemas.microsoft.com/office/drawing/2014/main" id="{D0A03735-F622-464B-9340-24FEC62D77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622300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19399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30271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9D407FD-F7CB-E445-8AB9-5A2D8CF5A97B}"/>
              </a:ext>
            </a:extLst>
          </p:cNvPr>
          <p:cNvSpPr txBox="1"/>
          <p:nvPr/>
        </p:nvSpPr>
        <p:spPr>
          <a:xfrm>
            <a:off x="8686800" y="63716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4454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 bwMode="auto">
          <a:xfrm>
            <a:off x="503238" y="2930525"/>
            <a:ext cx="8137525" cy="341471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24" name="Rounded Rectangle 23"/>
          <p:cNvSpPr/>
          <p:nvPr/>
        </p:nvSpPr>
        <p:spPr bwMode="auto">
          <a:xfrm>
            <a:off x="503238" y="512763"/>
            <a:ext cx="8137525" cy="2192337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19460" name="Title 1"/>
          <p:cNvSpPr txBox="1">
            <a:spLocks/>
          </p:cNvSpPr>
          <p:nvPr/>
        </p:nvSpPr>
        <p:spPr bwMode="auto">
          <a:xfrm>
            <a:off x="628650" y="3071813"/>
            <a:ext cx="78867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b="1" dirty="0">
                <a:latin typeface="Twinkl SemiBold" pitchFamily="2" charset="0"/>
              </a:rPr>
              <a:t>Success Criteria</a:t>
            </a:r>
          </a:p>
        </p:txBody>
      </p:sp>
      <p:sp>
        <p:nvSpPr>
          <p:cNvPr id="19461" name="Title 1"/>
          <p:cNvSpPr txBox="1">
            <a:spLocks/>
          </p:cNvSpPr>
          <p:nvPr/>
        </p:nvSpPr>
        <p:spPr bwMode="auto">
          <a:xfrm>
            <a:off x="628650" y="735013"/>
            <a:ext cx="78867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b="1" dirty="0">
                <a:latin typeface="Twinkl SemiBold" pitchFamily="2" charset="0"/>
              </a:rPr>
              <a:t>Aim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>
          <a:xfrm>
            <a:off x="628650" y="1127125"/>
            <a:ext cx="7886700" cy="1409700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GB" dirty="0"/>
              <a:t>I can solve problems that involve converting units of time (hours </a:t>
            </a:r>
            <a:br>
              <a:rPr lang="en-GB" dirty="0"/>
            </a:br>
            <a:r>
              <a:rPr lang="en-GB" dirty="0"/>
              <a:t>and minutes).</a:t>
            </a:r>
          </a:p>
        </p:txBody>
      </p:sp>
      <p:sp>
        <p:nvSpPr>
          <p:cNvPr id="19463" name="Content Placeholder 15"/>
          <p:cNvSpPr txBox="1">
            <a:spLocks/>
          </p:cNvSpPr>
          <p:nvPr/>
        </p:nvSpPr>
        <p:spPr bwMode="auto">
          <a:xfrm>
            <a:off x="628650" y="3467100"/>
            <a:ext cx="7886700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0" tIns="252000" rIns="252000" bIns="180000"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en-GB" dirty="0"/>
              <a:t>I can convert from hours and minutes to minutes.</a:t>
            </a:r>
          </a:p>
          <a:p>
            <a:pPr>
              <a:lnSpc>
                <a:spcPct val="100000"/>
              </a:lnSpc>
            </a:pPr>
            <a:r>
              <a:rPr lang="en-GB" dirty="0"/>
              <a:t>I can convert from minutes to hours and minutes.</a:t>
            </a:r>
          </a:p>
          <a:p>
            <a:pPr>
              <a:lnSpc>
                <a:spcPct val="100000"/>
              </a:lnSpc>
            </a:pPr>
            <a:r>
              <a:rPr lang="en-GB" dirty="0"/>
              <a:t>I can solve problems that involve converting from hours and minutes to minutes and minutes to hours and minutes.</a:t>
            </a:r>
          </a:p>
        </p:txBody>
      </p:sp>
    </p:spTree>
    <p:extLst>
      <p:ext uri="{BB962C8B-B14F-4D97-AF65-F5344CB8AC3E}">
        <p14:creationId xmlns:p14="http://schemas.microsoft.com/office/powerpoint/2010/main" val="34091704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E5F2B692-98BF-416B-AC5D-FC8E8F4F1B1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39" b="11051"/>
          <a:stretch/>
        </p:blipFill>
        <p:spPr>
          <a:xfrm>
            <a:off x="622998" y="1955942"/>
            <a:ext cx="7908227" cy="428408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47104" y="1509718"/>
            <a:ext cx="7632700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/>
              <a:t>Use the correct symbol (&lt;, &gt; or =) to compare these times:</a:t>
            </a:r>
          </a:p>
        </p:txBody>
      </p:sp>
      <p:sp>
        <p:nvSpPr>
          <p:cNvPr id="8" name="Rectangle 7"/>
          <p:cNvSpPr/>
          <p:nvPr/>
        </p:nvSpPr>
        <p:spPr>
          <a:xfrm>
            <a:off x="1946551" y="697112"/>
            <a:ext cx="5233805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GB" sz="4000" b="1" dirty="0">
                <a:latin typeface="Twinkl" pitchFamily="2" charset="0"/>
              </a:rPr>
              <a:t>Comparing Time Units</a:t>
            </a:r>
          </a:p>
        </p:txBody>
      </p:sp>
      <p:pic>
        <p:nvPicPr>
          <p:cNvPr id="4" name="Picture 12">
            <a:extLst>
              <a:ext uri="{FF2B5EF4-FFF2-40B4-BE49-F238E27FC236}">
                <a16:creationId xmlns:a16="http://schemas.microsoft.com/office/drawing/2014/main" id="{FD48E7FA-411A-4F68-969D-E850DB3673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622300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34CF194-C7E2-4041-BF0D-CB7BAC455320}"/>
              </a:ext>
            </a:extLst>
          </p:cNvPr>
          <p:cNvSpPr/>
          <p:nvPr/>
        </p:nvSpPr>
        <p:spPr>
          <a:xfrm>
            <a:off x="1865554" y="4125064"/>
            <a:ext cx="2170631" cy="700755"/>
          </a:xfrm>
          <a:prstGeom prst="rect">
            <a:avLst/>
          </a:prstGeom>
          <a:solidFill>
            <a:srgbClr val="7768AD"/>
          </a:solidFill>
          <a:ln w="28575">
            <a:solidFill>
              <a:srgbClr val="4A35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/>
              <a:t>125 seconds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6BA6251-578A-483A-B1B9-BF66B56225BC}"/>
              </a:ext>
            </a:extLst>
          </p:cNvPr>
          <p:cNvSpPr/>
          <p:nvPr/>
        </p:nvSpPr>
        <p:spPr>
          <a:xfrm>
            <a:off x="5090723" y="4125064"/>
            <a:ext cx="2170631" cy="700755"/>
          </a:xfrm>
          <a:prstGeom prst="rect">
            <a:avLst/>
          </a:prstGeom>
          <a:solidFill>
            <a:srgbClr val="7768AD"/>
          </a:solidFill>
          <a:ln w="28575">
            <a:solidFill>
              <a:srgbClr val="4A35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/>
              <a:t>1 minute </a:t>
            </a:r>
            <a:br>
              <a:rPr lang="en-GB" sz="2000" dirty="0"/>
            </a:br>
            <a:r>
              <a:rPr lang="en-GB" sz="2000" dirty="0"/>
              <a:t>50 seconds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D06EE99-2891-4541-9680-F7D11C216554}"/>
              </a:ext>
            </a:extLst>
          </p:cNvPr>
          <p:cNvSpPr/>
          <p:nvPr/>
        </p:nvSpPr>
        <p:spPr>
          <a:xfrm>
            <a:off x="4195985" y="4125064"/>
            <a:ext cx="734938" cy="700755"/>
          </a:xfrm>
          <a:prstGeom prst="rect">
            <a:avLst/>
          </a:prstGeom>
          <a:solidFill>
            <a:srgbClr val="92C137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box 1">
            <a:extLst>
              <a:ext uri="{FF2B5EF4-FFF2-40B4-BE49-F238E27FC236}">
                <a16:creationId xmlns:a16="http://schemas.microsoft.com/office/drawing/2014/main" id="{330F0530-F9FF-4C4A-AB11-0069F1FDA117}"/>
              </a:ext>
            </a:extLst>
          </p:cNvPr>
          <p:cNvSpPr/>
          <p:nvPr/>
        </p:nvSpPr>
        <p:spPr>
          <a:xfrm>
            <a:off x="2768838" y="3153077"/>
            <a:ext cx="734938" cy="700755"/>
          </a:xfrm>
          <a:prstGeom prst="rect">
            <a:avLst/>
          </a:prstGeom>
          <a:solidFill>
            <a:srgbClr val="92C137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/>
              <a:t>&gt;</a:t>
            </a:r>
          </a:p>
        </p:txBody>
      </p:sp>
      <p:sp>
        <p:nvSpPr>
          <p:cNvPr id="12" name="box 2">
            <a:extLst>
              <a:ext uri="{FF2B5EF4-FFF2-40B4-BE49-F238E27FC236}">
                <a16:creationId xmlns:a16="http://schemas.microsoft.com/office/drawing/2014/main" id="{686445CE-3F0D-4AC3-8A75-E09E8AB74C92}"/>
              </a:ext>
            </a:extLst>
          </p:cNvPr>
          <p:cNvSpPr/>
          <p:nvPr/>
        </p:nvSpPr>
        <p:spPr>
          <a:xfrm>
            <a:off x="4204531" y="3153076"/>
            <a:ext cx="734938" cy="700755"/>
          </a:xfrm>
          <a:prstGeom prst="rect">
            <a:avLst/>
          </a:prstGeom>
          <a:solidFill>
            <a:srgbClr val="92C137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/>
              <a:t>&lt;</a:t>
            </a:r>
          </a:p>
        </p:txBody>
      </p:sp>
      <p:sp>
        <p:nvSpPr>
          <p:cNvPr id="13" name="box 3">
            <a:extLst>
              <a:ext uri="{FF2B5EF4-FFF2-40B4-BE49-F238E27FC236}">
                <a16:creationId xmlns:a16="http://schemas.microsoft.com/office/drawing/2014/main" id="{6313978D-1AB4-4D30-96FA-E7F2AC8C8F3B}"/>
              </a:ext>
            </a:extLst>
          </p:cNvPr>
          <p:cNvSpPr/>
          <p:nvPr/>
        </p:nvSpPr>
        <p:spPr>
          <a:xfrm>
            <a:off x="5640224" y="3153075"/>
            <a:ext cx="734938" cy="700755"/>
          </a:xfrm>
          <a:prstGeom prst="rect">
            <a:avLst/>
          </a:prstGeom>
          <a:solidFill>
            <a:srgbClr val="92C137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/>
              <a:t>=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D27BB86-2994-47EE-B248-547C3F8755B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0224" y="4925223"/>
            <a:ext cx="1441541" cy="89487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10FBEB89-B36C-4B1A-8894-AD8D74BF225F}"/>
              </a:ext>
            </a:extLst>
          </p:cNvPr>
          <p:cNvSpPr/>
          <p:nvPr/>
        </p:nvSpPr>
        <p:spPr>
          <a:xfrm>
            <a:off x="4195985" y="4125063"/>
            <a:ext cx="734938" cy="700755"/>
          </a:xfrm>
          <a:prstGeom prst="rect">
            <a:avLst/>
          </a:prstGeom>
          <a:solidFill>
            <a:srgbClr val="92C137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/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1854391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1.85185E-6 L -2.22222E-6 0.00023 C 0.00122 -0.00139 0.00174 -0.00324 0.00434 -0.0044 C 0.00556 -0.00509 0.01389 -0.00717 0.01771 -0.00717 C 0.0283 -0.00764 0.03889 -0.00764 0.04913 -0.00787 C 0.05226 -0.0081 0.05591 -0.0081 0.05816 -0.00879 C 0.06094 -0.00995 0.06406 -0.01088 0.06563 -0.01227 C 0.06684 -0.01319 0.06684 -0.01458 0.06875 -0.01551 C 0.06962 -0.0162 0.07049 -0.01666 0.07153 -0.01713 L 0.07778 -0.01921 " pathEditMode="relative" rAng="0" ptsTypes="AAAAAAAAAA">
                                      <p:cBhvr>
                                        <p:cTn id="11" dur="4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89" y="-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12" grpId="1" animBg="1"/>
      <p:bldP spid="13" grpId="1" animBg="1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C281F71F-F833-4DED-B9E1-3799D5BCF73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39" b="11051"/>
          <a:stretch/>
        </p:blipFill>
        <p:spPr>
          <a:xfrm>
            <a:off x="622998" y="1955942"/>
            <a:ext cx="7908227" cy="428408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47104" y="1509718"/>
            <a:ext cx="7632700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/>
              <a:t>Use the correct symbol (&lt;, &gt; or =) to compare these times:</a:t>
            </a:r>
          </a:p>
        </p:txBody>
      </p:sp>
      <p:sp>
        <p:nvSpPr>
          <p:cNvPr id="8" name="Rectangle 7"/>
          <p:cNvSpPr/>
          <p:nvPr/>
        </p:nvSpPr>
        <p:spPr>
          <a:xfrm>
            <a:off x="1946551" y="697112"/>
            <a:ext cx="5233805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GB" sz="4000" b="1" dirty="0">
                <a:latin typeface="Twinkl" pitchFamily="2" charset="0"/>
              </a:rPr>
              <a:t>Comparing Time Units</a:t>
            </a:r>
          </a:p>
        </p:txBody>
      </p:sp>
      <p:pic>
        <p:nvPicPr>
          <p:cNvPr id="4" name="Picture 12">
            <a:extLst>
              <a:ext uri="{FF2B5EF4-FFF2-40B4-BE49-F238E27FC236}">
                <a16:creationId xmlns:a16="http://schemas.microsoft.com/office/drawing/2014/main" id="{FD48E7FA-411A-4F68-969D-E850DB3673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622300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34CF194-C7E2-4041-BF0D-CB7BAC455320}"/>
              </a:ext>
            </a:extLst>
          </p:cNvPr>
          <p:cNvSpPr/>
          <p:nvPr/>
        </p:nvSpPr>
        <p:spPr>
          <a:xfrm>
            <a:off x="1865554" y="4125064"/>
            <a:ext cx="2170631" cy="700755"/>
          </a:xfrm>
          <a:prstGeom prst="rect">
            <a:avLst/>
          </a:prstGeom>
          <a:solidFill>
            <a:srgbClr val="7768AD"/>
          </a:solidFill>
          <a:ln w="28575">
            <a:solidFill>
              <a:srgbClr val="4A35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/>
              <a:t>2 minutes </a:t>
            </a:r>
          </a:p>
          <a:p>
            <a:pPr algn="ctr"/>
            <a:r>
              <a:rPr lang="en-GB" sz="2000" dirty="0"/>
              <a:t>20 seconds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6BA6251-578A-483A-B1B9-BF66B56225BC}"/>
              </a:ext>
            </a:extLst>
          </p:cNvPr>
          <p:cNvSpPr/>
          <p:nvPr/>
        </p:nvSpPr>
        <p:spPr>
          <a:xfrm>
            <a:off x="5090723" y="4125064"/>
            <a:ext cx="2170631" cy="700755"/>
          </a:xfrm>
          <a:prstGeom prst="rect">
            <a:avLst/>
          </a:prstGeom>
          <a:solidFill>
            <a:srgbClr val="7768AD"/>
          </a:solidFill>
          <a:ln w="28575">
            <a:solidFill>
              <a:srgbClr val="4A35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/>
              <a:t>150 seconds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D06EE99-2891-4541-9680-F7D11C216554}"/>
              </a:ext>
            </a:extLst>
          </p:cNvPr>
          <p:cNvSpPr/>
          <p:nvPr/>
        </p:nvSpPr>
        <p:spPr>
          <a:xfrm>
            <a:off x="4195985" y="4125064"/>
            <a:ext cx="734938" cy="700755"/>
          </a:xfrm>
          <a:prstGeom prst="rect">
            <a:avLst/>
          </a:prstGeom>
          <a:solidFill>
            <a:srgbClr val="92C137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box 1">
            <a:extLst>
              <a:ext uri="{FF2B5EF4-FFF2-40B4-BE49-F238E27FC236}">
                <a16:creationId xmlns:a16="http://schemas.microsoft.com/office/drawing/2014/main" id="{330F0530-F9FF-4C4A-AB11-0069F1FDA117}"/>
              </a:ext>
            </a:extLst>
          </p:cNvPr>
          <p:cNvSpPr/>
          <p:nvPr/>
        </p:nvSpPr>
        <p:spPr>
          <a:xfrm>
            <a:off x="2768838" y="3153077"/>
            <a:ext cx="734938" cy="700755"/>
          </a:xfrm>
          <a:prstGeom prst="rect">
            <a:avLst/>
          </a:prstGeom>
          <a:solidFill>
            <a:srgbClr val="92C137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/>
              <a:t>&gt;</a:t>
            </a:r>
          </a:p>
        </p:txBody>
      </p:sp>
      <p:sp>
        <p:nvSpPr>
          <p:cNvPr id="12" name="box 2">
            <a:extLst>
              <a:ext uri="{FF2B5EF4-FFF2-40B4-BE49-F238E27FC236}">
                <a16:creationId xmlns:a16="http://schemas.microsoft.com/office/drawing/2014/main" id="{686445CE-3F0D-4AC3-8A75-E09E8AB74C92}"/>
              </a:ext>
            </a:extLst>
          </p:cNvPr>
          <p:cNvSpPr/>
          <p:nvPr/>
        </p:nvSpPr>
        <p:spPr>
          <a:xfrm>
            <a:off x="4204531" y="3153076"/>
            <a:ext cx="734938" cy="700755"/>
          </a:xfrm>
          <a:prstGeom prst="rect">
            <a:avLst/>
          </a:prstGeom>
          <a:solidFill>
            <a:srgbClr val="92C137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/>
              <a:t>&lt;</a:t>
            </a:r>
          </a:p>
        </p:txBody>
      </p:sp>
      <p:sp>
        <p:nvSpPr>
          <p:cNvPr id="13" name="box 3">
            <a:extLst>
              <a:ext uri="{FF2B5EF4-FFF2-40B4-BE49-F238E27FC236}">
                <a16:creationId xmlns:a16="http://schemas.microsoft.com/office/drawing/2014/main" id="{6313978D-1AB4-4D30-96FA-E7F2AC8C8F3B}"/>
              </a:ext>
            </a:extLst>
          </p:cNvPr>
          <p:cNvSpPr/>
          <p:nvPr/>
        </p:nvSpPr>
        <p:spPr>
          <a:xfrm>
            <a:off x="5640224" y="3153075"/>
            <a:ext cx="734938" cy="700755"/>
          </a:xfrm>
          <a:prstGeom prst="rect">
            <a:avLst/>
          </a:prstGeom>
          <a:solidFill>
            <a:srgbClr val="92C137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/>
              <a:t>=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0FBEB89-B36C-4B1A-8894-AD8D74BF225F}"/>
              </a:ext>
            </a:extLst>
          </p:cNvPr>
          <p:cNvSpPr/>
          <p:nvPr/>
        </p:nvSpPr>
        <p:spPr>
          <a:xfrm>
            <a:off x="4195985" y="4125063"/>
            <a:ext cx="734938" cy="700755"/>
          </a:xfrm>
          <a:prstGeom prst="rect">
            <a:avLst/>
          </a:prstGeom>
          <a:solidFill>
            <a:srgbClr val="92C137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/>
              <a:t>&lt;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BDEDBD2-B611-4341-BDFC-E572AA24944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0224" y="4925223"/>
            <a:ext cx="1441541" cy="894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858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1.85185E-6 L -2.22222E-6 0.00023 C 0.00122 -0.00139 0.00174 -0.00324 0.00434 -0.0044 C 0.00556 -0.00509 0.01389 -0.00717 0.01771 -0.00717 C 0.0283 -0.00764 0.03889 -0.00764 0.04913 -0.00787 C 0.05226 -0.0081 0.05591 -0.0081 0.05816 -0.00879 C 0.06094 -0.00995 0.06406 -0.01088 0.06563 -0.01227 C 0.06684 -0.01319 0.06684 -0.01458 0.06875 -0.01551 C 0.06962 -0.0162 0.07049 -0.01666 0.07153 -0.01713 L 0.07778 -0.01921 " pathEditMode="relative" rAng="0" ptsTypes="AAAAAAAAAA">
                                      <p:cBhvr>
                                        <p:cTn id="6" dur="4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89" y="-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1" grpId="2" animBg="1"/>
      <p:bldP spid="13" grpId="1" animBg="1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8FF85A57-769C-4A3A-A147-5B21FB9ED6C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39" b="11051"/>
          <a:stretch/>
        </p:blipFill>
        <p:spPr>
          <a:xfrm>
            <a:off x="622998" y="1955942"/>
            <a:ext cx="7908227" cy="428408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47104" y="1509718"/>
            <a:ext cx="7632700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/>
              <a:t>Use the correct symbol (&lt;, &gt; or =) to compare these times:</a:t>
            </a:r>
          </a:p>
        </p:txBody>
      </p:sp>
      <p:sp>
        <p:nvSpPr>
          <p:cNvPr id="8" name="Rectangle 7"/>
          <p:cNvSpPr/>
          <p:nvPr/>
        </p:nvSpPr>
        <p:spPr>
          <a:xfrm>
            <a:off x="1955097" y="697112"/>
            <a:ext cx="5233805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GB" sz="4000" b="1" dirty="0">
                <a:latin typeface="Twinkl" pitchFamily="2" charset="0"/>
              </a:rPr>
              <a:t>Comparing Time Units</a:t>
            </a:r>
          </a:p>
        </p:txBody>
      </p:sp>
      <p:pic>
        <p:nvPicPr>
          <p:cNvPr id="4" name="Picture 12">
            <a:extLst>
              <a:ext uri="{FF2B5EF4-FFF2-40B4-BE49-F238E27FC236}">
                <a16:creationId xmlns:a16="http://schemas.microsoft.com/office/drawing/2014/main" id="{FD48E7FA-411A-4F68-969D-E850DB3673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622300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34CF194-C7E2-4041-BF0D-CB7BAC455320}"/>
              </a:ext>
            </a:extLst>
          </p:cNvPr>
          <p:cNvSpPr/>
          <p:nvPr/>
        </p:nvSpPr>
        <p:spPr>
          <a:xfrm>
            <a:off x="1865554" y="4125064"/>
            <a:ext cx="2170631" cy="700755"/>
          </a:xfrm>
          <a:prstGeom prst="rect">
            <a:avLst/>
          </a:prstGeom>
          <a:solidFill>
            <a:srgbClr val="7768AD"/>
          </a:solidFill>
          <a:ln w="28575">
            <a:solidFill>
              <a:srgbClr val="4A35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/>
              <a:t>1 hour 15 minutes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6BA6251-578A-483A-B1B9-BF66B56225BC}"/>
              </a:ext>
            </a:extLst>
          </p:cNvPr>
          <p:cNvSpPr/>
          <p:nvPr/>
        </p:nvSpPr>
        <p:spPr>
          <a:xfrm>
            <a:off x="5090723" y="4125064"/>
            <a:ext cx="2170631" cy="700755"/>
          </a:xfrm>
          <a:prstGeom prst="rect">
            <a:avLst/>
          </a:prstGeom>
          <a:solidFill>
            <a:srgbClr val="7768AD"/>
          </a:solidFill>
          <a:ln w="28575">
            <a:solidFill>
              <a:srgbClr val="4A35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/>
              <a:t>75 minutes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D06EE99-2891-4541-9680-F7D11C216554}"/>
              </a:ext>
            </a:extLst>
          </p:cNvPr>
          <p:cNvSpPr/>
          <p:nvPr/>
        </p:nvSpPr>
        <p:spPr>
          <a:xfrm>
            <a:off x="4195985" y="4125064"/>
            <a:ext cx="734938" cy="700755"/>
          </a:xfrm>
          <a:prstGeom prst="rect">
            <a:avLst/>
          </a:prstGeom>
          <a:solidFill>
            <a:srgbClr val="92C137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box 1">
            <a:extLst>
              <a:ext uri="{FF2B5EF4-FFF2-40B4-BE49-F238E27FC236}">
                <a16:creationId xmlns:a16="http://schemas.microsoft.com/office/drawing/2014/main" id="{330F0530-F9FF-4C4A-AB11-0069F1FDA117}"/>
              </a:ext>
            </a:extLst>
          </p:cNvPr>
          <p:cNvSpPr/>
          <p:nvPr/>
        </p:nvSpPr>
        <p:spPr>
          <a:xfrm>
            <a:off x="2768838" y="3153077"/>
            <a:ext cx="734938" cy="700755"/>
          </a:xfrm>
          <a:prstGeom prst="rect">
            <a:avLst/>
          </a:prstGeom>
          <a:solidFill>
            <a:srgbClr val="92C137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/>
              <a:t>&gt;</a:t>
            </a:r>
          </a:p>
        </p:txBody>
      </p:sp>
      <p:sp>
        <p:nvSpPr>
          <p:cNvPr id="12" name="box 2">
            <a:extLst>
              <a:ext uri="{FF2B5EF4-FFF2-40B4-BE49-F238E27FC236}">
                <a16:creationId xmlns:a16="http://schemas.microsoft.com/office/drawing/2014/main" id="{686445CE-3F0D-4AC3-8A75-E09E8AB74C92}"/>
              </a:ext>
            </a:extLst>
          </p:cNvPr>
          <p:cNvSpPr/>
          <p:nvPr/>
        </p:nvSpPr>
        <p:spPr>
          <a:xfrm>
            <a:off x="4204531" y="3153076"/>
            <a:ext cx="734938" cy="700755"/>
          </a:xfrm>
          <a:prstGeom prst="rect">
            <a:avLst/>
          </a:prstGeom>
          <a:solidFill>
            <a:srgbClr val="92C137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/>
              <a:t>&lt;</a:t>
            </a:r>
          </a:p>
        </p:txBody>
      </p:sp>
      <p:sp>
        <p:nvSpPr>
          <p:cNvPr id="13" name="box 3">
            <a:extLst>
              <a:ext uri="{FF2B5EF4-FFF2-40B4-BE49-F238E27FC236}">
                <a16:creationId xmlns:a16="http://schemas.microsoft.com/office/drawing/2014/main" id="{6313978D-1AB4-4D30-96FA-E7F2AC8C8F3B}"/>
              </a:ext>
            </a:extLst>
          </p:cNvPr>
          <p:cNvSpPr/>
          <p:nvPr/>
        </p:nvSpPr>
        <p:spPr>
          <a:xfrm>
            <a:off x="5640224" y="3153075"/>
            <a:ext cx="734938" cy="700755"/>
          </a:xfrm>
          <a:prstGeom prst="rect">
            <a:avLst/>
          </a:prstGeom>
          <a:solidFill>
            <a:srgbClr val="92C137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/>
              <a:t>=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0FBEB89-B36C-4B1A-8894-AD8D74BF225F}"/>
              </a:ext>
            </a:extLst>
          </p:cNvPr>
          <p:cNvSpPr/>
          <p:nvPr/>
        </p:nvSpPr>
        <p:spPr>
          <a:xfrm>
            <a:off x="4195985" y="4125063"/>
            <a:ext cx="734938" cy="700755"/>
          </a:xfrm>
          <a:prstGeom prst="rect">
            <a:avLst/>
          </a:prstGeom>
          <a:solidFill>
            <a:srgbClr val="92C137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/>
              <a:t>=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94F15E6-207B-4E04-8057-B1137129407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0224" y="4925223"/>
            <a:ext cx="1441541" cy="894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786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1.85185E-6 L -2.22222E-6 0.00023 C 0.00122 -0.00139 0.00174 -0.00324 0.00434 -0.0044 C 0.00556 -0.00509 0.01389 -0.00717 0.01771 -0.00717 C 0.0283 -0.00764 0.03889 -0.00764 0.04913 -0.00787 C 0.05226 -0.0081 0.05591 -0.0081 0.05816 -0.00879 C 0.06094 -0.00995 0.06406 -0.01088 0.06563 -0.01227 C 0.06684 -0.01319 0.06684 -0.01458 0.06875 -0.01551 C 0.06962 -0.0162 0.07049 -0.01666 0.07153 -0.01713 L 0.07778 -0.01921 " pathEditMode="relative" rAng="0" ptsTypes="AAAAAAAAAA">
                                      <p:cBhvr>
                                        <p:cTn id="9" dur="4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89" y="-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0" grpId="0" animBg="1"/>
      <p:bldP spid="11" grpId="1" animBg="1"/>
      <p:bldP spid="12" grpId="1" animBg="1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B3E45B9C-2913-4975-906C-3D0A4EFA919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39" b="11051"/>
          <a:stretch/>
        </p:blipFill>
        <p:spPr>
          <a:xfrm>
            <a:off x="622998" y="1955942"/>
            <a:ext cx="7908227" cy="428408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47104" y="1509718"/>
            <a:ext cx="7632700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/>
              <a:t>Use the correct symbol (&lt;, &gt; or =) to compare these times:</a:t>
            </a:r>
          </a:p>
        </p:txBody>
      </p:sp>
      <p:sp>
        <p:nvSpPr>
          <p:cNvPr id="8" name="Rectangle 7"/>
          <p:cNvSpPr/>
          <p:nvPr/>
        </p:nvSpPr>
        <p:spPr>
          <a:xfrm>
            <a:off x="1955097" y="681100"/>
            <a:ext cx="5233805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GB" sz="4000" b="1" dirty="0">
                <a:latin typeface="Twinkl" pitchFamily="2" charset="0"/>
              </a:rPr>
              <a:t>Comparing Time Units</a:t>
            </a:r>
          </a:p>
        </p:txBody>
      </p:sp>
      <p:pic>
        <p:nvPicPr>
          <p:cNvPr id="4" name="Picture 12">
            <a:extLst>
              <a:ext uri="{FF2B5EF4-FFF2-40B4-BE49-F238E27FC236}">
                <a16:creationId xmlns:a16="http://schemas.microsoft.com/office/drawing/2014/main" id="{FD48E7FA-411A-4F68-969D-E850DB3673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622300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34CF194-C7E2-4041-BF0D-CB7BAC455320}"/>
              </a:ext>
            </a:extLst>
          </p:cNvPr>
          <p:cNvSpPr/>
          <p:nvPr/>
        </p:nvSpPr>
        <p:spPr>
          <a:xfrm>
            <a:off x="1865554" y="4125064"/>
            <a:ext cx="2170631" cy="700755"/>
          </a:xfrm>
          <a:prstGeom prst="rect">
            <a:avLst/>
          </a:prstGeom>
          <a:solidFill>
            <a:srgbClr val="7768AD"/>
          </a:solidFill>
          <a:ln w="28575">
            <a:solidFill>
              <a:srgbClr val="4A35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/>
              <a:t>500 seconds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6BA6251-578A-483A-B1B9-BF66B56225BC}"/>
              </a:ext>
            </a:extLst>
          </p:cNvPr>
          <p:cNvSpPr/>
          <p:nvPr/>
        </p:nvSpPr>
        <p:spPr>
          <a:xfrm>
            <a:off x="5090723" y="4125064"/>
            <a:ext cx="2170631" cy="700755"/>
          </a:xfrm>
          <a:prstGeom prst="rect">
            <a:avLst/>
          </a:prstGeom>
          <a:solidFill>
            <a:srgbClr val="7768AD"/>
          </a:solidFill>
          <a:ln w="28575">
            <a:solidFill>
              <a:srgbClr val="4A35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/>
              <a:t>9 minutes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D06EE99-2891-4541-9680-F7D11C216554}"/>
              </a:ext>
            </a:extLst>
          </p:cNvPr>
          <p:cNvSpPr/>
          <p:nvPr/>
        </p:nvSpPr>
        <p:spPr>
          <a:xfrm>
            <a:off x="4195985" y="4125064"/>
            <a:ext cx="734938" cy="700755"/>
          </a:xfrm>
          <a:prstGeom prst="rect">
            <a:avLst/>
          </a:prstGeom>
          <a:solidFill>
            <a:srgbClr val="92C137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box 1">
            <a:extLst>
              <a:ext uri="{FF2B5EF4-FFF2-40B4-BE49-F238E27FC236}">
                <a16:creationId xmlns:a16="http://schemas.microsoft.com/office/drawing/2014/main" id="{330F0530-F9FF-4C4A-AB11-0069F1FDA117}"/>
              </a:ext>
            </a:extLst>
          </p:cNvPr>
          <p:cNvSpPr/>
          <p:nvPr/>
        </p:nvSpPr>
        <p:spPr>
          <a:xfrm>
            <a:off x="2768838" y="3153077"/>
            <a:ext cx="734938" cy="700755"/>
          </a:xfrm>
          <a:prstGeom prst="rect">
            <a:avLst/>
          </a:prstGeom>
          <a:solidFill>
            <a:srgbClr val="92C137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/>
              <a:t>&gt;</a:t>
            </a:r>
          </a:p>
        </p:txBody>
      </p:sp>
      <p:sp>
        <p:nvSpPr>
          <p:cNvPr id="12" name="box 2">
            <a:extLst>
              <a:ext uri="{FF2B5EF4-FFF2-40B4-BE49-F238E27FC236}">
                <a16:creationId xmlns:a16="http://schemas.microsoft.com/office/drawing/2014/main" id="{686445CE-3F0D-4AC3-8A75-E09E8AB74C92}"/>
              </a:ext>
            </a:extLst>
          </p:cNvPr>
          <p:cNvSpPr/>
          <p:nvPr/>
        </p:nvSpPr>
        <p:spPr>
          <a:xfrm>
            <a:off x="4204531" y="3153076"/>
            <a:ext cx="734938" cy="700755"/>
          </a:xfrm>
          <a:prstGeom prst="rect">
            <a:avLst/>
          </a:prstGeom>
          <a:solidFill>
            <a:srgbClr val="92C137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/>
              <a:t>&lt;</a:t>
            </a:r>
          </a:p>
        </p:txBody>
      </p:sp>
      <p:sp>
        <p:nvSpPr>
          <p:cNvPr id="13" name="box 3">
            <a:extLst>
              <a:ext uri="{FF2B5EF4-FFF2-40B4-BE49-F238E27FC236}">
                <a16:creationId xmlns:a16="http://schemas.microsoft.com/office/drawing/2014/main" id="{6313978D-1AB4-4D30-96FA-E7F2AC8C8F3B}"/>
              </a:ext>
            </a:extLst>
          </p:cNvPr>
          <p:cNvSpPr/>
          <p:nvPr/>
        </p:nvSpPr>
        <p:spPr>
          <a:xfrm>
            <a:off x="5640224" y="3153075"/>
            <a:ext cx="734938" cy="700755"/>
          </a:xfrm>
          <a:prstGeom prst="rect">
            <a:avLst/>
          </a:prstGeom>
          <a:solidFill>
            <a:srgbClr val="92C137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/>
              <a:t>=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0FBEB89-B36C-4B1A-8894-AD8D74BF225F}"/>
              </a:ext>
            </a:extLst>
          </p:cNvPr>
          <p:cNvSpPr/>
          <p:nvPr/>
        </p:nvSpPr>
        <p:spPr>
          <a:xfrm>
            <a:off x="4195985" y="4125063"/>
            <a:ext cx="734938" cy="700755"/>
          </a:xfrm>
          <a:prstGeom prst="rect">
            <a:avLst/>
          </a:prstGeom>
          <a:solidFill>
            <a:srgbClr val="92C137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/>
              <a:t>&lt;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BDEDBD2-B611-4341-BDFC-E572AA24944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0224" y="4925223"/>
            <a:ext cx="1441541" cy="894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874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1.85185E-6 L -2.22222E-6 0.00023 C 0.00122 -0.00139 0.00174 -0.00324 0.00434 -0.0044 C 0.00556 -0.00509 0.01389 -0.00717 0.01771 -0.00717 C 0.0283 -0.00764 0.03889 -0.00764 0.04913 -0.00787 C 0.05226 -0.0081 0.05591 -0.0081 0.05816 -0.00879 C 0.06094 -0.00995 0.06406 -0.01088 0.06563 -0.01227 C 0.06684 -0.01319 0.06684 -0.01458 0.06875 -0.01551 C 0.06962 -0.0162 0.07049 -0.01666 0.07153 -0.01713 L 0.07778 -0.01921 " pathEditMode="relative" rAng="0" ptsTypes="AAAAAAAAAA">
                                      <p:cBhvr>
                                        <p:cTn id="6" dur="4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89" y="-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17C12D12-A34D-416B-B7DB-67E0971974F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39" b="11051"/>
          <a:stretch/>
        </p:blipFill>
        <p:spPr>
          <a:xfrm>
            <a:off x="622998" y="1955942"/>
            <a:ext cx="7908227" cy="428408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47104" y="1509718"/>
            <a:ext cx="7632700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/>
              <a:t>Use the correct symbol (&lt;, &gt; or =) to compare these times:</a:t>
            </a:r>
          </a:p>
        </p:txBody>
      </p:sp>
      <p:sp>
        <p:nvSpPr>
          <p:cNvPr id="8" name="Rectangle 7"/>
          <p:cNvSpPr/>
          <p:nvPr/>
        </p:nvSpPr>
        <p:spPr>
          <a:xfrm>
            <a:off x="1955097" y="697112"/>
            <a:ext cx="5233805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GB" sz="4000" b="1" dirty="0">
                <a:latin typeface="Twinkl" pitchFamily="2" charset="0"/>
              </a:rPr>
              <a:t>Comparing Time Units</a:t>
            </a:r>
          </a:p>
        </p:txBody>
      </p:sp>
      <p:pic>
        <p:nvPicPr>
          <p:cNvPr id="4" name="Picture 12">
            <a:extLst>
              <a:ext uri="{FF2B5EF4-FFF2-40B4-BE49-F238E27FC236}">
                <a16:creationId xmlns:a16="http://schemas.microsoft.com/office/drawing/2014/main" id="{FD48E7FA-411A-4F68-969D-E850DB3673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622300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34CF194-C7E2-4041-BF0D-CB7BAC455320}"/>
              </a:ext>
            </a:extLst>
          </p:cNvPr>
          <p:cNvSpPr/>
          <p:nvPr/>
        </p:nvSpPr>
        <p:spPr>
          <a:xfrm>
            <a:off x="1865554" y="4125064"/>
            <a:ext cx="2170631" cy="700755"/>
          </a:xfrm>
          <a:prstGeom prst="rect">
            <a:avLst/>
          </a:prstGeom>
          <a:solidFill>
            <a:srgbClr val="7768AD"/>
          </a:solidFill>
          <a:ln w="28575">
            <a:solidFill>
              <a:srgbClr val="4A35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/>
              <a:t>1000 seconds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6BA6251-578A-483A-B1B9-BF66B56225BC}"/>
              </a:ext>
            </a:extLst>
          </p:cNvPr>
          <p:cNvSpPr/>
          <p:nvPr/>
        </p:nvSpPr>
        <p:spPr>
          <a:xfrm>
            <a:off x="5090723" y="4125064"/>
            <a:ext cx="2170631" cy="700755"/>
          </a:xfrm>
          <a:prstGeom prst="rect">
            <a:avLst/>
          </a:prstGeom>
          <a:solidFill>
            <a:srgbClr val="7768AD"/>
          </a:solidFill>
          <a:ln w="28575">
            <a:solidFill>
              <a:srgbClr val="4A35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/>
              <a:t>20 minutes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D06EE99-2891-4541-9680-F7D11C216554}"/>
              </a:ext>
            </a:extLst>
          </p:cNvPr>
          <p:cNvSpPr/>
          <p:nvPr/>
        </p:nvSpPr>
        <p:spPr>
          <a:xfrm>
            <a:off x="4195985" y="4125064"/>
            <a:ext cx="734938" cy="700755"/>
          </a:xfrm>
          <a:prstGeom prst="rect">
            <a:avLst/>
          </a:prstGeom>
          <a:solidFill>
            <a:srgbClr val="92C137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box 1">
            <a:extLst>
              <a:ext uri="{FF2B5EF4-FFF2-40B4-BE49-F238E27FC236}">
                <a16:creationId xmlns:a16="http://schemas.microsoft.com/office/drawing/2014/main" id="{330F0530-F9FF-4C4A-AB11-0069F1FDA117}"/>
              </a:ext>
            </a:extLst>
          </p:cNvPr>
          <p:cNvSpPr/>
          <p:nvPr/>
        </p:nvSpPr>
        <p:spPr>
          <a:xfrm>
            <a:off x="2768838" y="3153077"/>
            <a:ext cx="734938" cy="700755"/>
          </a:xfrm>
          <a:prstGeom prst="rect">
            <a:avLst/>
          </a:prstGeom>
          <a:solidFill>
            <a:srgbClr val="92C137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/>
              <a:t>&gt;</a:t>
            </a:r>
          </a:p>
        </p:txBody>
      </p:sp>
      <p:sp>
        <p:nvSpPr>
          <p:cNvPr id="12" name="box 2">
            <a:extLst>
              <a:ext uri="{FF2B5EF4-FFF2-40B4-BE49-F238E27FC236}">
                <a16:creationId xmlns:a16="http://schemas.microsoft.com/office/drawing/2014/main" id="{686445CE-3F0D-4AC3-8A75-E09E8AB74C92}"/>
              </a:ext>
            </a:extLst>
          </p:cNvPr>
          <p:cNvSpPr/>
          <p:nvPr/>
        </p:nvSpPr>
        <p:spPr>
          <a:xfrm>
            <a:off x="4204531" y="3153076"/>
            <a:ext cx="734938" cy="700755"/>
          </a:xfrm>
          <a:prstGeom prst="rect">
            <a:avLst/>
          </a:prstGeom>
          <a:solidFill>
            <a:srgbClr val="92C137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/>
              <a:t>&lt;</a:t>
            </a:r>
          </a:p>
        </p:txBody>
      </p:sp>
      <p:sp>
        <p:nvSpPr>
          <p:cNvPr id="13" name="box 3">
            <a:extLst>
              <a:ext uri="{FF2B5EF4-FFF2-40B4-BE49-F238E27FC236}">
                <a16:creationId xmlns:a16="http://schemas.microsoft.com/office/drawing/2014/main" id="{6313978D-1AB4-4D30-96FA-E7F2AC8C8F3B}"/>
              </a:ext>
            </a:extLst>
          </p:cNvPr>
          <p:cNvSpPr/>
          <p:nvPr/>
        </p:nvSpPr>
        <p:spPr>
          <a:xfrm>
            <a:off x="5640224" y="3153075"/>
            <a:ext cx="734938" cy="700755"/>
          </a:xfrm>
          <a:prstGeom prst="rect">
            <a:avLst/>
          </a:prstGeom>
          <a:solidFill>
            <a:srgbClr val="92C137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/>
              <a:t>=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0FBEB89-B36C-4B1A-8894-AD8D74BF225F}"/>
              </a:ext>
            </a:extLst>
          </p:cNvPr>
          <p:cNvSpPr/>
          <p:nvPr/>
        </p:nvSpPr>
        <p:spPr>
          <a:xfrm>
            <a:off x="4195985" y="4125063"/>
            <a:ext cx="734938" cy="700755"/>
          </a:xfrm>
          <a:prstGeom prst="rect">
            <a:avLst/>
          </a:prstGeom>
          <a:solidFill>
            <a:srgbClr val="92C137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/>
              <a:t>&lt;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BDEDBD2-B611-4341-BDFC-E572AA24944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0224" y="4925223"/>
            <a:ext cx="1441541" cy="894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407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1.85185E-6 L -2.22222E-6 0.00023 C 0.00122 -0.00139 0.00174 -0.00324 0.00434 -0.0044 C 0.00556 -0.00509 0.01389 -0.00717 0.01771 -0.00717 C 0.0283 -0.00764 0.03889 -0.00764 0.04913 -0.00787 C 0.05226 -0.0081 0.05591 -0.0081 0.05816 -0.00879 C 0.06094 -0.00995 0.06406 -0.01088 0.06563 -0.01227 C 0.06684 -0.01319 0.06684 -0.01458 0.06875 -0.01551 C 0.06962 -0.0162 0.07049 -0.01666 0.07153 -0.01713 L 0.07778 -0.01921 " pathEditMode="relative" rAng="0" ptsTypes="AAAAAAAAAA">
                                      <p:cBhvr>
                                        <p:cTn id="6" dur="4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89" y="-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47104" y="1509718"/>
            <a:ext cx="7632700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/>
              <a:t>Use the correct symbol (&lt;, &gt; or =) to compare these times:</a:t>
            </a:r>
          </a:p>
        </p:txBody>
      </p:sp>
      <p:sp>
        <p:nvSpPr>
          <p:cNvPr id="8" name="Rectangle 7"/>
          <p:cNvSpPr/>
          <p:nvPr/>
        </p:nvSpPr>
        <p:spPr>
          <a:xfrm>
            <a:off x="1963811" y="697112"/>
            <a:ext cx="5233805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GB" sz="4000" b="1" dirty="0">
                <a:latin typeface="Twinkl" pitchFamily="2" charset="0"/>
              </a:rPr>
              <a:t>Comparing Time Units</a:t>
            </a:r>
          </a:p>
        </p:txBody>
      </p:sp>
      <p:pic>
        <p:nvPicPr>
          <p:cNvPr id="4" name="Picture 12">
            <a:extLst>
              <a:ext uri="{FF2B5EF4-FFF2-40B4-BE49-F238E27FC236}">
                <a16:creationId xmlns:a16="http://schemas.microsoft.com/office/drawing/2014/main" id="{FD48E7FA-411A-4F68-969D-E850DB3673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622300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16AAB35-D2E9-4283-8032-404227B06BC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39" b="11051"/>
          <a:stretch/>
        </p:blipFill>
        <p:spPr>
          <a:xfrm>
            <a:off x="622998" y="1955942"/>
            <a:ext cx="7908227" cy="428408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34CF194-C7E2-4041-BF0D-CB7BAC455320}"/>
              </a:ext>
            </a:extLst>
          </p:cNvPr>
          <p:cNvSpPr/>
          <p:nvPr/>
        </p:nvSpPr>
        <p:spPr>
          <a:xfrm>
            <a:off x="1026715" y="4104804"/>
            <a:ext cx="1711844" cy="700755"/>
          </a:xfrm>
          <a:prstGeom prst="rect">
            <a:avLst/>
          </a:prstGeom>
          <a:solidFill>
            <a:srgbClr val="7768AD"/>
          </a:solidFill>
          <a:ln w="28575">
            <a:solidFill>
              <a:srgbClr val="4A35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/>
              <a:t>2 hours </a:t>
            </a:r>
          </a:p>
          <a:p>
            <a:pPr algn="ctr"/>
            <a:r>
              <a:rPr lang="en-GB" sz="2000" dirty="0"/>
              <a:t>10 minutes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6BA6251-578A-483A-B1B9-BF66B56225BC}"/>
              </a:ext>
            </a:extLst>
          </p:cNvPr>
          <p:cNvSpPr/>
          <p:nvPr/>
        </p:nvSpPr>
        <p:spPr>
          <a:xfrm>
            <a:off x="3724792" y="4104804"/>
            <a:ext cx="1711844" cy="700755"/>
          </a:xfrm>
          <a:prstGeom prst="rect">
            <a:avLst/>
          </a:prstGeom>
          <a:solidFill>
            <a:srgbClr val="7768AD"/>
          </a:solidFill>
          <a:ln w="28575">
            <a:solidFill>
              <a:srgbClr val="4A35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/>
              <a:t>100 minutes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D06EE99-2891-4541-9680-F7D11C216554}"/>
              </a:ext>
            </a:extLst>
          </p:cNvPr>
          <p:cNvSpPr/>
          <p:nvPr/>
        </p:nvSpPr>
        <p:spPr>
          <a:xfrm>
            <a:off x="2864207" y="4104804"/>
            <a:ext cx="734938" cy="700755"/>
          </a:xfrm>
          <a:prstGeom prst="rect">
            <a:avLst/>
          </a:prstGeom>
          <a:solidFill>
            <a:srgbClr val="92C137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box 1">
            <a:extLst>
              <a:ext uri="{FF2B5EF4-FFF2-40B4-BE49-F238E27FC236}">
                <a16:creationId xmlns:a16="http://schemas.microsoft.com/office/drawing/2014/main" id="{330F0530-F9FF-4C4A-AB11-0069F1FDA117}"/>
              </a:ext>
            </a:extLst>
          </p:cNvPr>
          <p:cNvSpPr/>
          <p:nvPr/>
        </p:nvSpPr>
        <p:spPr>
          <a:xfrm>
            <a:off x="2768838" y="3153077"/>
            <a:ext cx="734938" cy="700755"/>
          </a:xfrm>
          <a:prstGeom prst="rect">
            <a:avLst/>
          </a:prstGeom>
          <a:solidFill>
            <a:srgbClr val="92C137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/>
              <a:t>&gt;</a:t>
            </a:r>
          </a:p>
        </p:txBody>
      </p:sp>
      <p:sp>
        <p:nvSpPr>
          <p:cNvPr id="12" name="box 2">
            <a:extLst>
              <a:ext uri="{FF2B5EF4-FFF2-40B4-BE49-F238E27FC236}">
                <a16:creationId xmlns:a16="http://schemas.microsoft.com/office/drawing/2014/main" id="{686445CE-3F0D-4AC3-8A75-E09E8AB74C92}"/>
              </a:ext>
            </a:extLst>
          </p:cNvPr>
          <p:cNvSpPr/>
          <p:nvPr/>
        </p:nvSpPr>
        <p:spPr>
          <a:xfrm>
            <a:off x="4204531" y="3153076"/>
            <a:ext cx="734938" cy="700755"/>
          </a:xfrm>
          <a:prstGeom prst="rect">
            <a:avLst/>
          </a:prstGeom>
          <a:solidFill>
            <a:srgbClr val="92C137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/>
              <a:t>&lt;</a:t>
            </a:r>
          </a:p>
        </p:txBody>
      </p:sp>
      <p:sp>
        <p:nvSpPr>
          <p:cNvPr id="13" name="box 3">
            <a:extLst>
              <a:ext uri="{FF2B5EF4-FFF2-40B4-BE49-F238E27FC236}">
                <a16:creationId xmlns:a16="http://schemas.microsoft.com/office/drawing/2014/main" id="{6313978D-1AB4-4D30-96FA-E7F2AC8C8F3B}"/>
              </a:ext>
            </a:extLst>
          </p:cNvPr>
          <p:cNvSpPr/>
          <p:nvPr/>
        </p:nvSpPr>
        <p:spPr>
          <a:xfrm>
            <a:off x="5640224" y="3153075"/>
            <a:ext cx="734938" cy="700755"/>
          </a:xfrm>
          <a:prstGeom prst="rect">
            <a:avLst/>
          </a:prstGeom>
          <a:solidFill>
            <a:srgbClr val="92C137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/>
              <a:t>=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0FBEB89-B36C-4B1A-8894-AD8D74BF225F}"/>
              </a:ext>
            </a:extLst>
          </p:cNvPr>
          <p:cNvSpPr/>
          <p:nvPr/>
        </p:nvSpPr>
        <p:spPr>
          <a:xfrm>
            <a:off x="2864207" y="4104803"/>
            <a:ext cx="734938" cy="700755"/>
          </a:xfrm>
          <a:prstGeom prst="rect">
            <a:avLst/>
          </a:prstGeom>
          <a:solidFill>
            <a:srgbClr val="92C137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/>
              <a:t>&gt;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BDEDBD2-B611-4341-BDFC-E572AA24944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0224" y="4925223"/>
            <a:ext cx="1441541" cy="89487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6F8BC997-F649-45F1-A04D-D079CE34EDE2}"/>
              </a:ext>
            </a:extLst>
          </p:cNvPr>
          <p:cNvSpPr/>
          <p:nvPr/>
        </p:nvSpPr>
        <p:spPr>
          <a:xfrm>
            <a:off x="6422868" y="4104804"/>
            <a:ext cx="1711844" cy="700755"/>
          </a:xfrm>
          <a:prstGeom prst="rect">
            <a:avLst/>
          </a:prstGeom>
          <a:solidFill>
            <a:srgbClr val="7768AD"/>
          </a:solidFill>
          <a:ln w="28575">
            <a:solidFill>
              <a:srgbClr val="4A35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/>
              <a:t>1 hour 40 minutes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E5873D6-E442-4AD3-B1DF-F6EFCC213DE4}"/>
              </a:ext>
            </a:extLst>
          </p:cNvPr>
          <p:cNvSpPr/>
          <p:nvPr/>
        </p:nvSpPr>
        <p:spPr>
          <a:xfrm>
            <a:off x="5562283" y="4104804"/>
            <a:ext cx="734938" cy="700755"/>
          </a:xfrm>
          <a:prstGeom prst="rect">
            <a:avLst/>
          </a:prstGeom>
          <a:solidFill>
            <a:srgbClr val="92C137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4BFC54B-F463-4B3A-8E02-3E5D1E137E4E}"/>
              </a:ext>
            </a:extLst>
          </p:cNvPr>
          <p:cNvSpPr/>
          <p:nvPr/>
        </p:nvSpPr>
        <p:spPr>
          <a:xfrm>
            <a:off x="5562283" y="4104803"/>
            <a:ext cx="734938" cy="700755"/>
          </a:xfrm>
          <a:prstGeom prst="rect">
            <a:avLst/>
          </a:prstGeom>
          <a:solidFill>
            <a:srgbClr val="92C137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/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1076852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3.33333E-6 L 2.77778E-7 0.00023 C 0.00122 -0.00139 0.00174 -0.00324 0.00434 -0.00439 C 0.00556 -0.00509 0.01389 -0.00717 0.01771 -0.00717 C 0.0283 -0.00764 0.03889 -0.00764 0.04913 -0.00787 C 0.05226 -0.0081 0.0559 -0.0081 0.05816 -0.00879 C 0.06094 -0.00995 0.06406 -0.01088 0.06562 -0.01227 C 0.06684 -0.01319 0.06684 -0.01458 0.06875 -0.01551 C 0.06962 -0.0162 0.07049 -0.01666 0.07153 -0.01713 L 0.07778 -0.01921 " pathEditMode="relative" rAng="0" ptsTypes="AAAAAAAAAA">
                                      <p:cBhvr>
                                        <p:cTn id="6" dur="4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89" y="-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2" grpId="0" animBg="1"/>
      <p:bldP spid="17" grpId="0" animBg="1"/>
      <p:bldP spid="20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Twinkl Planit">
      <a:dk1>
        <a:srgbClr val="1C1C1C"/>
      </a:dk1>
      <a:lt1>
        <a:srgbClr val="FFFFFF"/>
      </a:lt1>
      <a:dk2>
        <a:srgbClr val="132A8C"/>
      </a:dk2>
      <a:lt2>
        <a:srgbClr val="E2E2E2"/>
      </a:lt2>
      <a:accent1>
        <a:srgbClr val="6B388C"/>
      </a:accent1>
      <a:accent2>
        <a:srgbClr val="E6236A"/>
      </a:accent2>
      <a:accent3>
        <a:srgbClr val="32B3A2"/>
      </a:accent3>
      <a:accent4>
        <a:srgbClr val="A21774"/>
      </a:accent4>
      <a:accent5>
        <a:srgbClr val="14B4E4"/>
      </a:accent5>
      <a:accent6>
        <a:srgbClr val="EE7918"/>
      </a:accent6>
      <a:hlink>
        <a:srgbClr val="14B4E4"/>
      </a:hlink>
      <a:folHlink>
        <a:srgbClr val="86CEFA"/>
      </a:folHlink>
    </a:clrScheme>
    <a:fontScheme name="Custom 1">
      <a:majorFont>
        <a:latin typeface="Twinkl SemiBold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esson Presentation Template" id="{ED54DFE7-4B1F-4EDA-886A-12544A75CEB5}" vid="{CDBE673A-934D-4EE9-89FB-CDDD5A7EDE9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Lesson Presentation Template</Template>
  <TotalTime>572</TotalTime>
  <Words>1059</Words>
  <Application>Microsoft Macintosh PowerPoint</Application>
  <PresentationFormat>On-screen Show (4:3)</PresentationFormat>
  <Paragraphs>260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Tuffy</vt:lpstr>
      <vt:lpstr>Sassoon Infant Md</vt:lpstr>
      <vt:lpstr>Kalam</vt:lpstr>
      <vt:lpstr>Arial</vt:lpstr>
      <vt:lpstr>Twinkl SemiBold</vt:lpstr>
      <vt:lpstr>Sassoon Infant Rg</vt:lpstr>
      <vt:lpstr>Twinkl</vt:lpstr>
      <vt:lpstr>1_Office Theme</vt:lpstr>
      <vt:lpstr>Maths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Aamina Rammah</dc:creator>
  <cp:lastModifiedBy>Microsoft Office User</cp:lastModifiedBy>
  <cp:revision>46</cp:revision>
  <dcterms:created xsi:type="dcterms:W3CDTF">2018-08-14T07:52:09Z</dcterms:created>
  <dcterms:modified xsi:type="dcterms:W3CDTF">2020-06-04T18:20:12Z</dcterms:modified>
</cp:coreProperties>
</file>