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312" r:id="rId3"/>
    <p:sldId id="279" r:id="rId4"/>
    <p:sldId id="310" r:id="rId5"/>
    <p:sldId id="314" r:id="rId6"/>
    <p:sldId id="315" r:id="rId7"/>
    <p:sldId id="313" r:id="rId8"/>
  </p:sldIdLst>
  <p:sldSz cx="9144000" cy="6858000" type="screen4x3"/>
  <p:notesSz cx="6858000" cy="9144000"/>
  <p:embeddedFontLst>
    <p:embeddedFont>
      <p:font typeface="Kala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007AC3"/>
    <a:srgbClr val="C7E8FD"/>
    <a:srgbClr val="1C1C1C"/>
    <a:srgbClr val="18A0DB"/>
    <a:srgbClr val="F0C038"/>
    <a:srgbClr val="E53F3F"/>
    <a:srgbClr val="9C5BCD"/>
    <a:srgbClr val="63C45C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7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53362" y="512761"/>
            <a:ext cx="7886700" cy="218924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National Curriculum Objective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1111976" y="1274785"/>
            <a:ext cx="7886700" cy="131166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2800" u="sng" dirty="0" smtClean="0"/>
              <a:t>L.O: To </a:t>
            </a:r>
            <a:r>
              <a:rPr lang="en-GB" sz="2800" u="sng" dirty="0"/>
              <a:t>reflect objects in the first quadrant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/>
          <p:cNvSpPr txBox="1">
            <a:spLocks/>
          </p:cNvSpPr>
          <p:nvPr/>
        </p:nvSpPr>
        <p:spPr>
          <a:xfrm>
            <a:off x="968285" y="295071"/>
            <a:ext cx="7886700" cy="131166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2800" u="sng" dirty="0" smtClean="0"/>
              <a:t>L.O: To </a:t>
            </a:r>
            <a:r>
              <a:rPr lang="en-GB" sz="2800" u="sng" dirty="0"/>
              <a:t>reflect objects in the first quadrant</a:t>
            </a:r>
            <a:endParaRPr lang="en-GB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4" y="1159701"/>
            <a:ext cx="5045702" cy="5097058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48103" y="1920240"/>
            <a:ext cx="246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dotted line is the line of reflection. (reflective vertex)</a:t>
            </a:r>
          </a:p>
          <a:p>
            <a:endParaRPr lang="en-GB" dirty="0"/>
          </a:p>
          <a:p>
            <a:r>
              <a:rPr lang="en-GB" dirty="0" smtClean="0"/>
              <a:t>You need to count carefully to make sure there is the same distance on either side of the mirror line. </a:t>
            </a:r>
          </a:p>
          <a:p>
            <a:endParaRPr lang="en-GB" dirty="0"/>
          </a:p>
          <a:p>
            <a:r>
              <a:rPr lang="en-GB" dirty="0" smtClean="0"/>
              <a:t>I have reflected the blue cross for you. </a:t>
            </a:r>
            <a:endParaRPr lang="en-GB" dirty="0"/>
          </a:p>
        </p:txBody>
      </p:sp>
      <p:sp>
        <p:nvSpPr>
          <p:cNvPr id="5" name="Cross 4"/>
          <p:cNvSpPr/>
          <p:nvPr/>
        </p:nvSpPr>
        <p:spPr>
          <a:xfrm rot="3488404">
            <a:off x="1251106" y="4834996"/>
            <a:ext cx="186385" cy="236104"/>
          </a:xfrm>
          <a:prstGeom prst="pl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384081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6" y="702863"/>
            <a:ext cx="293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Reflection with Coordinates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3911" y="1715441"/>
            <a:ext cx="4280843" cy="584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86249" y="1253854"/>
            <a:ext cx="663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/>
              <a:t>Jermaine wants to reflect the blue rectangle in the mirror line.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367605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93359"/>
              </p:ext>
            </p:extLst>
          </p:nvPr>
        </p:nvGraphicFramePr>
        <p:xfrm>
          <a:off x="2977979" y="2609826"/>
          <a:ext cx="3072710" cy="329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36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2977979" y="4259550"/>
            <a:ext cx="307271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9355" y="57525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87593" y="542224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3475" y="5075451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87593" y="47286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87593" y="439422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7593" y="409027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95831" y="3755838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8188" y="342140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08187" y="307865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12306" y="275253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30959" y="2434838"/>
            <a:ext cx="500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79355" y="57525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28667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1405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45473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59541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73609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87677" y="5914985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84750" y="5921836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2342" y="592398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95891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99147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94168" y="5925955"/>
            <a:ext cx="49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6496" y="2936178"/>
            <a:ext cx="1235675" cy="67141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757101" y="1811303"/>
            <a:ext cx="347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/>
              <a:t>Draw the reflected shape. </a:t>
            </a: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6496" y="4921609"/>
            <a:ext cx="1235675" cy="6714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373911" y="1821703"/>
            <a:ext cx="428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The reflected shape is shown in green.</a:t>
            </a:r>
            <a:endParaRPr lang="en-GB" b="1" kern="0" dirty="0">
              <a:solidFill>
                <a:srgbClr val="000000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4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3367605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93359"/>
              </p:ext>
            </p:extLst>
          </p:nvPr>
        </p:nvGraphicFramePr>
        <p:xfrm>
          <a:off x="2977979" y="2609826"/>
          <a:ext cx="3072710" cy="329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3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36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2977979" y="4259550"/>
            <a:ext cx="307271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9355" y="57525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87593" y="542224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3475" y="5075451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87593" y="47286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87593" y="439422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7593" y="409027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95831" y="3755838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8188" y="342140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08187" y="307865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12306" y="275253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30959" y="2434838"/>
            <a:ext cx="500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79355" y="5752559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28667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1405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45473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59541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73609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87677" y="5914985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84750" y="5921836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2342" y="5923983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95891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99147" y="5930074"/>
            <a:ext cx="19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94168" y="5925955"/>
            <a:ext cx="49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6496" y="2936178"/>
            <a:ext cx="1235675" cy="67141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896496" y="4921609"/>
            <a:ext cx="1235675" cy="6714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09625" y="1393018"/>
            <a:ext cx="7297221" cy="9310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897109" y="1534802"/>
            <a:ext cx="7209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/>
              <a:t>How could you reflect the shape if you didn’t have a mirror to hand?</a:t>
            </a:r>
            <a:br>
              <a:rPr lang="en-GB" dirty="0"/>
            </a:b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74599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5576" y="702863"/>
            <a:ext cx="297522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Reflection with Coordinates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42079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9625" y="1376318"/>
            <a:ext cx="7297221" cy="1052239"/>
            <a:chOff x="865722" y="2857496"/>
            <a:chExt cx="7297221" cy="1112909"/>
          </a:xfrm>
        </p:grpSpPr>
        <p:sp>
          <p:nvSpPr>
            <p:cNvPr id="42" name="Rectangle 41"/>
            <p:cNvSpPr/>
            <p:nvPr/>
          </p:nvSpPr>
          <p:spPr>
            <a:xfrm>
              <a:off x="865722" y="2857496"/>
              <a:ext cx="7297221" cy="11129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You could focus on one vertex at a time, counting the distance from the mirror line and repeating this distance across the mirror line, plotting the points as you go to show the reflected shape.</a:t>
              </a:r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43854" y="2934706"/>
              <a:ext cx="7135296" cy="976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Kalam" panose="02000000000000000000" pitchFamily="2" charset="0"/>
                  <a:cs typeface="Kalam" panose="02000000000000000000" pitchFamily="2" charset="0"/>
                </a:rPr>
                <a:t>You could focus on one vertex at a time, counting the distance from the mirror line and repeating this distance across the mirror line, plotting the points as you go to show the reflected shape.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>
            <a:off x="1781176" y="3387872"/>
            <a:ext cx="1978366" cy="41184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>
            <a:off x="1781175" y="4716986"/>
            <a:ext cx="1978366" cy="41184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1.38889E-6 0.0509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5092 L -1.38889E-6 0.0969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00017 -0.0502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5023 L -0.00017 -0.0967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7" grpId="0" animBg="1"/>
      <p:bldP spid="7" grpId="1" animBg="1"/>
      <p:bldP spid="7" grpId="2" animBg="1"/>
      <p:bldP spid="7" grpId="3" animBg="1"/>
      <p:bldP spid="51" grpId="0" animBg="1"/>
      <p:bldP spid="51" grpId="1" animBg="1"/>
      <p:bldP spid="5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/>
          <p:cNvSpPr txBox="1">
            <a:spLocks/>
          </p:cNvSpPr>
          <p:nvPr/>
        </p:nvSpPr>
        <p:spPr>
          <a:xfrm>
            <a:off x="968285" y="295071"/>
            <a:ext cx="7886700" cy="131166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2800" u="sng" dirty="0" smtClean="0"/>
              <a:t>L.O: To </a:t>
            </a:r>
            <a:r>
              <a:rPr lang="en-GB" sz="2800" u="sng" dirty="0"/>
              <a:t>reflect objects in the first quadrant</a:t>
            </a:r>
            <a:endParaRPr lang="en-GB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0" y="1148566"/>
            <a:ext cx="4928656" cy="49060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20240" y="1972491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20239" y="2995803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26970" y="2995803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48103" y="1920240"/>
            <a:ext cx="2468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to reflect one vertex (point) at a time and then use a ruler to join the points.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/>
          <p:cNvSpPr txBox="1">
            <a:spLocks/>
          </p:cNvSpPr>
          <p:nvPr/>
        </p:nvSpPr>
        <p:spPr>
          <a:xfrm>
            <a:off x="968285" y="295071"/>
            <a:ext cx="7886700" cy="131166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2800" u="sng" dirty="0" smtClean="0"/>
              <a:t>L.O: To </a:t>
            </a:r>
            <a:r>
              <a:rPr lang="en-GB" sz="2800" u="sng" dirty="0"/>
              <a:t>reflect objects in the first quadrant</a:t>
            </a:r>
            <a:endParaRPr lang="en-GB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0" y="1148566"/>
            <a:ext cx="4928656" cy="49060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20240" y="1972491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20239" y="2995803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26970" y="2995803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48103" y="1920240"/>
            <a:ext cx="2468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to reflect one vertex (point) at a time and then use a ruler to join the points.</a:t>
            </a:r>
          </a:p>
          <a:p>
            <a:endParaRPr lang="en-GB" dirty="0"/>
          </a:p>
          <a:p>
            <a:r>
              <a:rPr lang="en-GB" dirty="0" smtClean="0"/>
              <a:t>Don’t just move the shape – remember that the dotted line is a mirror!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513906" y="4127917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0239" y="4127916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20238" y="5175120"/>
            <a:ext cx="195943" cy="169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2018209" y="4200389"/>
            <a:ext cx="1662943" cy="24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0"/>
            <a:endCxn id="12" idx="4"/>
          </p:cNvCxnSpPr>
          <p:nvPr/>
        </p:nvCxnSpPr>
        <p:spPr>
          <a:xfrm flipV="1">
            <a:off x="2018210" y="4297733"/>
            <a:ext cx="1" cy="877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6"/>
            <a:endCxn id="11" idx="5"/>
          </p:cNvCxnSpPr>
          <p:nvPr/>
        </p:nvCxnSpPr>
        <p:spPr>
          <a:xfrm flipV="1">
            <a:off x="2116181" y="4272865"/>
            <a:ext cx="1564973" cy="987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53362" y="512761"/>
            <a:ext cx="7886700" cy="115928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942159" y="546575"/>
            <a:ext cx="7886700" cy="131166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2800" u="sng" dirty="0" smtClean="0"/>
              <a:t>L.O: To </a:t>
            </a:r>
            <a:r>
              <a:rPr lang="en-GB" sz="2800" u="sng" dirty="0"/>
              <a:t>reflect objects in the first quadrant</a:t>
            </a:r>
            <a:endParaRPr lang="en-GB" sz="2800" u="sng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28648" y="2327610"/>
            <a:ext cx="7886700" cy="218924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bg2">
                    <a:lumMod val="10000"/>
                  </a:schemeClr>
                </a:solidFill>
                <a:latin typeface="Twinkl" pitchFamily="50" charset="0"/>
              </a:rPr>
              <a:t> 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  <a:latin typeface="Twinkl" pitchFamily="50" charset="0"/>
              </a:rPr>
              <a:t>Now have a go at your activity sheet. The first four questions are fluency based and then you are challenged further with some reasoning. </a:t>
            </a:r>
          </a:p>
          <a:p>
            <a:pPr algn="ctr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winkl" pitchFamily="50" charset="0"/>
            </a:endParaRPr>
          </a:p>
          <a:p>
            <a:pPr algn="ctr">
              <a:defRPr/>
            </a:pPr>
            <a:r>
              <a:rPr lang="en-GB" sz="1350" dirty="0" smtClean="0">
                <a:solidFill>
                  <a:schemeClr val="bg2">
                    <a:lumMod val="10000"/>
                  </a:schemeClr>
                </a:solidFill>
                <a:latin typeface="Twinkl" pitchFamily="50" charset="0"/>
              </a:rPr>
              <a:t>It might help you to check your answers with a mirror if you have one. </a:t>
            </a:r>
            <a:endParaRPr lang="en-GB" sz="1350" dirty="0">
              <a:solidFill>
                <a:schemeClr val="bg2">
                  <a:lumMod val="10000"/>
                </a:schemeClr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364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Kalam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Laura Collis</cp:lastModifiedBy>
  <cp:revision>104</cp:revision>
  <dcterms:created xsi:type="dcterms:W3CDTF">2019-05-07T12:42:58Z</dcterms:created>
  <dcterms:modified xsi:type="dcterms:W3CDTF">2020-05-21T14:05:46Z</dcterms:modified>
</cp:coreProperties>
</file>