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6" r:id="rId2"/>
  </p:sldMasterIdLst>
  <p:sldIdLst>
    <p:sldId id="260" r:id="rId3"/>
    <p:sldId id="261" r:id="rId4"/>
    <p:sldId id="262" r:id="rId5"/>
    <p:sldId id="263" r:id="rId6"/>
    <p:sldId id="390" r:id="rId7"/>
    <p:sldId id="391" r:id="rId8"/>
    <p:sldId id="392" r:id="rId9"/>
    <p:sldId id="393" r:id="rId10"/>
    <p:sldId id="394" r:id="rId11"/>
    <p:sldId id="395" r:id="rId12"/>
    <p:sldId id="396" r:id="rId13"/>
    <p:sldId id="397" r:id="rId14"/>
    <p:sldId id="398" r:id="rId15"/>
    <p:sldId id="399" r:id="rId16"/>
    <p:sldId id="400" r:id="rId17"/>
    <p:sldId id="407" r:id="rId18"/>
    <p:sldId id="408" r:id="rId19"/>
    <p:sldId id="409" r:id="rId20"/>
    <p:sldId id="410" r:id="rId21"/>
    <p:sldId id="411" r:id="rId22"/>
    <p:sldId id="412" r:id="rId23"/>
    <p:sldId id="413" r:id="rId24"/>
    <p:sldId id="414" r:id="rId25"/>
    <p:sldId id="415" r:id="rId26"/>
    <p:sldId id="416" r:id="rId27"/>
    <p:sldId id="402" r:id="rId28"/>
    <p:sldId id="403" r:id="rId29"/>
    <p:sldId id="404" r:id="rId30"/>
    <p:sldId id="405" r:id="rId31"/>
    <p:sldId id="326" r:id="rId32"/>
    <p:sldId id="295" r:id="rId33"/>
    <p:sldId id="406" r:id="rId34"/>
    <p:sldId id="389" r:id="rId35"/>
    <p:sldId id="264" r:id="rId36"/>
  </p:sldIdLst>
  <p:sldSz cx="9144000" cy="6858000" type="screen4x3"/>
  <p:notesSz cx="6858000" cy="9144000"/>
  <p:embeddedFontLst>
    <p:embeddedFont>
      <p:font typeface="Sassoon Infant Md" panose="02000603050000020003" pitchFamily="2" charset="0"/>
      <p:regular r:id="rId37"/>
    </p:embeddedFont>
    <p:embeddedFont>
      <p:font typeface="Sassoon Infant Rg" panose="02000803050000020003" pitchFamily="2" charset="0"/>
      <p:regular r:id="rId38"/>
      <p:bold r:id="rId39"/>
    </p:embeddedFont>
    <p:embeddedFont>
      <p:font typeface="Tuffy" panose="020B0603060100000000" pitchFamily="34" charset="0"/>
      <p:regular r:id="rId40"/>
      <p:bold r:id="rId41"/>
      <p:italic r:id="rId42"/>
      <p:boldItalic r:id="rId43"/>
    </p:embeddedFont>
    <p:embeddedFont>
      <p:font typeface="Tuffy-TTF" panose="020B0603060100000000" pitchFamily="34" charset="0"/>
      <p:regular r:id="rId44"/>
      <p:bold r:id="rId45"/>
      <p:italic r:id="rId46"/>
      <p:boldItalic r:id="rId47"/>
    </p:embeddedFont>
    <p:embeddedFont>
      <p:font typeface="Twinkl" pitchFamily="2" charset="77"/>
      <p:regular r:id="rId48"/>
      <p:bold r:id="rId49"/>
    </p:embeddedFont>
    <p:embeddedFont>
      <p:font typeface="Twinkl SemiBold"/>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74"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A72B"/>
    <a:srgbClr val="87BD31"/>
    <a:srgbClr val="924399"/>
    <a:srgbClr val="F2673D"/>
    <a:srgbClr val="E4007F"/>
    <a:srgbClr val="ACD767"/>
    <a:srgbClr val="C99058"/>
    <a:srgbClr val="9BCC82"/>
    <a:srgbClr val="A59C90"/>
    <a:srgbClr val="62C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showGuides="1">
      <p:cViewPr varScale="1">
        <p:scale>
          <a:sx n="131" d="100"/>
          <a:sy n="131" d="100"/>
        </p:scale>
        <p:origin x="1656" y="184"/>
      </p:cViewPr>
      <p:guideLst>
        <p:guide orient="horz" pos="2160"/>
        <p:guide pos="2880"/>
        <p:guide pos="317"/>
        <p:guide pos="476"/>
        <p:guide pos="5284"/>
        <p:guide pos="5443"/>
        <p:guide orient="horz" pos="323"/>
        <p:guide orient="horz" pos="482"/>
        <p:guide orient="horz" pos="3974"/>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1646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28025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839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06633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884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31311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8353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0346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 id="2147483695"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4" name="Rectangle 3"/>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4 | Measurement | Telling the Time 12-Hour and 24-Hour | Lesson 4 of 4: 24-Hour to 12-Hour (Numbers and Words)</a:t>
            </a:r>
          </a:p>
        </p:txBody>
      </p:sp>
      <p:sp>
        <p:nvSpPr>
          <p:cNvPr id="17415" name="Title 17"/>
          <p:cNvSpPr>
            <a:spLocks noGrp="1"/>
          </p:cNvSpPr>
          <p:nvPr>
            <p:ph type="title"/>
          </p:nvPr>
        </p:nvSpPr>
        <p:spPr>
          <a:xfrm>
            <a:off x="461963" y="2359025"/>
            <a:ext cx="8221662" cy="655638"/>
          </a:xfrm>
        </p:spPr>
        <p:txBody>
          <a:bodyPr/>
          <a:lstStyle/>
          <a:p>
            <a:pPr eaLnBrk="1" hangingPunct="1"/>
            <a:r>
              <a:rPr lang="en-GB" altLang="en-US" sz="5400" dirty="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7416" name="Text Placeholder 16"/>
          <p:cNvSpPr>
            <a:spLocks noGrp="1"/>
          </p:cNvSpPr>
          <p:nvPr>
            <p:ph type="body" sz="quarter" idx="10"/>
          </p:nvPr>
        </p:nvSpPr>
        <p:spPr>
          <a:xfrm>
            <a:off x="1655763" y="3200400"/>
            <a:ext cx="5832475" cy="542925"/>
          </a:xfrm>
        </p:spPr>
        <p:txBody>
          <a:bodyPr/>
          <a:lstStyle/>
          <a:p>
            <a:pPr eaLnBrk="1" hangingPunct="1"/>
            <a:r>
              <a:rPr lang="en-GB" altLang="en-US" dirty="0">
                <a:latin typeface="Tuffy-TTF" panose="020B0603060100000000" pitchFamily="34" charset="0"/>
                <a:cs typeface="Arial" panose="020B0604020202020204" pitchFamily="34" charset="0"/>
              </a:rPr>
              <a:t>Measurement</a:t>
            </a:r>
          </a:p>
        </p:txBody>
      </p:sp>
      <p:pic>
        <p:nvPicPr>
          <p:cNvPr id="174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2 minutes to 10</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534" y="4448432"/>
            <a:ext cx="282899" cy="49838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747" y="4448431"/>
            <a:ext cx="264122" cy="49838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5307" y="4448431"/>
            <a:ext cx="263481" cy="498389"/>
          </a:xfrm>
          <a:prstGeom prst="rect">
            <a:avLst/>
          </a:prstGeom>
        </p:spPr>
      </p:pic>
    </p:spTree>
    <p:extLst>
      <p:ext uri="{BB962C8B-B14F-4D97-AF65-F5344CB8AC3E}">
        <p14:creationId xmlns:p14="http://schemas.microsoft.com/office/powerpoint/2010/main" val="208834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28 minutes past 8</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534" y="4448432"/>
            <a:ext cx="282899" cy="49838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490" y="4448432"/>
            <a:ext cx="282899" cy="49838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6417" y="4456670"/>
            <a:ext cx="282899" cy="498389"/>
          </a:xfrm>
          <a:prstGeom prst="rect">
            <a:avLst/>
          </a:prstGeom>
        </p:spPr>
      </p:pic>
    </p:spTree>
    <p:extLst>
      <p:ext uri="{BB962C8B-B14F-4D97-AF65-F5344CB8AC3E}">
        <p14:creationId xmlns:p14="http://schemas.microsoft.com/office/powerpoint/2010/main" val="30899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24 minutes to 11</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395" y="4456670"/>
            <a:ext cx="99023" cy="49838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796" y="4456670"/>
            <a:ext cx="283902" cy="50015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671" y="4448432"/>
            <a:ext cx="282899" cy="4983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2483" y="4448431"/>
            <a:ext cx="268488" cy="506627"/>
          </a:xfrm>
          <a:prstGeom prst="rect">
            <a:avLst/>
          </a:prstGeom>
        </p:spPr>
      </p:pic>
    </p:spTree>
    <p:extLst>
      <p:ext uri="{BB962C8B-B14F-4D97-AF65-F5344CB8AC3E}">
        <p14:creationId xmlns:p14="http://schemas.microsoft.com/office/powerpoint/2010/main" val="39073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11 minutes to 8</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806" y="4462963"/>
            <a:ext cx="260154" cy="49209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9707" y="4448431"/>
            <a:ext cx="263481" cy="49838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9780" y="4456669"/>
            <a:ext cx="246468" cy="498389"/>
          </a:xfrm>
          <a:prstGeom prst="rect">
            <a:avLst/>
          </a:prstGeom>
        </p:spPr>
      </p:pic>
    </p:spTree>
    <p:extLst>
      <p:ext uri="{BB962C8B-B14F-4D97-AF65-F5344CB8AC3E}">
        <p14:creationId xmlns:p14="http://schemas.microsoft.com/office/powerpoint/2010/main" val="40624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2" t="2916" r="9885" b="39683"/>
          <a:stretch/>
        </p:blipFill>
        <p:spPr>
          <a:xfrm>
            <a:off x="755650" y="2273643"/>
            <a:ext cx="7631662" cy="3819182"/>
          </a:xfrm>
          <a:prstGeom prst="rect">
            <a:avLst/>
          </a:prstGeom>
        </p:spPr>
      </p:pic>
      <p:pic>
        <p:nvPicPr>
          <p:cNvPr id="84" name="Picture 83">
            <a:extLst>
              <a:ext uri="{FF2B5EF4-FFF2-40B4-BE49-F238E27FC236}">
                <a16:creationId xmlns:a16="http://schemas.microsoft.com/office/drawing/2014/main" id="{679F0DE5-DC44-4765-8862-8B9189E95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437" y="3276582"/>
            <a:ext cx="2395547" cy="2827672"/>
          </a:xfrm>
          <a:prstGeom prst="rect">
            <a:avLst/>
          </a:prstGeom>
        </p:spPr>
      </p:pic>
      <p:sp>
        <p:nvSpPr>
          <p:cNvPr id="8" name="Rectangle 7"/>
          <p:cNvSpPr/>
          <p:nvPr/>
        </p:nvSpPr>
        <p:spPr>
          <a:xfrm>
            <a:off x="2322996" y="797742"/>
            <a:ext cx="4498027" cy="553998"/>
          </a:xfrm>
          <a:prstGeom prst="rect">
            <a:avLst/>
          </a:prstGeom>
        </p:spPr>
        <p:txBody>
          <a:bodyPr wrap="none" lIns="0" tIns="0" rIns="0" bIns="0">
            <a:spAutoFit/>
          </a:bodyPr>
          <a:lstStyle/>
          <a:p>
            <a:pPr algn="ctr"/>
            <a:r>
              <a:rPr lang="en-GB" sz="3600" dirty="0">
                <a:latin typeface="+mj-lt"/>
              </a:rPr>
              <a:t>12- and 24-Hour Time</a:t>
            </a:r>
            <a:endParaRPr lang="en-GB" sz="2800" dirty="0">
              <a:latin typeface="+mj-lt"/>
            </a:endParaRPr>
          </a:p>
        </p:txBody>
      </p:sp>
      <p:pic>
        <p:nvPicPr>
          <p:cNvPr id="33" name="Picture 32">
            <a:extLst>
              <a:ext uri="{FF2B5EF4-FFF2-40B4-BE49-F238E27FC236}">
                <a16:creationId xmlns:a16="http://schemas.microsoft.com/office/drawing/2014/main" id="{79688849-B59E-4B62-8705-128678FDA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5095" y="2913209"/>
            <a:ext cx="4361151" cy="3083837"/>
          </a:xfrm>
          <a:prstGeom prst="rect">
            <a:avLst/>
          </a:prstGeom>
        </p:spPr>
      </p:pic>
      <p:sp>
        <p:nvSpPr>
          <p:cNvPr id="34" name="Oval 33">
            <a:extLst>
              <a:ext uri="{FF2B5EF4-FFF2-40B4-BE49-F238E27FC236}">
                <a16:creationId xmlns:a16="http://schemas.microsoft.com/office/drawing/2014/main" id="{BF966925-6802-4F57-8AF1-CFE7373E160A}"/>
              </a:ext>
            </a:extLst>
          </p:cNvPr>
          <p:cNvSpPr/>
          <p:nvPr/>
        </p:nvSpPr>
        <p:spPr>
          <a:xfrm>
            <a:off x="5443888" y="3075927"/>
            <a:ext cx="2697518" cy="2697518"/>
          </a:xfrm>
          <a:prstGeom prst="ellipse">
            <a:avLst/>
          </a:prstGeom>
          <a:noFill/>
          <a:ln w="762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EDD6562-890D-4F02-95BA-BC2C1605DD80}"/>
              </a:ext>
            </a:extLst>
          </p:cNvPr>
          <p:cNvSpPr/>
          <p:nvPr/>
        </p:nvSpPr>
        <p:spPr>
          <a:xfrm>
            <a:off x="5442654" y="3077431"/>
            <a:ext cx="2697518" cy="2697518"/>
          </a:xfrm>
          <a:prstGeom prst="ellipse">
            <a:avLst/>
          </a:prstGeom>
          <a:noFill/>
          <a:ln w="76200">
            <a:solidFill>
              <a:srgbClr val="C2B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1FC3D469-B79A-4AEB-9D70-D1EE66436E6A}"/>
              </a:ext>
            </a:extLst>
          </p:cNvPr>
          <p:cNvGrpSpPr/>
          <p:nvPr/>
        </p:nvGrpSpPr>
        <p:grpSpPr>
          <a:xfrm>
            <a:off x="5385602" y="3545693"/>
            <a:ext cx="373821" cy="334012"/>
            <a:chOff x="5697393" y="3185287"/>
            <a:chExt cx="273274" cy="244171"/>
          </a:xfrm>
        </p:grpSpPr>
        <p:sp>
          <p:nvSpPr>
            <p:cNvPr id="37" name="Oval 36">
              <a:extLst>
                <a:ext uri="{FF2B5EF4-FFF2-40B4-BE49-F238E27FC236}">
                  <a16:creationId xmlns:a16="http://schemas.microsoft.com/office/drawing/2014/main" id="{638873B9-2FF4-4B23-B011-9151B5BEB7BA}"/>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5C1AC906-A456-4678-8895-BE9EA9CD04E0}"/>
                </a:ext>
              </a:extLst>
            </p:cNvPr>
            <p:cNvSpPr/>
            <p:nvPr/>
          </p:nvSpPr>
          <p:spPr>
            <a:xfrm>
              <a:off x="5697393" y="3188973"/>
              <a:ext cx="273274" cy="224994"/>
            </a:xfrm>
            <a:prstGeom prst="rect">
              <a:avLst/>
            </a:prstGeom>
          </p:spPr>
          <p:txBody>
            <a:bodyPr wrap="none">
              <a:spAutoFit/>
            </a:bodyPr>
            <a:lstStyle/>
            <a:p>
              <a:pPr algn="ctr"/>
              <a:r>
                <a:rPr lang="en-GB" sz="1400" dirty="0">
                  <a:solidFill>
                    <a:schemeClr val="bg1"/>
                  </a:solidFill>
                </a:rPr>
                <a:t>22</a:t>
              </a:r>
            </a:p>
          </p:txBody>
        </p:sp>
      </p:grpSp>
      <p:grpSp>
        <p:nvGrpSpPr>
          <p:cNvPr id="39" name="Group 38">
            <a:extLst>
              <a:ext uri="{FF2B5EF4-FFF2-40B4-BE49-F238E27FC236}">
                <a16:creationId xmlns:a16="http://schemas.microsoft.com/office/drawing/2014/main" id="{3FCA6B0E-379A-44FD-8899-09D889BDC7B2}"/>
              </a:ext>
            </a:extLst>
          </p:cNvPr>
          <p:cNvGrpSpPr/>
          <p:nvPr/>
        </p:nvGrpSpPr>
        <p:grpSpPr>
          <a:xfrm>
            <a:off x="5204099" y="4265999"/>
            <a:ext cx="348175" cy="334012"/>
            <a:chOff x="5706768" y="3185287"/>
            <a:chExt cx="254525" cy="244171"/>
          </a:xfrm>
        </p:grpSpPr>
        <p:sp>
          <p:nvSpPr>
            <p:cNvPr id="40" name="Oval 39">
              <a:extLst>
                <a:ext uri="{FF2B5EF4-FFF2-40B4-BE49-F238E27FC236}">
                  <a16:creationId xmlns:a16="http://schemas.microsoft.com/office/drawing/2014/main" id="{75E26ADC-4EB0-4F6B-8C42-C8CB17EE99D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93B49FDA-44A9-466D-A1E5-8733BF199E95}"/>
                </a:ext>
              </a:extLst>
            </p:cNvPr>
            <p:cNvSpPr/>
            <p:nvPr/>
          </p:nvSpPr>
          <p:spPr>
            <a:xfrm>
              <a:off x="5706768" y="3194888"/>
              <a:ext cx="254525" cy="224994"/>
            </a:xfrm>
            <a:prstGeom prst="rect">
              <a:avLst/>
            </a:prstGeom>
          </p:spPr>
          <p:txBody>
            <a:bodyPr wrap="none">
              <a:spAutoFit/>
            </a:bodyPr>
            <a:lstStyle/>
            <a:p>
              <a:pPr algn="ctr"/>
              <a:r>
                <a:rPr lang="en-GB" sz="1400" dirty="0">
                  <a:solidFill>
                    <a:schemeClr val="bg1"/>
                  </a:solidFill>
                </a:rPr>
                <a:t>21</a:t>
              </a:r>
            </a:p>
          </p:txBody>
        </p:sp>
      </p:grpSp>
      <p:grpSp>
        <p:nvGrpSpPr>
          <p:cNvPr id="42" name="Group 41">
            <a:extLst>
              <a:ext uri="{FF2B5EF4-FFF2-40B4-BE49-F238E27FC236}">
                <a16:creationId xmlns:a16="http://schemas.microsoft.com/office/drawing/2014/main" id="{28F5B12D-67BE-4669-B37B-4E358F7FF0B5}"/>
              </a:ext>
            </a:extLst>
          </p:cNvPr>
          <p:cNvGrpSpPr/>
          <p:nvPr/>
        </p:nvGrpSpPr>
        <p:grpSpPr>
          <a:xfrm>
            <a:off x="5410333" y="4971007"/>
            <a:ext cx="391454" cy="334011"/>
            <a:chOff x="5693025" y="3185287"/>
            <a:chExt cx="286164" cy="244171"/>
          </a:xfrm>
        </p:grpSpPr>
        <p:sp>
          <p:nvSpPr>
            <p:cNvPr id="43" name="Oval 42">
              <a:extLst>
                <a:ext uri="{FF2B5EF4-FFF2-40B4-BE49-F238E27FC236}">
                  <a16:creationId xmlns:a16="http://schemas.microsoft.com/office/drawing/2014/main" id="{226D2868-045E-41FF-90A7-9A91A5F3E673}"/>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E78C3C1D-01D4-4289-84A9-258CFB573B97}"/>
                </a:ext>
              </a:extLst>
            </p:cNvPr>
            <p:cNvSpPr/>
            <p:nvPr/>
          </p:nvSpPr>
          <p:spPr>
            <a:xfrm>
              <a:off x="5693025" y="3194890"/>
              <a:ext cx="286164" cy="224994"/>
            </a:xfrm>
            <a:prstGeom prst="rect">
              <a:avLst/>
            </a:prstGeom>
          </p:spPr>
          <p:txBody>
            <a:bodyPr wrap="none">
              <a:spAutoFit/>
            </a:bodyPr>
            <a:lstStyle/>
            <a:p>
              <a:pPr algn="ctr"/>
              <a:r>
                <a:rPr lang="en-GB" sz="1400" dirty="0">
                  <a:solidFill>
                    <a:schemeClr val="bg1"/>
                  </a:solidFill>
                </a:rPr>
                <a:t>20</a:t>
              </a:r>
            </a:p>
          </p:txBody>
        </p:sp>
      </p:grpSp>
      <p:grpSp>
        <p:nvGrpSpPr>
          <p:cNvPr id="45" name="Group 44">
            <a:extLst>
              <a:ext uri="{FF2B5EF4-FFF2-40B4-BE49-F238E27FC236}">
                <a16:creationId xmlns:a16="http://schemas.microsoft.com/office/drawing/2014/main" id="{E766B884-08A4-41C3-BC98-D2BC52A70034}"/>
              </a:ext>
            </a:extLst>
          </p:cNvPr>
          <p:cNvGrpSpPr/>
          <p:nvPr/>
        </p:nvGrpSpPr>
        <p:grpSpPr>
          <a:xfrm>
            <a:off x="5918178" y="5486481"/>
            <a:ext cx="351378" cy="334012"/>
            <a:chOff x="5701760" y="3185287"/>
            <a:chExt cx="256868" cy="244171"/>
          </a:xfrm>
        </p:grpSpPr>
        <p:sp>
          <p:nvSpPr>
            <p:cNvPr id="46" name="Oval 45">
              <a:extLst>
                <a:ext uri="{FF2B5EF4-FFF2-40B4-BE49-F238E27FC236}">
                  <a16:creationId xmlns:a16="http://schemas.microsoft.com/office/drawing/2014/main" id="{25C38411-0375-4388-A8B2-D0AEC73420E1}"/>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C70ED603-7C36-4509-AB8B-38704344416C}"/>
                </a:ext>
              </a:extLst>
            </p:cNvPr>
            <p:cNvSpPr/>
            <p:nvPr/>
          </p:nvSpPr>
          <p:spPr>
            <a:xfrm>
              <a:off x="5701760" y="3200804"/>
              <a:ext cx="256868" cy="224994"/>
            </a:xfrm>
            <a:prstGeom prst="rect">
              <a:avLst/>
            </a:prstGeom>
          </p:spPr>
          <p:txBody>
            <a:bodyPr wrap="none">
              <a:spAutoFit/>
            </a:bodyPr>
            <a:lstStyle/>
            <a:p>
              <a:pPr algn="ctr"/>
              <a:r>
                <a:rPr lang="en-GB" sz="1400" dirty="0">
                  <a:solidFill>
                    <a:schemeClr val="bg1"/>
                  </a:solidFill>
                </a:rPr>
                <a:t>19</a:t>
              </a:r>
            </a:p>
          </p:txBody>
        </p:sp>
      </p:grpSp>
      <p:grpSp>
        <p:nvGrpSpPr>
          <p:cNvPr id="48" name="Group 47">
            <a:extLst>
              <a:ext uri="{FF2B5EF4-FFF2-40B4-BE49-F238E27FC236}">
                <a16:creationId xmlns:a16="http://schemas.microsoft.com/office/drawing/2014/main" id="{35353D99-AF4B-452C-9B5C-30EC293142A5}"/>
              </a:ext>
            </a:extLst>
          </p:cNvPr>
          <p:cNvGrpSpPr/>
          <p:nvPr/>
        </p:nvGrpSpPr>
        <p:grpSpPr>
          <a:xfrm>
            <a:off x="7847105" y="3553758"/>
            <a:ext cx="354585" cy="334010"/>
            <a:chOff x="5698509" y="3185287"/>
            <a:chExt cx="259212" cy="244171"/>
          </a:xfrm>
        </p:grpSpPr>
        <p:sp>
          <p:nvSpPr>
            <p:cNvPr id="49" name="Oval 48">
              <a:extLst>
                <a:ext uri="{FF2B5EF4-FFF2-40B4-BE49-F238E27FC236}">
                  <a16:creationId xmlns:a16="http://schemas.microsoft.com/office/drawing/2014/main" id="{37E10258-3A15-475F-9C3B-F4BDA63D9381}"/>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328195F3-7828-4613-A918-4260C7261694}"/>
                </a:ext>
              </a:extLst>
            </p:cNvPr>
            <p:cNvSpPr/>
            <p:nvPr/>
          </p:nvSpPr>
          <p:spPr>
            <a:xfrm>
              <a:off x="5698509" y="3200804"/>
              <a:ext cx="259212" cy="224994"/>
            </a:xfrm>
            <a:prstGeom prst="rect">
              <a:avLst/>
            </a:prstGeom>
          </p:spPr>
          <p:txBody>
            <a:bodyPr wrap="none">
              <a:spAutoFit/>
            </a:bodyPr>
            <a:lstStyle/>
            <a:p>
              <a:pPr algn="ctr"/>
              <a:r>
                <a:rPr lang="en-GB" sz="1400" dirty="0">
                  <a:solidFill>
                    <a:schemeClr val="bg1"/>
                  </a:solidFill>
                </a:rPr>
                <a:t>14</a:t>
              </a:r>
            </a:p>
          </p:txBody>
        </p:sp>
      </p:grpSp>
      <p:grpSp>
        <p:nvGrpSpPr>
          <p:cNvPr id="51" name="Group 50">
            <a:extLst>
              <a:ext uri="{FF2B5EF4-FFF2-40B4-BE49-F238E27FC236}">
                <a16:creationId xmlns:a16="http://schemas.microsoft.com/office/drawing/2014/main" id="{8836A279-E2F4-4F75-B6FC-FEADE16983A4}"/>
              </a:ext>
            </a:extLst>
          </p:cNvPr>
          <p:cNvGrpSpPr/>
          <p:nvPr/>
        </p:nvGrpSpPr>
        <p:grpSpPr>
          <a:xfrm>
            <a:off x="7342932" y="3036856"/>
            <a:ext cx="347739" cy="334010"/>
            <a:chOff x="5702612" y="3185287"/>
            <a:chExt cx="254207" cy="244171"/>
          </a:xfrm>
        </p:grpSpPr>
        <p:sp>
          <p:nvSpPr>
            <p:cNvPr id="52" name="Oval 51">
              <a:extLst>
                <a:ext uri="{FF2B5EF4-FFF2-40B4-BE49-F238E27FC236}">
                  <a16:creationId xmlns:a16="http://schemas.microsoft.com/office/drawing/2014/main" id="{96BB396D-9288-4C79-BF81-4316727731C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F5849946-6144-4C7C-A9C2-60EBE008D153}"/>
                </a:ext>
              </a:extLst>
            </p:cNvPr>
            <p:cNvSpPr/>
            <p:nvPr/>
          </p:nvSpPr>
          <p:spPr>
            <a:xfrm>
              <a:off x="5702612" y="3194888"/>
              <a:ext cx="251009" cy="224994"/>
            </a:xfrm>
            <a:prstGeom prst="rect">
              <a:avLst/>
            </a:prstGeom>
          </p:spPr>
          <p:txBody>
            <a:bodyPr wrap="none">
              <a:spAutoFit/>
            </a:bodyPr>
            <a:lstStyle/>
            <a:p>
              <a:pPr algn="ctr"/>
              <a:r>
                <a:rPr lang="en-GB" sz="1400" dirty="0">
                  <a:solidFill>
                    <a:schemeClr val="bg1"/>
                  </a:solidFill>
                </a:rPr>
                <a:t>13</a:t>
              </a:r>
            </a:p>
          </p:txBody>
        </p:sp>
      </p:grpSp>
      <p:grpSp>
        <p:nvGrpSpPr>
          <p:cNvPr id="54" name="Group 53">
            <a:extLst>
              <a:ext uri="{FF2B5EF4-FFF2-40B4-BE49-F238E27FC236}">
                <a16:creationId xmlns:a16="http://schemas.microsoft.com/office/drawing/2014/main" id="{3E1635F0-A587-4AE8-9808-1732D63D8341}"/>
              </a:ext>
            </a:extLst>
          </p:cNvPr>
          <p:cNvGrpSpPr/>
          <p:nvPr/>
        </p:nvGrpSpPr>
        <p:grpSpPr>
          <a:xfrm>
            <a:off x="6539025" y="2843002"/>
            <a:ext cx="559603" cy="442245"/>
            <a:chOff x="5623572" y="3185287"/>
            <a:chExt cx="409086" cy="323294"/>
          </a:xfrm>
        </p:grpSpPr>
        <p:sp>
          <p:nvSpPr>
            <p:cNvPr id="55" name="Oval 54">
              <a:extLst>
                <a:ext uri="{FF2B5EF4-FFF2-40B4-BE49-F238E27FC236}">
                  <a16:creationId xmlns:a16="http://schemas.microsoft.com/office/drawing/2014/main" id="{4551651F-6A0B-44A8-B0A8-6E844FA7605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567EA7B5-ABAF-474A-BF55-A56910C3D05B}"/>
                </a:ext>
              </a:extLst>
            </p:cNvPr>
            <p:cNvSpPr/>
            <p:nvPr/>
          </p:nvSpPr>
          <p:spPr>
            <a:xfrm>
              <a:off x="5623572" y="3200804"/>
              <a:ext cx="409086" cy="307777"/>
            </a:xfrm>
            <a:prstGeom prst="rect">
              <a:avLst/>
            </a:prstGeom>
          </p:spPr>
          <p:txBody>
            <a:bodyPr wrap="none">
              <a:spAutoFit/>
            </a:bodyPr>
            <a:lstStyle/>
            <a:p>
              <a:pPr algn="ctr"/>
              <a:r>
                <a:rPr lang="en-GB" sz="1400" dirty="0">
                  <a:solidFill>
                    <a:schemeClr val="bg1"/>
                  </a:solidFill>
                </a:rPr>
                <a:t>00</a:t>
              </a:r>
            </a:p>
          </p:txBody>
        </p:sp>
      </p:grpSp>
      <p:grpSp>
        <p:nvGrpSpPr>
          <p:cNvPr id="57" name="Group 56">
            <a:extLst>
              <a:ext uri="{FF2B5EF4-FFF2-40B4-BE49-F238E27FC236}">
                <a16:creationId xmlns:a16="http://schemas.microsoft.com/office/drawing/2014/main" id="{F153D142-7501-4B88-8FB5-A8A3E34B2FFA}"/>
              </a:ext>
            </a:extLst>
          </p:cNvPr>
          <p:cNvGrpSpPr/>
          <p:nvPr/>
        </p:nvGrpSpPr>
        <p:grpSpPr>
          <a:xfrm>
            <a:off x="8039140" y="4265822"/>
            <a:ext cx="350192" cy="334010"/>
            <a:chOff x="5743403" y="3208839"/>
            <a:chExt cx="256001" cy="244171"/>
          </a:xfrm>
        </p:grpSpPr>
        <p:sp>
          <p:nvSpPr>
            <p:cNvPr id="58" name="Oval 57">
              <a:extLst>
                <a:ext uri="{FF2B5EF4-FFF2-40B4-BE49-F238E27FC236}">
                  <a16:creationId xmlns:a16="http://schemas.microsoft.com/office/drawing/2014/main" id="{C6E5CE2F-6728-4817-9552-899909A6E23B}"/>
                </a:ext>
              </a:extLst>
            </p:cNvPr>
            <p:cNvSpPr/>
            <p:nvPr/>
          </p:nvSpPr>
          <p:spPr>
            <a:xfrm>
              <a:off x="5755233" y="320883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562A3050-45E2-4977-A240-E188A98F0946}"/>
                </a:ext>
              </a:extLst>
            </p:cNvPr>
            <p:cNvSpPr/>
            <p:nvPr/>
          </p:nvSpPr>
          <p:spPr>
            <a:xfrm>
              <a:off x="5743403" y="3221639"/>
              <a:ext cx="254524" cy="224994"/>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45AFE5ED-58D2-4C0E-9A33-2992D4B96484}"/>
              </a:ext>
            </a:extLst>
          </p:cNvPr>
          <p:cNvGrpSpPr/>
          <p:nvPr/>
        </p:nvGrpSpPr>
        <p:grpSpPr>
          <a:xfrm>
            <a:off x="7831867" y="4963494"/>
            <a:ext cx="350947" cy="334012"/>
            <a:chOff x="5700267" y="3185287"/>
            <a:chExt cx="256552" cy="244171"/>
          </a:xfrm>
        </p:grpSpPr>
        <p:sp>
          <p:nvSpPr>
            <p:cNvPr id="61" name="Oval 60">
              <a:extLst>
                <a:ext uri="{FF2B5EF4-FFF2-40B4-BE49-F238E27FC236}">
                  <a16:creationId xmlns:a16="http://schemas.microsoft.com/office/drawing/2014/main" id="{1A2E5BE2-F28D-46AD-9FEE-5B17E5DD2C32}"/>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30D0073F-C7F2-418E-AC1E-4809EEDC4BA3}"/>
                </a:ext>
              </a:extLst>
            </p:cNvPr>
            <p:cNvSpPr/>
            <p:nvPr/>
          </p:nvSpPr>
          <p:spPr>
            <a:xfrm>
              <a:off x="5700267" y="3188973"/>
              <a:ext cx="255696" cy="224994"/>
            </a:xfrm>
            <a:prstGeom prst="rect">
              <a:avLst/>
            </a:prstGeom>
          </p:spPr>
          <p:txBody>
            <a:bodyPr wrap="none">
              <a:spAutoFit/>
            </a:bodyPr>
            <a:lstStyle/>
            <a:p>
              <a:pPr algn="ctr"/>
              <a:r>
                <a:rPr lang="en-GB" sz="1400" dirty="0">
                  <a:solidFill>
                    <a:schemeClr val="bg1"/>
                  </a:solidFill>
                </a:rPr>
                <a:t>16</a:t>
              </a:r>
            </a:p>
          </p:txBody>
        </p:sp>
      </p:grpSp>
      <p:grpSp>
        <p:nvGrpSpPr>
          <p:cNvPr id="63" name="Group 62">
            <a:extLst>
              <a:ext uri="{FF2B5EF4-FFF2-40B4-BE49-F238E27FC236}">
                <a16:creationId xmlns:a16="http://schemas.microsoft.com/office/drawing/2014/main" id="{B948FA17-DBA5-4148-8322-7DAEA918C98D}"/>
              </a:ext>
            </a:extLst>
          </p:cNvPr>
          <p:cNvGrpSpPr/>
          <p:nvPr/>
        </p:nvGrpSpPr>
        <p:grpSpPr>
          <a:xfrm>
            <a:off x="7351134" y="5462771"/>
            <a:ext cx="346135" cy="334012"/>
            <a:chOff x="5703784" y="3185287"/>
            <a:chExt cx="253035" cy="244171"/>
          </a:xfrm>
        </p:grpSpPr>
        <p:sp>
          <p:nvSpPr>
            <p:cNvPr id="64" name="Oval 63">
              <a:extLst>
                <a:ext uri="{FF2B5EF4-FFF2-40B4-BE49-F238E27FC236}">
                  <a16:creationId xmlns:a16="http://schemas.microsoft.com/office/drawing/2014/main" id="{C2F87582-55D3-4A6A-BC3F-86C39556D2F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42CD6DBE-9F52-47B4-966F-C15BA0C29217}"/>
                </a:ext>
              </a:extLst>
            </p:cNvPr>
            <p:cNvSpPr/>
            <p:nvPr/>
          </p:nvSpPr>
          <p:spPr>
            <a:xfrm>
              <a:off x="5703784" y="3200804"/>
              <a:ext cx="248665" cy="224994"/>
            </a:xfrm>
            <a:prstGeom prst="rect">
              <a:avLst/>
            </a:prstGeom>
          </p:spPr>
          <p:txBody>
            <a:bodyPr wrap="none">
              <a:spAutoFit/>
            </a:bodyPr>
            <a:lstStyle/>
            <a:p>
              <a:pPr algn="ctr"/>
              <a:r>
                <a:rPr lang="en-GB" sz="1400" dirty="0">
                  <a:solidFill>
                    <a:schemeClr val="bg1"/>
                  </a:solidFill>
                </a:rPr>
                <a:t>17</a:t>
              </a:r>
            </a:p>
          </p:txBody>
        </p:sp>
      </p:grpSp>
      <p:grpSp>
        <p:nvGrpSpPr>
          <p:cNvPr id="66" name="Group 65">
            <a:extLst>
              <a:ext uri="{FF2B5EF4-FFF2-40B4-BE49-F238E27FC236}">
                <a16:creationId xmlns:a16="http://schemas.microsoft.com/office/drawing/2014/main" id="{799A7829-1412-4B03-B789-661E93DE8896}"/>
              </a:ext>
            </a:extLst>
          </p:cNvPr>
          <p:cNvGrpSpPr/>
          <p:nvPr/>
        </p:nvGrpSpPr>
        <p:grpSpPr>
          <a:xfrm>
            <a:off x="6631020" y="5656463"/>
            <a:ext cx="356188" cy="334012"/>
            <a:chOff x="5697924" y="3185287"/>
            <a:chExt cx="260384" cy="244171"/>
          </a:xfrm>
        </p:grpSpPr>
        <p:sp>
          <p:nvSpPr>
            <p:cNvPr id="67" name="Oval 66">
              <a:extLst>
                <a:ext uri="{FF2B5EF4-FFF2-40B4-BE49-F238E27FC236}">
                  <a16:creationId xmlns:a16="http://schemas.microsoft.com/office/drawing/2014/main" id="{DB4DBDF8-6BFC-475F-AE42-2A4A51F6F19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extLst>
                <a:ext uri="{FF2B5EF4-FFF2-40B4-BE49-F238E27FC236}">
                  <a16:creationId xmlns:a16="http://schemas.microsoft.com/office/drawing/2014/main" id="{9A836B55-FC89-4B35-BFDF-7D39CD2A26CD}"/>
                </a:ext>
              </a:extLst>
            </p:cNvPr>
            <p:cNvSpPr/>
            <p:nvPr/>
          </p:nvSpPr>
          <p:spPr>
            <a:xfrm>
              <a:off x="5697924" y="3194888"/>
              <a:ext cx="260384" cy="224994"/>
            </a:xfrm>
            <a:prstGeom prst="rect">
              <a:avLst/>
            </a:prstGeom>
          </p:spPr>
          <p:txBody>
            <a:bodyPr wrap="none">
              <a:spAutoFit/>
            </a:bodyPr>
            <a:lstStyle/>
            <a:p>
              <a:pPr algn="ctr"/>
              <a:r>
                <a:rPr lang="en-GB" sz="1400" dirty="0">
                  <a:solidFill>
                    <a:schemeClr val="bg1"/>
                  </a:solidFill>
                </a:rPr>
                <a:t>18</a:t>
              </a:r>
            </a:p>
          </p:txBody>
        </p:sp>
      </p:grpSp>
      <p:grpSp>
        <p:nvGrpSpPr>
          <p:cNvPr id="69" name="Group 68">
            <a:extLst>
              <a:ext uri="{FF2B5EF4-FFF2-40B4-BE49-F238E27FC236}">
                <a16:creationId xmlns:a16="http://schemas.microsoft.com/office/drawing/2014/main" id="{8491F2F7-6055-44C2-ABE1-A919BCAB7443}"/>
              </a:ext>
            </a:extLst>
          </p:cNvPr>
          <p:cNvGrpSpPr/>
          <p:nvPr/>
        </p:nvGrpSpPr>
        <p:grpSpPr>
          <a:xfrm>
            <a:off x="5885682" y="3036854"/>
            <a:ext cx="369011" cy="334012"/>
            <a:chOff x="5699150" y="3185287"/>
            <a:chExt cx="269758" cy="244171"/>
          </a:xfrm>
        </p:grpSpPr>
        <p:sp>
          <p:nvSpPr>
            <p:cNvPr id="70" name="Oval 69">
              <a:extLst>
                <a:ext uri="{FF2B5EF4-FFF2-40B4-BE49-F238E27FC236}">
                  <a16:creationId xmlns:a16="http://schemas.microsoft.com/office/drawing/2014/main" id="{62126078-D1C1-4546-AE7E-FED17768BA4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Rectangle 70">
              <a:extLst>
                <a:ext uri="{FF2B5EF4-FFF2-40B4-BE49-F238E27FC236}">
                  <a16:creationId xmlns:a16="http://schemas.microsoft.com/office/drawing/2014/main" id="{6C4EC9E5-D83F-4420-9E82-99FB26E5425B}"/>
                </a:ext>
              </a:extLst>
            </p:cNvPr>
            <p:cNvSpPr/>
            <p:nvPr/>
          </p:nvSpPr>
          <p:spPr>
            <a:xfrm>
              <a:off x="5699150" y="3188973"/>
              <a:ext cx="269758" cy="224993"/>
            </a:xfrm>
            <a:prstGeom prst="rect">
              <a:avLst/>
            </a:prstGeom>
          </p:spPr>
          <p:txBody>
            <a:bodyPr wrap="none">
              <a:spAutoFit/>
            </a:bodyPr>
            <a:lstStyle/>
            <a:p>
              <a:pPr algn="ctr"/>
              <a:r>
                <a:rPr lang="en-GB" sz="1400" dirty="0">
                  <a:solidFill>
                    <a:schemeClr val="bg1"/>
                  </a:solidFill>
                </a:rPr>
                <a:t>23</a:t>
              </a:r>
            </a:p>
          </p:txBody>
        </p:sp>
      </p:grpSp>
      <p:sp>
        <p:nvSpPr>
          <p:cNvPr id="72" name="Rectangle 71">
            <a:extLst>
              <a:ext uri="{FF2B5EF4-FFF2-40B4-BE49-F238E27FC236}">
                <a16:creationId xmlns:a16="http://schemas.microsoft.com/office/drawing/2014/main" id="{79B3006C-C8D5-4F23-8C10-FEA2742F7802}"/>
              </a:ext>
            </a:extLst>
          </p:cNvPr>
          <p:cNvSpPr/>
          <p:nvPr/>
        </p:nvSpPr>
        <p:spPr>
          <a:xfrm>
            <a:off x="6599566" y="3263299"/>
            <a:ext cx="401072" cy="369332"/>
          </a:xfrm>
          <a:prstGeom prst="rect">
            <a:avLst/>
          </a:prstGeom>
        </p:spPr>
        <p:txBody>
          <a:bodyPr wrap="none">
            <a:spAutoFit/>
          </a:bodyPr>
          <a:lstStyle/>
          <a:p>
            <a:r>
              <a:rPr lang="en-GB" b="1" dirty="0"/>
              <a:t>12</a:t>
            </a:r>
            <a:endParaRPr lang="en-GB" dirty="0"/>
          </a:p>
        </p:txBody>
      </p:sp>
      <p:sp>
        <p:nvSpPr>
          <p:cNvPr id="73" name="Rectangle 72">
            <a:extLst>
              <a:ext uri="{FF2B5EF4-FFF2-40B4-BE49-F238E27FC236}">
                <a16:creationId xmlns:a16="http://schemas.microsoft.com/office/drawing/2014/main" id="{CF5DDED8-08A3-4F0B-80A0-FB183C72D403}"/>
              </a:ext>
            </a:extLst>
          </p:cNvPr>
          <p:cNvSpPr/>
          <p:nvPr/>
        </p:nvSpPr>
        <p:spPr>
          <a:xfrm>
            <a:off x="7144627" y="3422738"/>
            <a:ext cx="279244" cy="369332"/>
          </a:xfrm>
          <a:prstGeom prst="rect">
            <a:avLst/>
          </a:prstGeom>
        </p:spPr>
        <p:txBody>
          <a:bodyPr wrap="none">
            <a:spAutoFit/>
          </a:bodyPr>
          <a:lstStyle/>
          <a:p>
            <a:r>
              <a:rPr lang="en-GB" b="1" dirty="0"/>
              <a:t>1</a:t>
            </a:r>
            <a:endParaRPr lang="en-GB" dirty="0"/>
          </a:p>
        </p:txBody>
      </p:sp>
      <p:sp>
        <p:nvSpPr>
          <p:cNvPr id="74" name="Rectangle 73">
            <a:extLst>
              <a:ext uri="{FF2B5EF4-FFF2-40B4-BE49-F238E27FC236}">
                <a16:creationId xmlns:a16="http://schemas.microsoft.com/office/drawing/2014/main" id="{1383244E-2D53-4F61-831C-3F303DB9DBCC}"/>
              </a:ext>
            </a:extLst>
          </p:cNvPr>
          <p:cNvSpPr/>
          <p:nvPr/>
        </p:nvSpPr>
        <p:spPr>
          <a:xfrm>
            <a:off x="7499203" y="3728872"/>
            <a:ext cx="306494" cy="369332"/>
          </a:xfrm>
          <a:prstGeom prst="rect">
            <a:avLst/>
          </a:prstGeom>
        </p:spPr>
        <p:txBody>
          <a:bodyPr wrap="none">
            <a:spAutoFit/>
          </a:bodyPr>
          <a:lstStyle/>
          <a:p>
            <a:r>
              <a:rPr lang="en-GB" b="1" dirty="0"/>
              <a:t>2</a:t>
            </a:r>
            <a:endParaRPr lang="en-GB" dirty="0"/>
          </a:p>
        </p:txBody>
      </p:sp>
      <p:sp>
        <p:nvSpPr>
          <p:cNvPr id="75" name="Rectangle 74">
            <a:extLst>
              <a:ext uri="{FF2B5EF4-FFF2-40B4-BE49-F238E27FC236}">
                <a16:creationId xmlns:a16="http://schemas.microsoft.com/office/drawing/2014/main" id="{1BC790F2-A453-4161-AB7B-09E88DCC3064}"/>
              </a:ext>
            </a:extLst>
          </p:cNvPr>
          <p:cNvSpPr/>
          <p:nvPr/>
        </p:nvSpPr>
        <p:spPr>
          <a:xfrm>
            <a:off x="7629458" y="4231874"/>
            <a:ext cx="304892" cy="369332"/>
          </a:xfrm>
          <a:prstGeom prst="rect">
            <a:avLst/>
          </a:prstGeom>
        </p:spPr>
        <p:txBody>
          <a:bodyPr wrap="none">
            <a:spAutoFit/>
          </a:bodyPr>
          <a:lstStyle/>
          <a:p>
            <a:r>
              <a:rPr lang="en-GB" b="1" dirty="0"/>
              <a:t>3</a:t>
            </a:r>
            <a:endParaRPr lang="en-GB" dirty="0"/>
          </a:p>
        </p:txBody>
      </p:sp>
      <p:sp>
        <p:nvSpPr>
          <p:cNvPr id="76" name="Rectangle 75">
            <a:extLst>
              <a:ext uri="{FF2B5EF4-FFF2-40B4-BE49-F238E27FC236}">
                <a16:creationId xmlns:a16="http://schemas.microsoft.com/office/drawing/2014/main" id="{1AF6FD8D-ADB9-4F07-8EDE-75E4498AA0B5}"/>
              </a:ext>
            </a:extLst>
          </p:cNvPr>
          <p:cNvSpPr/>
          <p:nvPr/>
        </p:nvSpPr>
        <p:spPr>
          <a:xfrm>
            <a:off x="7487851" y="4744144"/>
            <a:ext cx="319318" cy="369332"/>
          </a:xfrm>
          <a:prstGeom prst="rect">
            <a:avLst/>
          </a:prstGeom>
        </p:spPr>
        <p:txBody>
          <a:bodyPr wrap="none">
            <a:spAutoFit/>
          </a:bodyPr>
          <a:lstStyle/>
          <a:p>
            <a:r>
              <a:rPr lang="en-GB" b="1" dirty="0"/>
              <a:t>4</a:t>
            </a:r>
            <a:endParaRPr lang="en-GB" dirty="0"/>
          </a:p>
        </p:txBody>
      </p:sp>
      <p:sp>
        <p:nvSpPr>
          <p:cNvPr id="77" name="Rectangle 76">
            <a:extLst>
              <a:ext uri="{FF2B5EF4-FFF2-40B4-BE49-F238E27FC236}">
                <a16:creationId xmlns:a16="http://schemas.microsoft.com/office/drawing/2014/main" id="{3EB106EE-D157-4CFD-A19E-5ED4D0B781FD}"/>
              </a:ext>
            </a:extLst>
          </p:cNvPr>
          <p:cNvSpPr/>
          <p:nvPr/>
        </p:nvSpPr>
        <p:spPr>
          <a:xfrm>
            <a:off x="7141481" y="5082826"/>
            <a:ext cx="308098" cy="369332"/>
          </a:xfrm>
          <a:prstGeom prst="rect">
            <a:avLst/>
          </a:prstGeom>
        </p:spPr>
        <p:txBody>
          <a:bodyPr wrap="none">
            <a:spAutoFit/>
          </a:bodyPr>
          <a:lstStyle/>
          <a:p>
            <a:r>
              <a:rPr lang="en-GB" b="1" dirty="0"/>
              <a:t>5</a:t>
            </a:r>
            <a:endParaRPr lang="en-GB" dirty="0"/>
          </a:p>
        </p:txBody>
      </p:sp>
      <p:sp>
        <p:nvSpPr>
          <p:cNvPr id="78" name="Rectangle 77">
            <a:extLst>
              <a:ext uri="{FF2B5EF4-FFF2-40B4-BE49-F238E27FC236}">
                <a16:creationId xmlns:a16="http://schemas.microsoft.com/office/drawing/2014/main" id="{B49AB2FB-BFF8-4207-858E-D217ED16E858}"/>
              </a:ext>
            </a:extLst>
          </p:cNvPr>
          <p:cNvSpPr/>
          <p:nvPr/>
        </p:nvSpPr>
        <p:spPr>
          <a:xfrm>
            <a:off x="6643649" y="5211299"/>
            <a:ext cx="312906" cy="369332"/>
          </a:xfrm>
          <a:prstGeom prst="rect">
            <a:avLst/>
          </a:prstGeom>
        </p:spPr>
        <p:txBody>
          <a:bodyPr wrap="none">
            <a:spAutoFit/>
          </a:bodyPr>
          <a:lstStyle/>
          <a:p>
            <a:r>
              <a:rPr lang="en-GB" b="1" dirty="0"/>
              <a:t>6</a:t>
            </a:r>
            <a:endParaRPr lang="en-GB" dirty="0"/>
          </a:p>
        </p:txBody>
      </p:sp>
      <p:sp>
        <p:nvSpPr>
          <p:cNvPr id="79" name="Rectangle 78">
            <a:extLst>
              <a:ext uri="{FF2B5EF4-FFF2-40B4-BE49-F238E27FC236}">
                <a16:creationId xmlns:a16="http://schemas.microsoft.com/office/drawing/2014/main" id="{59EE7649-E35D-4610-BDF0-542A08CEE272}"/>
              </a:ext>
            </a:extLst>
          </p:cNvPr>
          <p:cNvSpPr/>
          <p:nvPr/>
        </p:nvSpPr>
        <p:spPr>
          <a:xfrm>
            <a:off x="6145566" y="5074647"/>
            <a:ext cx="300082" cy="369332"/>
          </a:xfrm>
          <a:prstGeom prst="rect">
            <a:avLst/>
          </a:prstGeom>
        </p:spPr>
        <p:txBody>
          <a:bodyPr wrap="none">
            <a:spAutoFit/>
          </a:bodyPr>
          <a:lstStyle/>
          <a:p>
            <a:r>
              <a:rPr lang="en-GB" b="1" dirty="0"/>
              <a:t>7</a:t>
            </a:r>
            <a:endParaRPr lang="en-GB" dirty="0"/>
          </a:p>
        </p:txBody>
      </p:sp>
      <p:sp>
        <p:nvSpPr>
          <p:cNvPr id="80" name="Rectangle 79">
            <a:extLst>
              <a:ext uri="{FF2B5EF4-FFF2-40B4-BE49-F238E27FC236}">
                <a16:creationId xmlns:a16="http://schemas.microsoft.com/office/drawing/2014/main" id="{B5688E1E-544C-4FAD-997E-4BAE974DE6AF}"/>
              </a:ext>
            </a:extLst>
          </p:cNvPr>
          <p:cNvSpPr/>
          <p:nvPr/>
        </p:nvSpPr>
        <p:spPr>
          <a:xfrm>
            <a:off x="5803956" y="4746337"/>
            <a:ext cx="320922" cy="369332"/>
          </a:xfrm>
          <a:prstGeom prst="rect">
            <a:avLst/>
          </a:prstGeom>
        </p:spPr>
        <p:txBody>
          <a:bodyPr wrap="none">
            <a:spAutoFit/>
          </a:bodyPr>
          <a:lstStyle/>
          <a:p>
            <a:r>
              <a:rPr lang="en-GB" b="1" dirty="0"/>
              <a:t>8</a:t>
            </a:r>
            <a:endParaRPr lang="en-GB" dirty="0"/>
          </a:p>
        </p:txBody>
      </p:sp>
      <p:sp>
        <p:nvSpPr>
          <p:cNvPr id="81" name="Rectangle 80">
            <a:extLst>
              <a:ext uri="{FF2B5EF4-FFF2-40B4-BE49-F238E27FC236}">
                <a16:creationId xmlns:a16="http://schemas.microsoft.com/office/drawing/2014/main" id="{A7B76492-02FC-4D2B-A3B1-ECF673E2F61F}"/>
              </a:ext>
            </a:extLst>
          </p:cNvPr>
          <p:cNvSpPr/>
          <p:nvPr/>
        </p:nvSpPr>
        <p:spPr>
          <a:xfrm>
            <a:off x="5639360" y="4238079"/>
            <a:ext cx="320922" cy="369332"/>
          </a:xfrm>
          <a:prstGeom prst="rect">
            <a:avLst/>
          </a:prstGeom>
        </p:spPr>
        <p:txBody>
          <a:bodyPr wrap="none">
            <a:spAutoFit/>
          </a:bodyPr>
          <a:lstStyle/>
          <a:p>
            <a:r>
              <a:rPr lang="en-GB" b="1" dirty="0"/>
              <a:t>9</a:t>
            </a:r>
            <a:endParaRPr lang="en-GB" dirty="0"/>
          </a:p>
        </p:txBody>
      </p:sp>
      <p:sp>
        <p:nvSpPr>
          <p:cNvPr id="82" name="Rectangle 81">
            <a:extLst>
              <a:ext uri="{FF2B5EF4-FFF2-40B4-BE49-F238E27FC236}">
                <a16:creationId xmlns:a16="http://schemas.microsoft.com/office/drawing/2014/main" id="{0B6414A1-CB0B-4E1D-978B-F7453242C726}"/>
              </a:ext>
            </a:extLst>
          </p:cNvPr>
          <p:cNvSpPr/>
          <p:nvPr/>
        </p:nvSpPr>
        <p:spPr>
          <a:xfrm>
            <a:off x="5796048" y="3745681"/>
            <a:ext cx="426720" cy="369332"/>
          </a:xfrm>
          <a:prstGeom prst="rect">
            <a:avLst/>
          </a:prstGeom>
        </p:spPr>
        <p:txBody>
          <a:bodyPr wrap="none">
            <a:spAutoFit/>
          </a:bodyPr>
          <a:lstStyle/>
          <a:p>
            <a:r>
              <a:rPr lang="en-GB" b="1" dirty="0"/>
              <a:t>10</a:t>
            </a:r>
            <a:endParaRPr lang="en-GB" dirty="0"/>
          </a:p>
        </p:txBody>
      </p:sp>
      <p:sp>
        <p:nvSpPr>
          <p:cNvPr id="83" name="Rectangle 82">
            <a:extLst>
              <a:ext uri="{FF2B5EF4-FFF2-40B4-BE49-F238E27FC236}">
                <a16:creationId xmlns:a16="http://schemas.microsoft.com/office/drawing/2014/main" id="{82D9C16F-F998-4253-AABD-60B0EB6B2EEF}"/>
              </a:ext>
            </a:extLst>
          </p:cNvPr>
          <p:cNvSpPr/>
          <p:nvPr/>
        </p:nvSpPr>
        <p:spPr>
          <a:xfrm>
            <a:off x="6110312" y="3388646"/>
            <a:ext cx="373820" cy="369332"/>
          </a:xfrm>
          <a:prstGeom prst="rect">
            <a:avLst/>
          </a:prstGeom>
        </p:spPr>
        <p:txBody>
          <a:bodyPr wrap="none">
            <a:spAutoFit/>
          </a:bodyPr>
          <a:lstStyle/>
          <a:p>
            <a:r>
              <a:rPr lang="en-GB" b="1" dirty="0"/>
              <a:t>11</a:t>
            </a:r>
            <a:endParaRPr lang="en-GB" dirty="0"/>
          </a:p>
        </p:txBody>
      </p:sp>
      <p:sp>
        <p:nvSpPr>
          <p:cNvPr id="3" name="Rectangle 2"/>
          <p:cNvSpPr/>
          <p:nvPr/>
        </p:nvSpPr>
        <p:spPr>
          <a:xfrm>
            <a:off x="755650" y="1321486"/>
            <a:ext cx="7632700" cy="923330"/>
          </a:xfrm>
          <a:prstGeom prst="rect">
            <a:avLst/>
          </a:prstGeom>
        </p:spPr>
        <p:txBody>
          <a:bodyPr wrap="square">
            <a:spAutoFit/>
          </a:bodyPr>
          <a:lstStyle/>
          <a:p>
            <a:pPr algn="ctr"/>
            <a:r>
              <a:rPr lang="en-GB" dirty="0"/>
              <a:t>On a 12-hour clock, when the hour hand has gone all the way round the clock once, we start counting again from 1. We use a.m. and p.m. to tell the difference between times before 12 p.m. and after 12 p.m.</a:t>
            </a:r>
          </a:p>
        </p:txBody>
      </p:sp>
      <p:sp>
        <p:nvSpPr>
          <p:cNvPr id="85" name="Speech Bubble: Rectangle with Corners Rounded 8">
            <a:extLst>
              <a:ext uri="{FF2B5EF4-FFF2-40B4-BE49-F238E27FC236}">
                <a16:creationId xmlns:a16="http://schemas.microsoft.com/office/drawing/2014/main" id="{507FD47A-144E-48DD-9DC4-11A5DAE0B20C}"/>
              </a:ext>
            </a:extLst>
          </p:cNvPr>
          <p:cNvSpPr/>
          <p:nvPr/>
        </p:nvSpPr>
        <p:spPr>
          <a:xfrm>
            <a:off x="1921519" y="2468336"/>
            <a:ext cx="3266325" cy="1763538"/>
          </a:xfrm>
          <a:prstGeom prst="wedgeRoundRectCallout">
            <a:avLst>
              <a:gd name="adj1" fmla="val -59884"/>
              <a:gd name="adj2" fmla="val 270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On a 24-hour clock, when the hour hand has gone all the way round the clock once, we keep counting all the way up to 24. We do not need to use a.m. or p.m.</a:t>
            </a:r>
          </a:p>
        </p:txBody>
      </p:sp>
      <p:sp>
        <p:nvSpPr>
          <p:cNvPr id="86" name="Rectangle 85"/>
          <p:cNvSpPr/>
          <p:nvPr/>
        </p:nvSpPr>
        <p:spPr>
          <a:xfrm>
            <a:off x="3033233"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00:00</a:t>
            </a:r>
          </a:p>
        </p:txBody>
      </p:sp>
      <p:sp>
        <p:nvSpPr>
          <p:cNvPr id="87" name="Rectangle 86"/>
          <p:cNvSpPr/>
          <p:nvPr/>
        </p:nvSpPr>
        <p:spPr>
          <a:xfrm>
            <a:off x="3033233"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12:00 a.m.</a:t>
            </a:r>
          </a:p>
        </p:txBody>
      </p:sp>
      <p:pic>
        <p:nvPicPr>
          <p:cNvPr id="88" name="Picture 87"/>
          <p:cNvPicPr>
            <a:picLocks noChangeAspect="1"/>
          </p:cNvPicPr>
          <p:nvPr/>
        </p:nvPicPr>
        <p:blipFill rotWithShape="1">
          <a:blip r:embed="rId5" cstate="print">
            <a:extLst>
              <a:ext uri="{28A0092B-C50C-407E-A947-70E740481C1C}">
                <a14:useLocalDpi xmlns:a14="http://schemas.microsoft.com/office/drawing/2010/main" val="0"/>
              </a:ext>
            </a:extLst>
          </a:blip>
          <a:srcRect l="90195" t="14093" r="6895" b="33036"/>
          <a:stretch/>
        </p:blipFill>
        <p:spPr>
          <a:xfrm>
            <a:off x="6747480" y="3586171"/>
            <a:ext cx="118660" cy="1524438"/>
          </a:xfrm>
          <a:prstGeom prst="rect">
            <a:avLst/>
          </a:prstGeom>
        </p:spPr>
      </p:pic>
      <p:sp>
        <p:nvSpPr>
          <p:cNvPr id="89" name="Rectangle 88"/>
          <p:cNvSpPr/>
          <p:nvPr/>
        </p:nvSpPr>
        <p:spPr>
          <a:xfrm>
            <a:off x="3033233"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01:00</a:t>
            </a:r>
          </a:p>
        </p:txBody>
      </p:sp>
      <p:sp>
        <p:nvSpPr>
          <p:cNvPr id="90" name="Rectangle 89"/>
          <p:cNvSpPr/>
          <p:nvPr/>
        </p:nvSpPr>
        <p:spPr>
          <a:xfrm>
            <a:off x="3033233"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1:00 a.m.</a:t>
            </a:r>
          </a:p>
        </p:txBody>
      </p:sp>
      <p:sp>
        <p:nvSpPr>
          <p:cNvPr id="91" name="Rectangle 90"/>
          <p:cNvSpPr/>
          <p:nvPr/>
        </p:nvSpPr>
        <p:spPr>
          <a:xfrm>
            <a:off x="3033233"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02:00</a:t>
            </a:r>
          </a:p>
        </p:txBody>
      </p:sp>
      <p:sp>
        <p:nvSpPr>
          <p:cNvPr id="92" name="Rectangle 91"/>
          <p:cNvSpPr/>
          <p:nvPr/>
        </p:nvSpPr>
        <p:spPr>
          <a:xfrm>
            <a:off x="3033233"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2:00 a.m.</a:t>
            </a:r>
          </a:p>
        </p:txBody>
      </p:sp>
      <p:sp>
        <p:nvSpPr>
          <p:cNvPr id="93" name="Rectangle 92"/>
          <p:cNvSpPr/>
          <p:nvPr/>
        </p:nvSpPr>
        <p:spPr>
          <a:xfrm>
            <a:off x="3033233"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03:00</a:t>
            </a:r>
          </a:p>
        </p:txBody>
      </p:sp>
      <p:sp>
        <p:nvSpPr>
          <p:cNvPr id="94" name="Rectangle 93"/>
          <p:cNvSpPr/>
          <p:nvPr/>
        </p:nvSpPr>
        <p:spPr>
          <a:xfrm>
            <a:off x="3033233"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3:00 a.m.</a:t>
            </a:r>
          </a:p>
        </p:txBody>
      </p:sp>
      <p:sp>
        <p:nvSpPr>
          <p:cNvPr id="95" name="Rectangle 94"/>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04:00</a:t>
            </a:r>
          </a:p>
        </p:txBody>
      </p:sp>
      <p:sp>
        <p:nvSpPr>
          <p:cNvPr id="96" name="Rectangle 95"/>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4:00 a.m.</a:t>
            </a:r>
          </a:p>
        </p:txBody>
      </p:sp>
      <p:sp>
        <p:nvSpPr>
          <p:cNvPr id="97" name="Rectangle 96"/>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05:00</a:t>
            </a:r>
          </a:p>
        </p:txBody>
      </p:sp>
      <p:sp>
        <p:nvSpPr>
          <p:cNvPr id="98" name="Rectangle 97"/>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5:00 a.m.</a:t>
            </a:r>
          </a:p>
        </p:txBody>
      </p:sp>
      <p:sp>
        <p:nvSpPr>
          <p:cNvPr id="99" name="Rectangle 98"/>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06:00</a:t>
            </a:r>
          </a:p>
        </p:txBody>
      </p:sp>
      <p:sp>
        <p:nvSpPr>
          <p:cNvPr id="100" name="Rectangle 99"/>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6:00 a.m.</a:t>
            </a:r>
          </a:p>
        </p:txBody>
      </p:sp>
      <p:sp>
        <p:nvSpPr>
          <p:cNvPr id="101" name="Rectangle 100"/>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07:00</a:t>
            </a:r>
          </a:p>
        </p:txBody>
      </p:sp>
      <p:sp>
        <p:nvSpPr>
          <p:cNvPr id="102" name="Rectangle 101"/>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7:00 a.m.</a:t>
            </a:r>
          </a:p>
        </p:txBody>
      </p:sp>
      <p:sp>
        <p:nvSpPr>
          <p:cNvPr id="103" name="Rectangle 102"/>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08:00</a:t>
            </a:r>
          </a:p>
        </p:txBody>
      </p:sp>
      <p:sp>
        <p:nvSpPr>
          <p:cNvPr id="104" name="Rectangle 103"/>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8:00 a.m.</a:t>
            </a:r>
          </a:p>
        </p:txBody>
      </p:sp>
      <p:sp>
        <p:nvSpPr>
          <p:cNvPr id="105" name="Rectangle 104"/>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09:00</a:t>
            </a:r>
          </a:p>
        </p:txBody>
      </p:sp>
      <p:sp>
        <p:nvSpPr>
          <p:cNvPr id="106" name="Rectangle 105"/>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9:00 a.m.</a:t>
            </a:r>
          </a:p>
        </p:txBody>
      </p:sp>
      <p:sp>
        <p:nvSpPr>
          <p:cNvPr id="107" name="Rectangle 106"/>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10:00</a:t>
            </a:r>
          </a:p>
        </p:txBody>
      </p:sp>
      <p:sp>
        <p:nvSpPr>
          <p:cNvPr id="108" name="Rectangle 107"/>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10:00 a.m.</a:t>
            </a:r>
          </a:p>
        </p:txBody>
      </p:sp>
      <p:sp>
        <p:nvSpPr>
          <p:cNvPr id="109" name="Rectangle 108"/>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11:00</a:t>
            </a:r>
          </a:p>
        </p:txBody>
      </p:sp>
      <p:sp>
        <p:nvSpPr>
          <p:cNvPr id="110" name="Rectangle 109"/>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11:00 a.m.</a:t>
            </a:r>
          </a:p>
        </p:txBody>
      </p:sp>
      <p:sp>
        <p:nvSpPr>
          <p:cNvPr id="111" name="Rectangle 110"/>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12:00</a:t>
            </a:r>
          </a:p>
        </p:txBody>
      </p:sp>
      <p:sp>
        <p:nvSpPr>
          <p:cNvPr id="112" name="Rectangle 111"/>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12:00 p.m.</a:t>
            </a:r>
          </a:p>
        </p:txBody>
      </p:sp>
      <p:sp>
        <p:nvSpPr>
          <p:cNvPr id="113" name="Rectangle 112"/>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13:00</a:t>
            </a:r>
          </a:p>
        </p:txBody>
      </p:sp>
      <p:sp>
        <p:nvSpPr>
          <p:cNvPr id="114" name="Rectangle 113"/>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1:00 p.m.</a:t>
            </a:r>
          </a:p>
        </p:txBody>
      </p:sp>
      <p:sp>
        <p:nvSpPr>
          <p:cNvPr id="115" name="Rectangle 114"/>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14:00</a:t>
            </a:r>
          </a:p>
        </p:txBody>
      </p:sp>
      <p:sp>
        <p:nvSpPr>
          <p:cNvPr id="116" name="Rectangle 115"/>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2:00 p.m.</a:t>
            </a:r>
          </a:p>
        </p:txBody>
      </p:sp>
      <p:sp>
        <p:nvSpPr>
          <p:cNvPr id="117" name="Rectangle 116"/>
          <p:cNvSpPr/>
          <p:nvPr/>
        </p:nvSpPr>
        <p:spPr>
          <a:xfrm>
            <a:off x="3033148" y="4379438"/>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15:00</a:t>
            </a:r>
          </a:p>
        </p:txBody>
      </p:sp>
      <p:sp>
        <p:nvSpPr>
          <p:cNvPr id="118" name="Rectangle 117"/>
          <p:cNvSpPr/>
          <p:nvPr/>
        </p:nvSpPr>
        <p:spPr>
          <a:xfrm>
            <a:off x="3033148" y="5124886"/>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3:00 p.m.</a:t>
            </a:r>
          </a:p>
        </p:txBody>
      </p:sp>
      <p:sp>
        <p:nvSpPr>
          <p:cNvPr id="119" name="Rectangle 118"/>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16:00</a:t>
            </a:r>
          </a:p>
        </p:txBody>
      </p:sp>
      <p:sp>
        <p:nvSpPr>
          <p:cNvPr id="120" name="Rectangle 119"/>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4:00 p.m.</a:t>
            </a:r>
          </a:p>
        </p:txBody>
      </p:sp>
      <p:sp>
        <p:nvSpPr>
          <p:cNvPr id="121" name="Rectangle 120"/>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17:00</a:t>
            </a:r>
          </a:p>
        </p:txBody>
      </p:sp>
      <p:sp>
        <p:nvSpPr>
          <p:cNvPr id="122" name="Rectangle 121"/>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5:00 p.m.</a:t>
            </a:r>
          </a:p>
        </p:txBody>
      </p:sp>
      <p:sp>
        <p:nvSpPr>
          <p:cNvPr id="123" name="Rectangle 122"/>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18:00</a:t>
            </a:r>
          </a:p>
        </p:txBody>
      </p:sp>
      <p:sp>
        <p:nvSpPr>
          <p:cNvPr id="124" name="Rectangle 123"/>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6:00 p.m.</a:t>
            </a:r>
          </a:p>
        </p:txBody>
      </p:sp>
      <p:sp>
        <p:nvSpPr>
          <p:cNvPr id="125" name="Rectangle 124"/>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19:00</a:t>
            </a:r>
          </a:p>
        </p:txBody>
      </p:sp>
      <p:sp>
        <p:nvSpPr>
          <p:cNvPr id="126" name="Rectangle 125"/>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7:00 p.m.</a:t>
            </a:r>
          </a:p>
        </p:txBody>
      </p:sp>
      <p:sp>
        <p:nvSpPr>
          <p:cNvPr id="127" name="Rectangle 126"/>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20:00</a:t>
            </a:r>
          </a:p>
        </p:txBody>
      </p:sp>
      <p:sp>
        <p:nvSpPr>
          <p:cNvPr id="128" name="Rectangle 127"/>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8:00 p.m.</a:t>
            </a:r>
          </a:p>
        </p:txBody>
      </p:sp>
      <p:sp>
        <p:nvSpPr>
          <p:cNvPr id="129" name="Rectangle 128"/>
          <p:cNvSpPr/>
          <p:nvPr/>
        </p:nvSpPr>
        <p:spPr>
          <a:xfrm>
            <a:off x="3033148" y="4380556"/>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21:00</a:t>
            </a:r>
          </a:p>
        </p:txBody>
      </p:sp>
      <p:sp>
        <p:nvSpPr>
          <p:cNvPr id="130" name="Rectangle 129"/>
          <p:cNvSpPr/>
          <p:nvPr/>
        </p:nvSpPr>
        <p:spPr>
          <a:xfrm>
            <a:off x="3033148" y="5126004"/>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9:00 p.m.</a:t>
            </a:r>
          </a:p>
        </p:txBody>
      </p:sp>
      <p:sp>
        <p:nvSpPr>
          <p:cNvPr id="131" name="Rectangle 130"/>
          <p:cNvSpPr/>
          <p:nvPr/>
        </p:nvSpPr>
        <p:spPr>
          <a:xfrm>
            <a:off x="3033148"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22:00</a:t>
            </a:r>
          </a:p>
        </p:txBody>
      </p:sp>
      <p:sp>
        <p:nvSpPr>
          <p:cNvPr id="132" name="Rectangle 131"/>
          <p:cNvSpPr/>
          <p:nvPr/>
        </p:nvSpPr>
        <p:spPr>
          <a:xfrm>
            <a:off x="3033148"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10:00 p.m.</a:t>
            </a:r>
          </a:p>
        </p:txBody>
      </p:sp>
      <p:sp>
        <p:nvSpPr>
          <p:cNvPr id="133" name="Rectangle 132"/>
          <p:cNvSpPr/>
          <p:nvPr/>
        </p:nvSpPr>
        <p:spPr>
          <a:xfrm>
            <a:off x="3026270" y="4374911"/>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23:00</a:t>
            </a:r>
          </a:p>
        </p:txBody>
      </p:sp>
      <p:sp>
        <p:nvSpPr>
          <p:cNvPr id="134" name="Rectangle 133"/>
          <p:cNvSpPr/>
          <p:nvPr/>
        </p:nvSpPr>
        <p:spPr>
          <a:xfrm>
            <a:off x="3026270" y="5120359"/>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11:00 p.m.</a:t>
            </a:r>
          </a:p>
        </p:txBody>
      </p:sp>
      <p:sp>
        <p:nvSpPr>
          <p:cNvPr id="135" name="Rectangle 134"/>
          <p:cNvSpPr/>
          <p:nvPr/>
        </p:nvSpPr>
        <p:spPr>
          <a:xfrm>
            <a:off x="3033890" y="4377110"/>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00:00</a:t>
            </a:r>
          </a:p>
        </p:txBody>
      </p:sp>
      <p:sp>
        <p:nvSpPr>
          <p:cNvPr id="136" name="Rectangle 135"/>
          <p:cNvSpPr/>
          <p:nvPr/>
        </p:nvSpPr>
        <p:spPr>
          <a:xfrm>
            <a:off x="3033890" y="5122558"/>
            <a:ext cx="1730631" cy="560874"/>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12:00 a.m.</a:t>
            </a:r>
          </a:p>
        </p:txBody>
      </p:sp>
      <p:pic>
        <p:nvPicPr>
          <p:cNvPr id="137" name="Picture 136"/>
          <p:cNvPicPr>
            <a:picLocks noChangeAspect="1"/>
          </p:cNvPicPr>
          <p:nvPr/>
        </p:nvPicPr>
        <p:blipFill rotWithShape="1">
          <a:blip r:embed="rId6" cstate="print">
            <a:extLst>
              <a:ext uri="{28A0092B-C50C-407E-A947-70E740481C1C}">
                <a14:useLocalDpi xmlns:a14="http://schemas.microsoft.com/office/drawing/2010/main" val="0"/>
              </a:ext>
            </a:extLst>
          </a:blip>
          <a:srcRect l="85516" t="202" r="11995" b="19183"/>
          <a:stretch/>
        </p:blipFill>
        <p:spPr>
          <a:xfrm>
            <a:off x="6749091" y="3186230"/>
            <a:ext cx="101477" cy="2324320"/>
          </a:xfrm>
          <a:prstGeom prst="rect">
            <a:avLst/>
          </a:prstGeom>
        </p:spPr>
      </p:pic>
    </p:spTree>
    <p:extLst>
      <p:ext uri="{BB962C8B-B14F-4D97-AF65-F5344CB8AC3E}">
        <p14:creationId xmlns:p14="http://schemas.microsoft.com/office/powerpoint/2010/main" val="41047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1800000">
                                      <p:cBhvr>
                                        <p:cTn id="19" dur="10" fill="hold"/>
                                        <p:tgtEl>
                                          <p:spTgt spid="88"/>
                                        </p:tgtEl>
                                        <p:attrNameLst>
                                          <p:attrName>r</p:attrName>
                                        </p:attrNameLst>
                                      </p:cBhvr>
                                    </p:animRot>
                                  </p:childTnLst>
                                </p:cTn>
                              </p:par>
                            </p:childTnLst>
                          </p:cTn>
                        </p:par>
                        <p:par>
                          <p:cTn id="20" fill="hold">
                            <p:stCondLst>
                              <p:cond delay="10"/>
                            </p:stCondLst>
                            <p:childTnLst>
                              <p:par>
                                <p:cTn id="21" presetID="10"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fade">
                                      <p:cBhvr>
                                        <p:cTn id="26" dur="5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1800000">
                                      <p:cBhvr>
                                        <p:cTn id="30" dur="10" fill="hold"/>
                                        <p:tgtEl>
                                          <p:spTgt spid="88"/>
                                        </p:tgtEl>
                                        <p:attrNameLst>
                                          <p:attrName>r</p:attrName>
                                        </p:attrNameLst>
                                      </p:cBhvr>
                                    </p:animRot>
                                  </p:childTnLst>
                                </p:cTn>
                              </p:par>
                            </p:childTnLst>
                          </p:cTn>
                        </p:par>
                        <p:par>
                          <p:cTn id="31" fill="hold">
                            <p:stCondLst>
                              <p:cond delay="10"/>
                            </p:stCondLst>
                            <p:childTnLst>
                              <p:par>
                                <p:cTn id="32" presetID="10" presetClass="entr" presetSubtype="0" fill="hold" grpId="0" nodeType="after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1800000">
                                      <p:cBhvr>
                                        <p:cTn id="41" dur="10" fill="hold"/>
                                        <p:tgtEl>
                                          <p:spTgt spid="88"/>
                                        </p:tgtEl>
                                        <p:attrNameLst>
                                          <p:attrName>r</p:attrName>
                                        </p:attrNameLst>
                                      </p:cBhvr>
                                    </p:animRot>
                                  </p:childTnLst>
                                </p:cTn>
                              </p:par>
                            </p:childTnLst>
                          </p:cTn>
                        </p:par>
                        <p:par>
                          <p:cTn id="42" fill="hold">
                            <p:stCondLst>
                              <p:cond delay="10"/>
                            </p:stCondLst>
                            <p:childTnLst>
                              <p:par>
                                <p:cTn id="43" presetID="10" presetClass="entr" presetSubtype="0" fill="hold" grpId="0"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500"/>
                                        <p:tgtEl>
                                          <p:spTgt spid="9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4"/>
                                        </p:tgtEl>
                                        <p:attrNameLst>
                                          <p:attrName>style.visibility</p:attrName>
                                        </p:attrNameLst>
                                      </p:cBhvr>
                                      <p:to>
                                        <p:strVal val="visible"/>
                                      </p:to>
                                    </p:set>
                                    <p:animEffect transition="in" filter="fade">
                                      <p:cBhvr>
                                        <p:cTn id="48" dur="500"/>
                                        <p:tgtEl>
                                          <p:spTgt spid="94"/>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nodeType="clickEffect">
                                  <p:stCondLst>
                                    <p:cond delay="0"/>
                                  </p:stCondLst>
                                  <p:childTnLst>
                                    <p:animRot by="1800000">
                                      <p:cBhvr>
                                        <p:cTn id="52" dur="10" fill="hold"/>
                                        <p:tgtEl>
                                          <p:spTgt spid="88"/>
                                        </p:tgtEl>
                                        <p:attrNameLst>
                                          <p:attrName>r</p:attrName>
                                        </p:attrNameLst>
                                      </p:cBhvr>
                                    </p:animRot>
                                  </p:childTnLst>
                                </p:cTn>
                              </p:par>
                            </p:childTnLst>
                          </p:cTn>
                        </p:par>
                        <p:par>
                          <p:cTn id="53" fill="hold">
                            <p:stCondLst>
                              <p:cond delay="10"/>
                            </p:stCondLst>
                            <p:childTnLst>
                              <p:par>
                                <p:cTn id="54" presetID="10" presetClass="entr" presetSubtype="0" fill="hold" grpId="0" nodeType="after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fade">
                                      <p:cBhvr>
                                        <p:cTn id="56" dur="500"/>
                                        <p:tgtEl>
                                          <p:spTgt spid="9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fade">
                                      <p:cBhvr>
                                        <p:cTn id="59" dur="500"/>
                                        <p:tgtEl>
                                          <p:spTgt spid="96"/>
                                        </p:tgtEl>
                                      </p:cBhvr>
                                    </p:animEffect>
                                  </p:childTnLst>
                                </p:cTn>
                              </p:par>
                            </p:childTnLst>
                          </p:cTn>
                        </p:par>
                      </p:childTnLst>
                    </p:cTn>
                  </p:par>
                  <p:par>
                    <p:cTn id="60" fill="hold">
                      <p:stCondLst>
                        <p:cond delay="indefinite"/>
                      </p:stCondLst>
                      <p:childTnLst>
                        <p:par>
                          <p:cTn id="61" fill="hold">
                            <p:stCondLst>
                              <p:cond delay="0"/>
                            </p:stCondLst>
                            <p:childTnLst>
                              <p:par>
                                <p:cTn id="62" presetID="8" presetClass="emph" presetSubtype="0" fill="hold" nodeType="clickEffect">
                                  <p:stCondLst>
                                    <p:cond delay="0"/>
                                  </p:stCondLst>
                                  <p:childTnLst>
                                    <p:animRot by="1800000">
                                      <p:cBhvr>
                                        <p:cTn id="63" dur="10" fill="hold"/>
                                        <p:tgtEl>
                                          <p:spTgt spid="88"/>
                                        </p:tgtEl>
                                        <p:attrNameLst>
                                          <p:attrName>r</p:attrName>
                                        </p:attrNameLst>
                                      </p:cBhvr>
                                    </p:animRot>
                                  </p:childTnLst>
                                </p:cTn>
                              </p:par>
                            </p:childTnLst>
                          </p:cTn>
                        </p:par>
                        <p:par>
                          <p:cTn id="64" fill="hold">
                            <p:stCondLst>
                              <p:cond delay="10"/>
                            </p:stCondLst>
                            <p:childTnLst>
                              <p:par>
                                <p:cTn id="65" presetID="10" presetClass="entr" presetSubtype="0" fill="hold" grpId="0" nodeType="after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fade">
                                      <p:cBhvr>
                                        <p:cTn id="67" dur="500"/>
                                        <p:tgtEl>
                                          <p:spTgt spid="9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nodeType="clickEffect">
                                  <p:stCondLst>
                                    <p:cond delay="0"/>
                                  </p:stCondLst>
                                  <p:childTnLst>
                                    <p:animRot by="1800000">
                                      <p:cBhvr>
                                        <p:cTn id="74" dur="10" fill="hold"/>
                                        <p:tgtEl>
                                          <p:spTgt spid="88"/>
                                        </p:tgtEl>
                                        <p:attrNameLst>
                                          <p:attrName>r</p:attrName>
                                        </p:attrNameLst>
                                      </p:cBhvr>
                                    </p:animRot>
                                  </p:childTnLst>
                                </p:cTn>
                              </p:par>
                            </p:childTnLst>
                          </p:cTn>
                        </p:par>
                        <p:par>
                          <p:cTn id="75" fill="hold">
                            <p:stCondLst>
                              <p:cond delay="10"/>
                            </p:stCondLst>
                            <p:childTnLst>
                              <p:par>
                                <p:cTn id="76" presetID="10" presetClass="entr" presetSubtype="0" fill="hold" grpId="0" nodeType="after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500"/>
                                        <p:tgtEl>
                                          <p:spTgt spid="9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fade">
                                      <p:cBhvr>
                                        <p:cTn id="81" dur="500"/>
                                        <p:tgtEl>
                                          <p:spTgt spid="100"/>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mph" presetSubtype="0" fill="hold" nodeType="clickEffect">
                                  <p:stCondLst>
                                    <p:cond delay="0"/>
                                  </p:stCondLst>
                                  <p:childTnLst>
                                    <p:animRot by="1800000">
                                      <p:cBhvr>
                                        <p:cTn id="85" dur="10" fill="hold"/>
                                        <p:tgtEl>
                                          <p:spTgt spid="88"/>
                                        </p:tgtEl>
                                        <p:attrNameLst>
                                          <p:attrName>r</p:attrName>
                                        </p:attrNameLst>
                                      </p:cBhvr>
                                    </p:animRot>
                                  </p:childTnLst>
                                </p:cTn>
                              </p:par>
                            </p:childTnLst>
                          </p:cTn>
                        </p:par>
                        <p:par>
                          <p:cTn id="86" fill="hold">
                            <p:stCondLst>
                              <p:cond delay="10"/>
                            </p:stCondLst>
                            <p:childTnLst>
                              <p:par>
                                <p:cTn id="87" presetID="10" presetClass="entr" presetSubtype="0" fill="hold" grpId="0" nodeType="afterEffect">
                                  <p:stCondLst>
                                    <p:cond delay="0"/>
                                  </p:stCondLst>
                                  <p:childTnLst>
                                    <p:set>
                                      <p:cBhvr>
                                        <p:cTn id="88" dur="1" fill="hold">
                                          <p:stCondLst>
                                            <p:cond delay="0"/>
                                          </p:stCondLst>
                                        </p:cTn>
                                        <p:tgtEl>
                                          <p:spTgt spid="101"/>
                                        </p:tgtEl>
                                        <p:attrNameLst>
                                          <p:attrName>style.visibility</p:attrName>
                                        </p:attrNameLst>
                                      </p:cBhvr>
                                      <p:to>
                                        <p:strVal val="visible"/>
                                      </p:to>
                                    </p:set>
                                    <p:animEffect transition="in" filter="fade">
                                      <p:cBhvr>
                                        <p:cTn id="89" dur="500"/>
                                        <p:tgtEl>
                                          <p:spTgt spid="10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2"/>
                                        </p:tgtEl>
                                        <p:attrNameLst>
                                          <p:attrName>style.visibility</p:attrName>
                                        </p:attrNameLst>
                                      </p:cBhvr>
                                      <p:to>
                                        <p:strVal val="visible"/>
                                      </p:to>
                                    </p:set>
                                    <p:animEffect transition="in" filter="fade">
                                      <p:cBhvr>
                                        <p:cTn id="92" dur="500"/>
                                        <p:tgtEl>
                                          <p:spTgt spid="102"/>
                                        </p:tgtEl>
                                      </p:cBhvr>
                                    </p:animEffec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1800000">
                                      <p:cBhvr>
                                        <p:cTn id="96" dur="10" fill="hold"/>
                                        <p:tgtEl>
                                          <p:spTgt spid="88"/>
                                        </p:tgtEl>
                                        <p:attrNameLst>
                                          <p:attrName>r</p:attrName>
                                        </p:attrNameLst>
                                      </p:cBhvr>
                                    </p:animRot>
                                  </p:childTnLst>
                                </p:cTn>
                              </p:par>
                            </p:childTnLst>
                          </p:cTn>
                        </p:par>
                        <p:par>
                          <p:cTn id="97" fill="hold">
                            <p:stCondLst>
                              <p:cond delay="10"/>
                            </p:stCondLst>
                            <p:childTnLst>
                              <p:par>
                                <p:cTn id="98" presetID="10" presetClass="entr" presetSubtype="0" fill="hold" grpId="0"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4"/>
                                        </p:tgtEl>
                                        <p:attrNameLst>
                                          <p:attrName>style.visibility</p:attrName>
                                        </p:attrNameLst>
                                      </p:cBhvr>
                                      <p:to>
                                        <p:strVal val="visible"/>
                                      </p:to>
                                    </p:set>
                                    <p:animEffect transition="in" filter="fade">
                                      <p:cBhvr>
                                        <p:cTn id="103" dur="500"/>
                                        <p:tgtEl>
                                          <p:spTgt spid="104"/>
                                        </p:tgtEl>
                                      </p:cBhvr>
                                    </p:animEffect>
                                  </p:childTnLst>
                                </p:cTn>
                              </p:par>
                            </p:childTnLst>
                          </p:cTn>
                        </p:par>
                      </p:childTnLst>
                    </p:cTn>
                  </p:par>
                  <p:par>
                    <p:cTn id="104" fill="hold">
                      <p:stCondLst>
                        <p:cond delay="indefinite"/>
                      </p:stCondLst>
                      <p:childTnLst>
                        <p:par>
                          <p:cTn id="105" fill="hold">
                            <p:stCondLst>
                              <p:cond delay="0"/>
                            </p:stCondLst>
                            <p:childTnLst>
                              <p:par>
                                <p:cTn id="106" presetID="8" presetClass="emph" presetSubtype="0" fill="hold" nodeType="clickEffect">
                                  <p:stCondLst>
                                    <p:cond delay="0"/>
                                  </p:stCondLst>
                                  <p:childTnLst>
                                    <p:animRot by="1800000">
                                      <p:cBhvr>
                                        <p:cTn id="107" dur="10" fill="hold"/>
                                        <p:tgtEl>
                                          <p:spTgt spid="88"/>
                                        </p:tgtEl>
                                        <p:attrNameLst>
                                          <p:attrName>r</p:attrName>
                                        </p:attrNameLst>
                                      </p:cBhvr>
                                    </p:animRot>
                                  </p:childTnLst>
                                </p:cTn>
                              </p:par>
                            </p:childTnLst>
                          </p:cTn>
                        </p:par>
                        <p:par>
                          <p:cTn id="108" fill="hold">
                            <p:stCondLst>
                              <p:cond delay="10"/>
                            </p:stCondLst>
                            <p:childTnLst>
                              <p:par>
                                <p:cTn id="109" presetID="10" presetClass="entr" presetSubtype="0" fill="hold" grpId="0" nodeType="afterEffect">
                                  <p:stCondLst>
                                    <p:cond delay="0"/>
                                  </p:stCondLst>
                                  <p:childTnLst>
                                    <p:set>
                                      <p:cBhvr>
                                        <p:cTn id="110" dur="1" fill="hold">
                                          <p:stCondLst>
                                            <p:cond delay="0"/>
                                          </p:stCondLst>
                                        </p:cTn>
                                        <p:tgtEl>
                                          <p:spTgt spid="105"/>
                                        </p:tgtEl>
                                        <p:attrNameLst>
                                          <p:attrName>style.visibility</p:attrName>
                                        </p:attrNameLst>
                                      </p:cBhvr>
                                      <p:to>
                                        <p:strVal val="visible"/>
                                      </p:to>
                                    </p:set>
                                    <p:animEffect transition="in" filter="fade">
                                      <p:cBhvr>
                                        <p:cTn id="111" dur="500"/>
                                        <p:tgtEl>
                                          <p:spTgt spid="10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06"/>
                                        </p:tgtEl>
                                        <p:attrNameLst>
                                          <p:attrName>style.visibility</p:attrName>
                                        </p:attrNameLst>
                                      </p:cBhvr>
                                      <p:to>
                                        <p:strVal val="visible"/>
                                      </p:to>
                                    </p:set>
                                    <p:animEffect transition="in" filter="fade">
                                      <p:cBhvr>
                                        <p:cTn id="114" dur="500"/>
                                        <p:tgtEl>
                                          <p:spTgt spid="106"/>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10" fill="hold"/>
                                        <p:tgtEl>
                                          <p:spTgt spid="88"/>
                                        </p:tgtEl>
                                        <p:attrNameLst>
                                          <p:attrName>r</p:attrName>
                                        </p:attrNameLst>
                                      </p:cBhvr>
                                    </p:animRot>
                                  </p:childTnLst>
                                </p:cTn>
                              </p:par>
                            </p:childTnLst>
                          </p:cTn>
                        </p:par>
                        <p:par>
                          <p:cTn id="119" fill="hold">
                            <p:stCondLst>
                              <p:cond delay="10"/>
                            </p:stCondLst>
                            <p:childTnLst>
                              <p:par>
                                <p:cTn id="120" presetID="10" presetClass="entr" presetSubtype="0" fill="hold" grpId="0" nodeType="afterEffect">
                                  <p:stCondLst>
                                    <p:cond delay="0"/>
                                  </p:stCondLst>
                                  <p:childTnLst>
                                    <p:set>
                                      <p:cBhvr>
                                        <p:cTn id="121" dur="1" fill="hold">
                                          <p:stCondLst>
                                            <p:cond delay="0"/>
                                          </p:stCondLst>
                                        </p:cTn>
                                        <p:tgtEl>
                                          <p:spTgt spid="107"/>
                                        </p:tgtEl>
                                        <p:attrNameLst>
                                          <p:attrName>style.visibility</p:attrName>
                                        </p:attrNameLst>
                                      </p:cBhvr>
                                      <p:to>
                                        <p:strVal val="visible"/>
                                      </p:to>
                                    </p:set>
                                    <p:animEffect transition="in" filter="fade">
                                      <p:cBhvr>
                                        <p:cTn id="122" dur="500"/>
                                        <p:tgtEl>
                                          <p:spTgt spid="10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fade">
                                      <p:cBhvr>
                                        <p:cTn id="125" dur="500"/>
                                        <p:tgtEl>
                                          <p:spTgt spid="108"/>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mph" presetSubtype="0" fill="hold" nodeType="clickEffect">
                                  <p:stCondLst>
                                    <p:cond delay="0"/>
                                  </p:stCondLst>
                                  <p:childTnLst>
                                    <p:animRot by="1800000">
                                      <p:cBhvr>
                                        <p:cTn id="129" dur="10" fill="hold"/>
                                        <p:tgtEl>
                                          <p:spTgt spid="88"/>
                                        </p:tgtEl>
                                        <p:attrNameLst>
                                          <p:attrName>r</p:attrName>
                                        </p:attrNameLst>
                                      </p:cBhvr>
                                    </p:animRot>
                                  </p:childTnLst>
                                </p:cTn>
                              </p:par>
                            </p:childTnLst>
                          </p:cTn>
                        </p:par>
                        <p:par>
                          <p:cTn id="130" fill="hold">
                            <p:stCondLst>
                              <p:cond delay="10"/>
                            </p:stCondLst>
                            <p:childTnLst>
                              <p:par>
                                <p:cTn id="131" presetID="10" presetClass="entr" presetSubtype="0" fill="hold" grpId="0" nodeType="after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fade">
                                      <p:cBhvr>
                                        <p:cTn id="133" dur="500"/>
                                        <p:tgtEl>
                                          <p:spTgt spid="10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10"/>
                                        </p:tgtEl>
                                        <p:attrNameLst>
                                          <p:attrName>style.visibility</p:attrName>
                                        </p:attrNameLst>
                                      </p:cBhvr>
                                      <p:to>
                                        <p:strVal val="visible"/>
                                      </p:to>
                                    </p:set>
                                    <p:animEffect transition="in" filter="fade">
                                      <p:cBhvr>
                                        <p:cTn id="136" dur="500"/>
                                        <p:tgtEl>
                                          <p:spTgt spid="110"/>
                                        </p:tgtEl>
                                      </p:cBhvr>
                                    </p:animEffect>
                                  </p:childTnLst>
                                </p:cTn>
                              </p:par>
                            </p:childTnLst>
                          </p:cTn>
                        </p:par>
                      </p:childTnLst>
                    </p:cTn>
                  </p:par>
                  <p:par>
                    <p:cTn id="137" fill="hold">
                      <p:stCondLst>
                        <p:cond delay="indefinite"/>
                      </p:stCondLst>
                      <p:childTnLst>
                        <p:par>
                          <p:cTn id="138" fill="hold">
                            <p:stCondLst>
                              <p:cond delay="0"/>
                            </p:stCondLst>
                            <p:childTnLst>
                              <p:par>
                                <p:cTn id="139" presetID="8" presetClass="emph" presetSubtype="0" fill="hold" nodeType="clickEffect">
                                  <p:stCondLst>
                                    <p:cond delay="0"/>
                                  </p:stCondLst>
                                  <p:childTnLst>
                                    <p:animRot by="1800000">
                                      <p:cBhvr>
                                        <p:cTn id="140" dur="10" fill="hold"/>
                                        <p:tgtEl>
                                          <p:spTgt spid="88"/>
                                        </p:tgtEl>
                                        <p:attrNameLst>
                                          <p:attrName>r</p:attrName>
                                        </p:attrNameLst>
                                      </p:cBhvr>
                                    </p:animRot>
                                  </p:childTnLst>
                                </p:cTn>
                              </p:par>
                            </p:childTnLst>
                          </p:cTn>
                        </p:par>
                        <p:par>
                          <p:cTn id="141" fill="hold">
                            <p:stCondLst>
                              <p:cond delay="10"/>
                            </p:stCondLst>
                            <p:childTnLst>
                              <p:par>
                                <p:cTn id="142" presetID="10" presetClass="entr" presetSubtype="0" fill="hold" grpId="0" nodeType="afterEffect">
                                  <p:stCondLst>
                                    <p:cond delay="0"/>
                                  </p:stCondLst>
                                  <p:childTnLst>
                                    <p:set>
                                      <p:cBhvr>
                                        <p:cTn id="143" dur="1" fill="hold">
                                          <p:stCondLst>
                                            <p:cond delay="0"/>
                                          </p:stCondLst>
                                        </p:cTn>
                                        <p:tgtEl>
                                          <p:spTgt spid="111"/>
                                        </p:tgtEl>
                                        <p:attrNameLst>
                                          <p:attrName>style.visibility</p:attrName>
                                        </p:attrNameLst>
                                      </p:cBhvr>
                                      <p:to>
                                        <p:strVal val="visible"/>
                                      </p:to>
                                    </p:set>
                                    <p:animEffect transition="in" filter="fade">
                                      <p:cBhvr>
                                        <p:cTn id="144" dur="500"/>
                                        <p:tgtEl>
                                          <p:spTgt spid="111"/>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12"/>
                                        </p:tgtEl>
                                        <p:attrNameLst>
                                          <p:attrName>style.visibility</p:attrName>
                                        </p:attrNameLst>
                                      </p:cBhvr>
                                      <p:to>
                                        <p:strVal val="visible"/>
                                      </p:to>
                                    </p:set>
                                    <p:animEffect transition="in" filter="fade">
                                      <p:cBhvr>
                                        <p:cTn id="147" dur="500"/>
                                        <p:tgtEl>
                                          <p:spTgt spid="112"/>
                                        </p:tgtEl>
                                      </p:cBhvr>
                                    </p:animEffect>
                                  </p:childTnLst>
                                </p:cTn>
                              </p:par>
                            </p:childTnLst>
                          </p:cTn>
                        </p:par>
                      </p:childTnLst>
                    </p:cTn>
                  </p:par>
                  <p:par>
                    <p:cTn id="148" fill="hold">
                      <p:stCondLst>
                        <p:cond delay="indefinite"/>
                      </p:stCondLst>
                      <p:childTnLst>
                        <p:par>
                          <p:cTn id="149" fill="hold">
                            <p:stCondLst>
                              <p:cond delay="0"/>
                            </p:stCondLst>
                            <p:childTnLst>
                              <p:par>
                                <p:cTn id="150" presetID="8" presetClass="emph" presetSubtype="0" fill="hold" nodeType="clickEffect">
                                  <p:stCondLst>
                                    <p:cond delay="0"/>
                                  </p:stCondLst>
                                  <p:childTnLst>
                                    <p:animRot by="1800000">
                                      <p:cBhvr>
                                        <p:cTn id="151" dur="10" fill="hold"/>
                                        <p:tgtEl>
                                          <p:spTgt spid="88"/>
                                        </p:tgtEl>
                                        <p:attrNameLst>
                                          <p:attrName>r</p:attrName>
                                        </p:attrNameLst>
                                      </p:cBhvr>
                                    </p:animRot>
                                  </p:childTnLst>
                                </p:cTn>
                              </p:par>
                            </p:childTnLst>
                          </p:cTn>
                        </p:par>
                        <p:par>
                          <p:cTn id="152" fill="hold">
                            <p:stCondLst>
                              <p:cond delay="10"/>
                            </p:stCondLst>
                            <p:childTnLst>
                              <p:par>
                                <p:cTn id="153" presetID="10" presetClass="entr" presetSubtype="0" fill="hold" grpId="0" nodeType="afterEffect">
                                  <p:stCondLst>
                                    <p:cond delay="0"/>
                                  </p:stCondLst>
                                  <p:childTnLst>
                                    <p:set>
                                      <p:cBhvr>
                                        <p:cTn id="154" dur="1" fill="hold">
                                          <p:stCondLst>
                                            <p:cond delay="0"/>
                                          </p:stCondLst>
                                        </p:cTn>
                                        <p:tgtEl>
                                          <p:spTgt spid="113"/>
                                        </p:tgtEl>
                                        <p:attrNameLst>
                                          <p:attrName>style.visibility</p:attrName>
                                        </p:attrNameLst>
                                      </p:cBhvr>
                                      <p:to>
                                        <p:strVal val="visible"/>
                                      </p:to>
                                    </p:set>
                                    <p:animEffect transition="in" filter="fade">
                                      <p:cBhvr>
                                        <p:cTn id="155" dur="500"/>
                                        <p:tgtEl>
                                          <p:spTgt spid="11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14"/>
                                        </p:tgtEl>
                                        <p:attrNameLst>
                                          <p:attrName>style.visibility</p:attrName>
                                        </p:attrNameLst>
                                      </p:cBhvr>
                                      <p:to>
                                        <p:strVal val="visible"/>
                                      </p:to>
                                    </p:set>
                                    <p:animEffect transition="in" filter="fade">
                                      <p:cBhvr>
                                        <p:cTn id="158" dur="500"/>
                                        <p:tgtEl>
                                          <p:spTgt spid="114"/>
                                        </p:tgtEl>
                                      </p:cBhvr>
                                    </p:animEffect>
                                  </p:childTnLst>
                                </p:cTn>
                              </p:par>
                            </p:childTnLst>
                          </p:cTn>
                        </p:par>
                      </p:childTnLst>
                    </p:cTn>
                  </p:par>
                  <p:par>
                    <p:cTn id="159" fill="hold">
                      <p:stCondLst>
                        <p:cond delay="indefinite"/>
                      </p:stCondLst>
                      <p:childTnLst>
                        <p:par>
                          <p:cTn id="160" fill="hold">
                            <p:stCondLst>
                              <p:cond delay="0"/>
                            </p:stCondLst>
                            <p:childTnLst>
                              <p:par>
                                <p:cTn id="161" presetID="8" presetClass="emph" presetSubtype="0" fill="hold" nodeType="clickEffect">
                                  <p:stCondLst>
                                    <p:cond delay="0"/>
                                  </p:stCondLst>
                                  <p:childTnLst>
                                    <p:animRot by="1800000">
                                      <p:cBhvr>
                                        <p:cTn id="162" dur="10" fill="hold"/>
                                        <p:tgtEl>
                                          <p:spTgt spid="88"/>
                                        </p:tgtEl>
                                        <p:attrNameLst>
                                          <p:attrName>r</p:attrName>
                                        </p:attrNameLst>
                                      </p:cBhvr>
                                    </p:animRot>
                                  </p:childTnLst>
                                </p:cTn>
                              </p:par>
                            </p:childTnLst>
                          </p:cTn>
                        </p:par>
                        <p:par>
                          <p:cTn id="163" fill="hold">
                            <p:stCondLst>
                              <p:cond delay="10"/>
                            </p:stCondLst>
                            <p:childTnLst>
                              <p:par>
                                <p:cTn id="164" presetID="10" presetClass="entr" presetSubtype="0" fill="hold" grpId="0" nodeType="afterEffect">
                                  <p:stCondLst>
                                    <p:cond delay="0"/>
                                  </p:stCondLst>
                                  <p:childTnLst>
                                    <p:set>
                                      <p:cBhvr>
                                        <p:cTn id="165" dur="1" fill="hold">
                                          <p:stCondLst>
                                            <p:cond delay="0"/>
                                          </p:stCondLst>
                                        </p:cTn>
                                        <p:tgtEl>
                                          <p:spTgt spid="115"/>
                                        </p:tgtEl>
                                        <p:attrNameLst>
                                          <p:attrName>style.visibility</p:attrName>
                                        </p:attrNameLst>
                                      </p:cBhvr>
                                      <p:to>
                                        <p:strVal val="visible"/>
                                      </p:to>
                                    </p:set>
                                    <p:animEffect transition="in" filter="fade">
                                      <p:cBhvr>
                                        <p:cTn id="166" dur="500"/>
                                        <p:tgtEl>
                                          <p:spTgt spid="115"/>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16"/>
                                        </p:tgtEl>
                                        <p:attrNameLst>
                                          <p:attrName>style.visibility</p:attrName>
                                        </p:attrNameLst>
                                      </p:cBhvr>
                                      <p:to>
                                        <p:strVal val="visible"/>
                                      </p:to>
                                    </p:set>
                                    <p:animEffect transition="in" filter="fade">
                                      <p:cBhvr>
                                        <p:cTn id="169" dur="500"/>
                                        <p:tgtEl>
                                          <p:spTgt spid="116"/>
                                        </p:tgtEl>
                                      </p:cBhvr>
                                    </p:animEffect>
                                  </p:childTnLst>
                                </p:cTn>
                              </p:par>
                            </p:childTnLst>
                          </p:cTn>
                        </p:par>
                      </p:childTnLst>
                    </p:cTn>
                  </p:par>
                  <p:par>
                    <p:cTn id="170" fill="hold">
                      <p:stCondLst>
                        <p:cond delay="indefinite"/>
                      </p:stCondLst>
                      <p:childTnLst>
                        <p:par>
                          <p:cTn id="171" fill="hold">
                            <p:stCondLst>
                              <p:cond delay="0"/>
                            </p:stCondLst>
                            <p:childTnLst>
                              <p:par>
                                <p:cTn id="172" presetID="8" presetClass="emph" presetSubtype="0" fill="hold" nodeType="clickEffect">
                                  <p:stCondLst>
                                    <p:cond delay="0"/>
                                  </p:stCondLst>
                                  <p:childTnLst>
                                    <p:animRot by="1800000">
                                      <p:cBhvr>
                                        <p:cTn id="173" dur="10" fill="hold"/>
                                        <p:tgtEl>
                                          <p:spTgt spid="88"/>
                                        </p:tgtEl>
                                        <p:attrNameLst>
                                          <p:attrName>r</p:attrName>
                                        </p:attrNameLst>
                                      </p:cBhvr>
                                    </p:animRot>
                                  </p:childTnLst>
                                </p:cTn>
                              </p:par>
                            </p:childTnLst>
                          </p:cTn>
                        </p:par>
                        <p:par>
                          <p:cTn id="174" fill="hold">
                            <p:stCondLst>
                              <p:cond delay="10"/>
                            </p:stCondLst>
                            <p:childTnLst>
                              <p:par>
                                <p:cTn id="175" presetID="10" presetClass="entr" presetSubtype="0" fill="hold" grpId="0" nodeType="afterEffect">
                                  <p:stCondLst>
                                    <p:cond delay="0"/>
                                  </p:stCondLst>
                                  <p:childTnLst>
                                    <p:set>
                                      <p:cBhvr>
                                        <p:cTn id="176" dur="1" fill="hold">
                                          <p:stCondLst>
                                            <p:cond delay="0"/>
                                          </p:stCondLst>
                                        </p:cTn>
                                        <p:tgtEl>
                                          <p:spTgt spid="117"/>
                                        </p:tgtEl>
                                        <p:attrNameLst>
                                          <p:attrName>style.visibility</p:attrName>
                                        </p:attrNameLst>
                                      </p:cBhvr>
                                      <p:to>
                                        <p:strVal val="visible"/>
                                      </p:to>
                                    </p:set>
                                    <p:animEffect transition="in" filter="fade">
                                      <p:cBhvr>
                                        <p:cTn id="177" dur="500"/>
                                        <p:tgtEl>
                                          <p:spTgt spid="117"/>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18"/>
                                        </p:tgtEl>
                                        <p:attrNameLst>
                                          <p:attrName>style.visibility</p:attrName>
                                        </p:attrNameLst>
                                      </p:cBhvr>
                                      <p:to>
                                        <p:strVal val="visible"/>
                                      </p:to>
                                    </p:set>
                                    <p:animEffect transition="in" filter="fade">
                                      <p:cBhvr>
                                        <p:cTn id="180" dur="500"/>
                                        <p:tgtEl>
                                          <p:spTgt spid="118"/>
                                        </p:tgtEl>
                                      </p:cBhvr>
                                    </p:animEffect>
                                  </p:childTnLst>
                                </p:cTn>
                              </p:par>
                            </p:childTnLst>
                          </p:cTn>
                        </p:par>
                      </p:childTnLst>
                    </p:cTn>
                  </p:par>
                  <p:par>
                    <p:cTn id="181" fill="hold">
                      <p:stCondLst>
                        <p:cond delay="indefinite"/>
                      </p:stCondLst>
                      <p:childTnLst>
                        <p:par>
                          <p:cTn id="182" fill="hold">
                            <p:stCondLst>
                              <p:cond delay="0"/>
                            </p:stCondLst>
                            <p:childTnLst>
                              <p:par>
                                <p:cTn id="183" presetID="8" presetClass="emph" presetSubtype="0" fill="hold" nodeType="clickEffect">
                                  <p:stCondLst>
                                    <p:cond delay="0"/>
                                  </p:stCondLst>
                                  <p:childTnLst>
                                    <p:animRot by="1800000">
                                      <p:cBhvr>
                                        <p:cTn id="184" dur="10" fill="hold"/>
                                        <p:tgtEl>
                                          <p:spTgt spid="88"/>
                                        </p:tgtEl>
                                        <p:attrNameLst>
                                          <p:attrName>r</p:attrName>
                                        </p:attrNameLst>
                                      </p:cBhvr>
                                    </p:animRot>
                                  </p:childTnLst>
                                </p:cTn>
                              </p:par>
                            </p:childTnLst>
                          </p:cTn>
                        </p:par>
                        <p:par>
                          <p:cTn id="185" fill="hold">
                            <p:stCondLst>
                              <p:cond delay="10"/>
                            </p:stCondLst>
                            <p:childTnLst>
                              <p:par>
                                <p:cTn id="186" presetID="10" presetClass="entr" presetSubtype="0" fill="hold" grpId="0" nodeType="afterEffect">
                                  <p:stCondLst>
                                    <p:cond delay="0"/>
                                  </p:stCondLst>
                                  <p:childTnLst>
                                    <p:set>
                                      <p:cBhvr>
                                        <p:cTn id="187" dur="1" fill="hold">
                                          <p:stCondLst>
                                            <p:cond delay="0"/>
                                          </p:stCondLst>
                                        </p:cTn>
                                        <p:tgtEl>
                                          <p:spTgt spid="119"/>
                                        </p:tgtEl>
                                        <p:attrNameLst>
                                          <p:attrName>style.visibility</p:attrName>
                                        </p:attrNameLst>
                                      </p:cBhvr>
                                      <p:to>
                                        <p:strVal val="visible"/>
                                      </p:to>
                                    </p:set>
                                    <p:animEffect transition="in" filter="fade">
                                      <p:cBhvr>
                                        <p:cTn id="188" dur="500"/>
                                        <p:tgtEl>
                                          <p:spTgt spid="119"/>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20"/>
                                        </p:tgtEl>
                                        <p:attrNameLst>
                                          <p:attrName>style.visibility</p:attrName>
                                        </p:attrNameLst>
                                      </p:cBhvr>
                                      <p:to>
                                        <p:strVal val="visible"/>
                                      </p:to>
                                    </p:set>
                                    <p:animEffect transition="in" filter="fade">
                                      <p:cBhvr>
                                        <p:cTn id="191" dur="500"/>
                                        <p:tgtEl>
                                          <p:spTgt spid="120"/>
                                        </p:tgtEl>
                                      </p:cBhvr>
                                    </p:animEffect>
                                  </p:childTnLst>
                                </p:cTn>
                              </p:par>
                            </p:childTnLst>
                          </p:cTn>
                        </p:par>
                      </p:childTnLst>
                    </p:cTn>
                  </p:par>
                  <p:par>
                    <p:cTn id="192" fill="hold">
                      <p:stCondLst>
                        <p:cond delay="indefinite"/>
                      </p:stCondLst>
                      <p:childTnLst>
                        <p:par>
                          <p:cTn id="193" fill="hold">
                            <p:stCondLst>
                              <p:cond delay="0"/>
                            </p:stCondLst>
                            <p:childTnLst>
                              <p:par>
                                <p:cTn id="194" presetID="8" presetClass="emph" presetSubtype="0" fill="hold" nodeType="clickEffect">
                                  <p:stCondLst>
                                    <p:cond delay="0"/>
                                  </p:stCondLst>
                                  <p:childTnLst>
                                    <p:animRot by="1800000">
                                      <p:cBhvr>
                                        <p:cTn id="195" dur="10" fill="hold"/>
                                        <p:tgtEl>
                                          <p:spTgt spid="88"/>
                                        </p:tgtEl>
                                        <p:attrNameLst>
                                          <p:attrName>r</p:attrName>
                                        </p:attrNameLst>
                                      </p:cBhvr>
                                    </p:animRot>
                                  </p:childTnLst>
                                </p:cTn>
                              </p:par>
                            </p:childTnLst>
                          </p:cTn>
                        </p:par>
                        <p:par>
                          <p:cTn id="196" fill="hold">
                            <p:stCondLst>
                              <p:cond delay="10"/>
                            </p:stCondLst>
                            <p:childTnLst>
                              <p:par>
                                <p:cTn id="197" presetID="10" presetClass="entr" presetSubtype="0" fill="hold" grpId="0" nodeType="afterEffect">
                                  <p:stCondLst>
                                    <p:cond delay="0"/>
                                  </p:stCondLst>
                                  <p:childTnLst>
                                    <p:set>
                                      <p:cBhvr>
                                        <p:cTn id="198" dur="1" fill="hold">
                                          <p:stCondLst>
                                            <p:cond delay="0"/>
                                          </p:stCondLst>
                                        </p:cTn>
                                        <p:tgtEl>
                                          <p:spTgt spid="121"/>
                                        </p:tgtEl>
                                        <p:attrNameLst>
                                          <p:attrName>style.visibility</p:attrName>
                                        </p:attrNameLst>
                                      </p:cBhvr>
                                      <p:to>
                                        <p:strVal val="visible"/>
                                      </p:to>
                                    </p:set>
                                    <p:animEffect transition="in" filter="fade">
                                      <p:cBhvr>
                                        <p:cTn id="199" dur="500"/>
                                        <p:tgtEl>
                                          <p:spTgt spid="12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22"/>
                                        </p:tgtEl>
                                        <p:attrNameLst>
                                          <p:attrName>style.visibility</p:attrName>
                                        </p:attrNameLst>
                                      </p:cBhvr>
                                      <p:to>
                                        <p:strVal val="visible"/>
                                      </p:to>
                                    </p:set>
                                    <p:animEffect transition="in" filter="fade">
                                      <p:cBhvr>
                                        <p:cTn id="202" dur="500"/>
                                        <p:tgtEl>
                                          <p:spTgt spid="122"/>
                                        </p:tgtEl>
                                      </p:cBhvr>
                                    </p:animEffect>
                                  </p:childTnLst>
                                </p:cTn>
                              </p:par>
                            </p:childTnLst>
                          </p:cTn>
                        </p:par>
                      </p:childTnLst>
                    </p:cTn>
                  </p:par>
                  <p:par>
                    <p:cTn id="203" fill="hold">
                      <p:stCondLst>
                        <p:cond delay="indefinite"/>
                      </p:stCondLst>
                      <p:childTnLst>
                        <p:par>
                          <p:cTn id="204" fill="hold">
                            <p:stCondLst>
                              <p:cond delay="0"/>
                            </p:stCondLst>
                            <p:childTnLst>
                              <p:par>
                                <p:cTn id="205" presetID="8" presetClass="emph" presetSubtype="0" fill="hold" nodeType="clickEffect">
                                  <p:stCondLst>
                                    <p:cond delay="0"/>
                                  </p:stCondLst>
                                  <p:childTnLst>
                                    <p:animRot by="1800000">
                                      <p:cBhvr>
                                        <p:cTn id="206" dur="10" fill="hold"/>
                                        <p:tgtEl>
                                          <p:spTgt spid="88"/>
                                        </p:tgtEl>
                                        <p:attrNameLst>
                                          <p:attrName>r</p:attrName>
                                        </p:attrNameLst>
                                      </p:cBhvr>
                                    </p:animRot>
                                  </p:childTnLst>
                                </p:cTn>
                              </p:par>
                            </p:childTnLst>
                          </p:cTn>
                        </p:par>
                        <p:par>
                          <p:cTn id="207" fill="hold">
                            <p:stCondLst>
                              <p:cond delay="10"/>
                            </p:stCondLst>
                            <p:childTnLst>
                              <p:par>
                                <p:cTn id="208" presetID="10" presetClass="entr" presetSubtype="0" fill="hold" grpId="0" nodeType="afterEffect">
                                  <p:stCondLst>
                                    <p:cond delay="0"/>
                                  </p:stCondLst>
                                  <p:childTnLst>
                                    <p:set>
                                      <p:cBhvr>
                                        <p:cTn id="209" dur="1" fill="hold">
                                          <p:stCondLst>
                                            <p:cond delay="0"/>
                                          </p:stCondLst>
                                        </p:cTn>
                                        <p:tgtEl>
                                          <p:spTgt spid="123"/>
                                        </p:tgtEl>
                                        <p:attrNameLst>
                                          <p:attrName>style.visibility</p:attrName>
                                        </p:attrNameLst>
                                      </p:cBhvr>
                                      <p:to>
                                        <p:strVal val="visible"/>
                                      </p:to>
                                    </p:set>
                                    <p:animEffect transition="in" filter="fade">
                                      <p:cBhvr>
                                        <p:cTn id="210" dur="500"/>
                                        <p:tgtEl>
                                          <p:spTgt spid="123"/>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24"/>
                                        </p:tgtEl>
                                        <p:attrNameLst>
                                          <p:attrName>style.visibility</p:attrName>
                                        </p:attrNameLst>
                                      </p:cBhvr>
                                      <p:to>
                                        <p:strVal val="visible"/>
                                      </p:to>
                                    </p:set>
                                    <p:animEffect transition="in" filter="fade">
                                      <p:cBhvr>
                                        <p:cTn id="213" dur="500"/>
                                        <p:tgtEl>
                                          <p:spTgt spid="124"/>
                                        </p:tgtEl>
                                      </p:cBhvr>
                                    </p:animEffect>
                                  </p:childTnLst>
                                </p:cTn>
                              </p:par>
                            </p:childTnLst>
                          </p:cTn>
                        </p:par>
                      </p:childTnLst>
                    </p:cTn>
                  </p:par>
                  <p:par>
                    <p:cTn id="214" fill="hold">
                      <p:stCondLst>
                        <p:cond delay="indefinite"/>
                      </p:stCondLst>
                      <p:childTnLst>
                        <p:par>
                          <p:cTn id="215" fill="hold">
                            <p:stCondLst>
                              <p:cond delay="0"/>
                            </p:stCondLst>
                            <p:childTnLst>
                              <p:par>
                                <p:cTn id="216" presetID="8" presetClass="emph" presetSubtype="0" fill="hold" nodeType="clickEffect">
                                  <p:stCondLst>
                                    <p:cond delay="0"/>
                                  </p:stCondLst>
                                  <p:childTnLst>
                                    <p:animRot by="1800000">
                                      <p:cBhvr>
                                        <p:cTn id="217" dur="10" fill="hold"/>
                                        <p:tgtEl>
                                          <p:spTgt spid="88"/>
                                        </p:tgtEl>
                                        <p:attrNameLst>
                                          <p:attrName>r</p:attrName>
                                        </p:attrNameLst>
                                      </p:cBhvr>
                                    </p:animRot>
                                  </p:childTnLst>
                                </p:cTn>
                              </p:par>
                            </p:childTnLst>
                          </p:cTn>
                        </p:par>
                        <p:par>
                          <p:cTn id="218" fill="hold">
                            <p:stCondLst>
                              <p:cond delay="10"/>
                            </p:stCondLst>
                            <p:childTnLst>
                              <p:par>
                                <p:cTn id="219" presetID="10" presetClass="entr" presetSubtype="0" fill="hold" grpId="0" nodeType="afterEffect">
                                  <p:stCondLst>
                                    <p:cond delay="0"/>
                                  </p:stCondLst>
                                  <p:childTnLst>
                                    <p:set>
                                      <p:cBhvr>
                                        <p:cTn id="220" dur="1" fill="hold">
                                          <p:stCondLst>
                                            <p:cond delay="0"/>
                                          </p:stCondLst>
                                        </p:cTn>
                                        <p:tgtEl>
                                          <p:spTgt spid="125"/>
                                        </p:tgtEl>
                                        <p:attrNameLst>
                                          <p:attrName>style.visibility</p:attrName>
                                        </p:attrNameLst>
                                      </p:cBhvr>
                                      <p:to>
                                        <p:strVal val="visible"/>
                                      </p:to>
                                    </p:set>
                                    <p:animEffect transition="in" filter="fade">
                                      <p:cBhvr>
                                        <p:cTn id="221" dur="500"/>
                                        <p:tgtEl>
                                          <p:spTgt spid="125"/>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26"/>
                                        </p:tgtEl>
                                        <p:attrNameLst>
                                          <p:attrName>style.visibility</p:attrName>
                                        </p:attrNameLst>
                                      </p:cBhvr>
                                      <p:to>
                                        <p:strVal val="visible"/>
                                      </p:to>
                                    </p:set>
                                    <p:animEffect transition="in" filter="fade">
                                      <p:cBhvr>
                                        <p:cTn id="224" dur="500"/>
                                        <p:tgtEl>
                                          <p:spTgt spid="126"/>
                                        </p:tgtEl>
                                      </p:cBhvr>
                                    </p:animEffect>
                                  </p:childTnLst>
                                </p:cTn>
                              </p:par>
                            </p:childTnLst>
                          </p:cTn>
                        </p:par>
                      </p:childTnLst>
                    </p:cTn>
                  </p:par>
                  <p:par>
                    <p:cTn id="225" fill="hold">
                      <p:stCondLst>
                        <p:cond delay="indefinite"/>
                      </p:stCondLst>
                      <p:childTnLst>
                        <p:par>
                          <p:cTn id="226" fill="hold">
                            <p:stCondLst>
                              <p:cond delay="0"/>
                            </p:stCondLst>
                            <p:childTnLst>
                              <p:par>
                                <p:cTn id="227" presetID="8" presetClass="emph" presetSubtype="0" fill="hold" nodeType="clickEffect">
                                  <p:stCondLst>
                                    <p:cond delay="0"/>
                                  </p:stCondLst>
                                  <p:childTnLst>
                                    <p:animRot by="1800000">
                                      <p:cBhvr>
                                        <p:cTn id="228" dur="10" fill="hold"/>
                                        <p:tgtEl>
                                          <p:spTgt spid="88"/>
                                        </p:tgtEl>
                                        <p:attrNameLst>
                                          <p:attrName>r</p:attrName>
                                        </p:attrNameLst>
                                      </p:cBhvr>
                                    </p:animRot>
                                  </p:childTnLst>
                                </p:cTn>
                              </p:par>
                            </p:childTnLst>
                          </p:cTn>
                        </p:par>
                        <p:par>
                          <p:cTn id="229" fill="hold">
                            <p:stCondLst>
                              <p:cond delay="10"/>
                            </p:stCondLst>
                            <p:childTnLst>
                              <p:par>
                                <p:cTn id="230" presetID="10" presetClass="entr" presetSubtype="0" fill="hold" grpId="0" nodeType="afterEffect">
                                  <p:stCondLst>
                                    <p:cond delay="0"/>
                                  </p:stCondLst>
                                  <p:childTnLst>
                                    <p:set>
                                      <p:cBhvr>
                                        <p:cTn id="231" dur="1" fill="hold">
                                          <p:stCondLst>
                                            <p:cond delay="0"/>
                                          </p:stCondLst>
                                        </p:cTn>
                                        <p:tgtEl>
                                          <p:spTgt spid="127"/>
                                        </p:tgtEl>
                                        <p:attrNameLst>
                                          <p:attrName>style.visibility</p:attrName>
                                        </p:attrNameLst>
                                      </p:cBhvr>
                                      <p:to>
                                        <p:strVal val="visible"/>
                                      </p:to>
                                    </p:set>
                                    <p:animEffect transition="in" filter="fade">
                                      <p:cBhvr>
                                        <p:cTn id="232" dur="500"/>
                                        <p:tgtEl>
                                          <p:spTgt spid="127"/>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28"/>
                                        </p:tgtEl>
                                        <p:attrNameLst>
                                          <p:attrName>style.visibility</p:attrName>
                                        </p:attrNameLst>
                                      </p:cBhvr>
                                      <p:to>
                                        <p:strVal val="visible"/>
                                      </p:to>
                                    </p:set>
                                    <p:animEffect transition="in" filter="fade">
                                      <p:cBhvr>
                                        <p:cTn id="235" dur="500"/>
                                        <p:tgtEl>
                                          <p:spTgt spid="128"/>
                                        </p:tgtEl>
                                      </p:cBhvr>
                                    </p:animEffect>
                                  </p:childTnLst>
                                </p:cTn>
                              </p:par>
                            </p:childTnLst>
                          </p:cTn>
                        </p:par>
                      </p:childTnLst>
                    </p:cTn>
                  </p:par>
                  <p:par>
                    <p:cTn id="236" fill="hold">
                      <p:stCondLst>
                        <p:cond delay="indefinite"/>
                      </p:stCondLst>
                      <p:childTnLst>
                        <p:par>
                          <p:cTn id="237" fill="hold">
                            <p:stCondLst>
                              <p:cond delay="0"/>
                            </p:stCondLst>
                            <p:childTnLst>
                              <p:par>
                                <p:cTn id="238" presetID="8" presetClass="emph" presetSubtype="0" fill="hold" nodeType="clickEffect">
                                  <p:stCondLst>
                                    <p:cond delay="0"/>
                                  </p:stCondLst>
                                  <p:childTnLst>
                                    <p:animRot by="1800000">
                                      <p:cBhvr>
                                        <p:cTn id="239" dur="10" fill="hold"/>
                                        <p:tgtEl>
                                          <p:spTgt spid="88"/>
                                        </p:tgtEl>
                                        <p:attrNameLst>
                                          <p:attrName>r</p:attrName>
                                        </p:attrNameLst>
                                      </p:cBhvr>
                                    </p:animRot>
                                  </p:childTnLst>
                                </p:cTn>
                              </p:par>
                            </p:childTnLst>
                          </p:cTn>
                        </p:par>
                        <p:par>
                          <p:cTn id="240" fill="hold">
                            <p:stCondLst>
                              <p:cond delay="10"/>
                            </p:stCondLst>
                            <p:childTnLst>
                              <p:par>
                                <p:cTn id="241" presetID="10" presetClass="entr" presetSubtype="0" fill="hold" grpId="0" nodeType="afterEffect">
                                  <p:stCondLst>
                                    <p:cond delay="0"/>
                                  </p:stCondLst>
                                  <p:childTnLst>
                                    <p:set>
                                      <p:cBhvr>
                                        <p:cTn id="242" dur="1" fill="hold">
                                          <p:stCondLst>
                                            <p:cond delay="0"/>
                                          </p:stCondLst>
                                        </p:cTn>
                                        <p:tgtEl>
                                          <p:spTgt spid="129"/>
                                        </p:tgtEl>
                                        <p:attrNameLst>
                                          <p:attrName>style.visibility</p:attrName>
                                        </p:attrNameLst>
                                      </p:cBhvr>
                                      <p:to>
                                        <p:strVal val="visible"/>
                                      </p:to>
                                    </p:set>
                                    <p:animEffect transition="in" filter="fade">
                                      <p:cBhvr>
                                        <p:cTn id="243" dur="500"/>
                                        <p:tgtEl>
                                          <p:spTgt spid="129"/>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30"/>
                                        </p:tgtEl>
                                        <p:attrNameLst>
                                          <p:attrName>style.visibility</p:attrName>
                                        </p:attrNameLst>
                                      </p:cBhvr>
                                      <p:to>
                                        <p:strVal val="visible"/>
                                      </p:to>
                                    </p:set>
                                    <p:animEffect transition="in" filter="fade">
                                      <p:cBhvr>
                                        <p:cTn id="246" dur="500"/>
                                        <p:tgtEl>
                                          <p:spTgt spid="130"/>
                                        </p:tgtEl>
                                      </p:cBhvr>
                                    </p:animEffect>
                                  </p:childTnLst>
                                </p:cTn>
                              </p:par>
                            </p:childTnLst>
                          </p:cTn>
                        </p:par>
                      </p:childTnLst>
                    </p:cTn>
                  </p:par>
                  <p:par>
                    <p:cTn id="247" fill="hold">
                      <p:stCondLst>
                        <p:cond delay="indefinite"/>
                      </p:stCondLst>
                      <p:childTnLst>
                        <p:par>
                          <p:cTn id="248" fill="hold">
                            <p:stCondLst>
                              <p:cond delay="0"/>
                            </p:stCondLst>
                            <p:childTnLst>
                              <p:par>
                                <p:cTn id="249" presetID="8" presetClass="emph" presetSubtype="0" fill="hold" nodeType="clickEffect">
                                  <p:stCondLst>
                                    <p:cond delay="0"/>
                                  </p:stCondLst>
                                  <p:childTnLst>
                                    <p:animRot by="1800000">
                                      <p:cBhvr>
                                        <p:cTn id="250" dur="10" fill="hold"/>
                                        <p:tgtEl>
                                          <p:spTgt spid="88"/>
                                        </p:tgtEl>
                                        <p:attrNameLst>
                                          <p:attrName>r</p:attrName>
                                        </p:attrNameLst>
                                      </p:cBhvr>
                                    </p:animRot>
                                  </p:childTnLst>
                                </p:cTn>
                              </p:par>
                            </p:childTnLst>
                          </p:cTn>
                        </p:par>
                        <p:par>
                          <p:cTn id="251" fill="hold">
                            <p:stCondLst>
                              <p:cond delay="10"/>
                            </p:stCondLst>
                            <p:childTnLst>
                              <p:par>
                                <p:cTn id="252" presetID="10" presetClass="entr" presetSubtype="0" fill="hold" grpId="0" nodeType="afterEffect">
                                  <p:stCondLst>
                                    <p:cond delay="0"/>
                                  </p:stCondLst>
                                  <p:childTnLst>
                                    <p:set>
                                      <p:cBhvr>
                                        <p:cTn id="253" dur="1" fill="hold">
                                          <p:stCondLst>
                                            <p:cond delay="0"/>
                                          </p:stCondLst>
                                        </p:cTn>
                                        <p:tgtEl>
                                          <p:spTgt spid="131"/>
                                        </p:tgtEl>
                                        <p:attrNameLst>
                                          <p:attrName>style.visibility</p:attrName>
                                        </p:attrNameLst>
                                      </p:cBhvr>
                                      <p:to>
                                        <p:strVal val="visible"/>
                                      </p:to>
                                    </p:set>
                                    <p:animEffect transition="in" filter="fade">
                                      <p:cBhvr>
                                        <p:cTn id="254" dur="500"/>
                                        <p:tgtEl>
                                          <p:spTgt spid="131"/>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132"/>
                                        </p:tgtEl>
                                        <p:attrNameLst>
                                          <p:attrName>style.visibility</p:attrName>
                                        </p:attrNameLst>
                                      </p:cBhvr>
                                      <p:to>
                                        <p:strVal val="visible"/>
                                      </p:to>
                                    </p:set>
                                    <p:animEffect transition="in" filter="fade">
                                      <p:cBhvr>
                                        <p:cTn id="257" dur="500"/>
                                        <p:tgtEl>
                                          <p:spTgt spid="132"/>
                                        </p:tgtEl>
                                      </p:cBhvr>
                                    </p:animEffect>
                                  </p:childTnLst>
                                </p:cTn>
                              </p:par>
                            </p:childTnLst>
                          </p:cTn>
                        </p:par>
                      </p:childTnLst>
                    </p:cTn>
                  </p:par>
                  <p:par>
                    <p:cTn id="258" fill="hold">
                      <p:stCondLst>
                        <p:cond delay="indefinite"/>
                      </p:stCondLst>
                      <p:childTnLst>
                        <p:par>
                          <p:cTn id="259" fill="hold">
                            <p:stCondLst>
                              <p:cond delay="0"/>
                            </p:stCondLst>
                            <p:childTnLst>
                              <p:par>
                                <p:cTn id="260" presetID="8" presetClass="emph" presetSubtype="0" fill="hold" nodeType="clickEffect">
                                  <p:stCondLst>
                                    <p:cond delay="0"/>
                                  </p:stCondLst>
                                  <p:childTnLst>
                                    <p:animRot by="1800000">
                                      <p:cBhvr>
                                        <p:cTn id="261" dur="10" fill="hold"/>
                                        <p:tgtEl>
                                          <p:spTgt spid="88"/>
                                        </p:tgtEl>
                                        <p:attrNameLst>
                                          <p:attrName>r</p:attrName>
                                        </p:attrNameLst>
                                      </p:cBhvr>
                                    </p:animRot>
                                  </p:childTnLst>
                                </p:cTn>
                              </p:par>
                            </p:childTnLst>
                          </p:cTn>
                        </p:par>
                        <p:par>
                          <p:cTn id="262" fill="hold">
                            <p:stCondLst>
                              <p:cond delay="10"/>
                            </p:stCondLst>
                            <p:childTnLst>
                              <p:par>
                                <p:cTn id="263" presetID="10" presetClass="entr" presetSubtype="0" fill="hold" grpId="0" nodeType="afterEffect">
                                  <p:stCondLst>
                                    <p:cond delay="0"/>
                                  </p:stCondLst>
                                  <p:childTnLst>
                                    <p:set>
                                      <p:cBhvr>
                                        <p:cTn id="264" dur="1" fill="hold">
                                          <p:stCondLst>
                                            <p:cond delay="0"/>
                                          </p:stCondLst>
                                        </p:cTn>
                                        <p:tgtEl>
                                          <p:spTgt spid="133"/>
                                        </p:tgtEl>
                                        <p:attrNameLst>
                                          <p:attrName>style.visibility</p:attrName>
                                        </p:attrNameLst>
                                      </p:cBhvr>
                                      <p:to>
                                        <p:strVal val="visible"/>
                                      </p:to>
                                    </p:set>
                                    <p:animEffect transition="in" filter="fade">
                                      <p:cBhvr>
                                        <p:cTn id="265" dur="500"/>
                                        <p:tgtEl>
                                          <p:spTgt spid="133"/>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34"/>
                                        </p:tgtEl>
                                        <p:attrNameLst>
                                          <p:attrName>style.visibility</p:attrName>
                                        </p:attrNameLst>
                                      </p:cBhvr>
                                      <p:to>
                                        <p:strVal val="visible"/>
                                      </p:to>
                                    </p:set>
                                    <p:animEffect transition="in" filter="fade">
                                      <p:cBhvr>
                                        <p:cTn id="268" dur="500"/>
                                        <p:tgtEl>
                                          <p:spTgt spid="134"/>
                                        </p:tgtEl>
                                      </p:cBhvr>
                                    </p:animEffect>
                                  </p:childTnLst>
                                </p:cTn>
                              </p:par>
                            </p:childTnLst>
                          </p:cTn>
                        </p:par>
                      </p:childTnLst>
                    </p:cTn>
                  </p:par>
                  <p:par>
                    <p:cTn id="269" fill="hold">
                      <p:stCondLst>
                        <p:cond delay="indefinite"/>
                      </p:stCondLst>
                      <p:childTnLst>
                        <p:par>
                          <p:cTn id="270" fill="hold">
                            <p:stCondLst>
                              <p:cond delay="0"/>
                            </p:stCondLst>
                            <p:childTnLst>
                              <p:par>
                                <p:cTn id="271" presetID="8" presetClass="emph" presetSubtype="0" fill="hold" nodeType="clickEffect">
                                  <p:stCondLst>
                                    <p:cond delay="0"/>
                                  </p:stCondLst>
                                  <p:childTnLst>
                                    <p:animRot by="1800000">
                                      <p:cBhvr>
                                        <p:cTn id="272" dur="10" fill="hold"/>
                                        <p:tgtEl>
                                          <p:spTgt spid="88"/>
                                        </p:tgtEl>
                                        <p:attrNameLst>
                                          <p:attrName>r</p:attrName>
                                        </p:attrNameLst>
                                      </p:cBhvr>
                                    </p:animRot>
                                  </p:childTnLst>
                                </p:cTn>
                              </p:par>
                            </p:childTnLst>
                          </p:cTn>
                        </p:par>
                        <p:par>
                          <p:cTn id="273" fill="hold">
                            <p:stCondLst>
                              <p:cond delay="10"/>
                            </p:stCondLst>
                            <p:childTnLst>
                              <p:par>
                                <p:cTn id="274" presetID="10" presetClass="entr" presetSubtype="0" fill="hold" grpId="0" nodeType="afterEffect">
                                  <p:stCondLst>
                                    <p:cond delay="0"/>
                                  </p:stCondLst>
                                  <p:childTnLst>
                                    <p:set>
                                      <p:cBhvr>
                                        <p:cTn id="275" dur="1" fill="hold">
                                          <p:stCondLst>
                                            <p:cond delay="0"/>
                                          </p:stCondLst>
                                        </p:cTn>
                                        <p:tgtEl>
                                          <p:spTgt spid="135"/>
                                        </p:tgtEl>
                                        <p:attrNameLst>
                                          <p:attrName>style.visibility</p:attrName>
                                        </p:attrNameLst>
                                      </p:cBhvr>
                                      <p:to>
                                        <p:strVal val="visible"/>
                                      </p:to>
                                    </p:set>
                                    <p:animEffect transition="in" filter="fade">
                                      <p:cBhvr>
                                        <p:cTn id="276" dur="500"/>
                                        <p:tgtEl>
                                          <p:spTgt spid="135"/>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136"/>
                                        </p:tgtEl>
                                        <p:attrNameLst>
                                          <p:attrName>style.visibility</p:attrName>
                                        </p:attrNameLst>
                                      </p:cBhvr>
                                      <p:to>
                                        <p:strVal val="visible"/>
                                      </p:to>
                                    </p:set>
                                    <p:animEffect transition="in" filter="fade">
                                      <p:cBhvr>
                                        <p:cTn id="27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8" name="Picture 7">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2783519" y="3150837"/>
            <a:ext cx="3509142" cy="1620998"/>
          </a:xfrm>
          <a:prstGeom prst="rect">
            <a:avLst/>
          </a:prstGeom>
          <a:effectLst>
            <a:outerShdw blurRad="50800" dist="38100" dir="5400000" algn="t" rotWithShape="0">
              <a:prstClr val="black">
                <a:alpha val="40000"/>
              </a:prstClr>
            </a:outerShdw>
          </a:effectLst>
        </p:spPr>
      </p:pic>
      <p:sp>
        <p:nvSpPr>
          <p:cNvPr id="10" name="Rectangle: Rounded Corners 68">
            <a:extLst>
              <a:ext uri="{FF2B5EF4-FFF2-40B4-BE49-F238E27FC236}">
                <a16:creationId xmlns:a16="http://schemas.microsoft.com/office/drawing/2014/main" id="{25B34A7F-D8BE-4C15-B612-5FAAEC7FB779}"/>
              </a:ext>
            </a:extLst>
          </p:cNvPr>
          <p:cNvSpPr/>
          <p:nvPr/>
        </p:nvSpPr>
        <p:spPr>
          <a:xfrm>
            <a:off x="3315613" y="3452526"/>
            <a:ext cx="2490030" cy="851297"/>
          </a:xfrm>
          <a:prstGeom prst="roundRect">
            <a:avLst/>
          </a:prstGeom>
          <a:noFill/>
          <a:ln w="19050">
            <a:noFill/>
          </a:ln>
        </p:spPr>
        <p:txBody>
          <a:bodyPr wrap="square">
            <a:spAutoFit/>
          </a:bodyPr>
          <a:lstStyle/>
          <a:p>
            <a:pPr algn="ctr"/>
            <a:r>
              <a:rPr lang="en-GB" sz="4400" dirty="0"/>
              <a:t>__:__</a:t>
            </a:r>
          </a:p>
        </p:txBody>
      </p:sp>
      <p:sp>
        <p:nvSpPr>
          <p:cNvPr id="11" name="Rectangle: Rounded Corners 68">
            <a:extLst>
              <a:ext uri="{FF2B5EF4-FFF2-40B4-BE49-F238E27FC236}">
                <a16:creationId xmlns:a16="http://schemas.microsoft.com/office/drawing/2014/main" id="{E7B489A9-E6D0-4267-A8F5-D7E5515F341A}"/>
              </a:ext>
            </a:extLst>
          </p:cNvPr>
          <p:cNvSpPr/>
          <p:nvPr/>
        </p:nvSpPr>
        <p:spPr>
          <a:xfrm>
            <a:off x="3326991" y="2606910"/>
            <a:ext cx="2490030" cy="510778"/>
          </a:xfrm>
          <a:prstGeom prst="roundRect">
            <a:avLst/>
          </a:prstGeom>
          <a:solidFill>
            <a:srgbClr val="D8E9B7"/>
          </a:solidFill>
          <a:ln w="19050">
            <a:noFill/>
          </a:ln>
        </p:spPr>
        <p:txBody>
          <a:bodyPr wrap="square">
            <a:spAutoFit/>
          </a:bodyPr>
          <a:lstStyle/>
          <a:p>
            <a:pPr algn="ctr"/>
            <a:r>
              <a:rPr lang="en-GB" sz="2400" dirty="0"/>
              <a:t>7:15 a.m.</a:t>
            </a:r>
          </a:p>
        </p:txBody>
      </p:sp>
      <p:grpSp>
        <p:nvGrpSpPr>
          <p:cNvPr id="12" name="Group 11">
            <a:extLst>
              <a:ext uri="{FF2B5EF4-FFF2-40B4-BE49-F238E27FC236}">
                <a16:creationId xmlns:a16="http://schemas.microsoft.com/office/drawing/2014/main" id="{24454BB9-1CE2-44E2-8A8A-FBF49BC9F43D}"/>
              </a:ext>
            </a:extLst>
          </p:cNvPr>
          <p:cNvGrpSpPr/>
          <p:nvPr/>
        </p:nvGrpSpPr>
        <p:grpSpPr>
          <a:xfrm>
            <a:off x="5651187" y="3222056"/>
            <a:ext cx="2769613" cy="1328023"/>
            <a:chOff x="5651187" y="2592882"/>
            <a:chExt cx="2769613" cy="1328023"/>
          </a:xfrm>
        </p:grpSpPr>
        <p:cxnSp>
          <p:nvCxnSpPr>
            <p:cNvPr id="14" name="Straight Arrow Connector 13">
              <a:extLst>
                <a:ext uri="{FF2B5EF4-FFF2-40B4-BE49-F238E27FC236}">
                  <a16:creationId xmlns:a16="http://schemas.microsoft.com/office/drawing/2014/main" id="{EDBB5B20-AA93-40A6-B494-84DEB9A5A3B4}"/>
                </a:ext>
              </a:extLst>
            </p:cNvPr>
            <p:cNvCxnSpPr>
              <a:cxnSpLocks/>
            </p:cNvCxnSpPr>
            <p:nvPr/>
          </p:nvCxnSpPr>
          <p:spPr>
            <a:xfrm flipH="1">
              <a:off x="5651187" y="3256894"/>
              <a:ext cx="814135" cy="81993"/>
            </a:xfrm>
            <a:prstGeom prst="straightConnector1">
              <a:avLst/>
            </a:prstGeom>
            <a:ln w="38100">
              <a:solidFill>
                <a:srgbClr val="78A72B"/>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99">
              <a:extLst>
                <a:ext uri="{FF2B5EF4-FFF2-40B4-BE49-F238E27FC236}">
                  <a16:creationId xmlns:a16="http://schemas.microsoft.com/office/drawing/2014/main" id="{140BA522-16EE-4DD2-8133-E0003BE27B8C}"/>
                </a:ext>
              </a:extLst>
            </p:cNvPr>
            <p:cNvSpPr/>
            <p:nvPr/>
          </p:nvSpPr>
          <p:spPr>
            <a:xfrm>
              <a:off x="6349115" y="2592882"/>
              <a:ext cx="2071685" cy="1328023"/>
            </a:xfrm>
            <a:prstGeom prst="roundRect">
              <a:avLst/>
            </a:prstGeom>
            <a:solidFill>
              <a:srgbClr val="ACD767"/>
            </a:solidFill>
            <a:ln w="28575">
              <a:solidFill>
                <a:srgbClr val="78A72B"/>
              </a:solidFill>
            </a:ln>
          </p:spPr>
          <p:txBody>
            <a:bodyPr wrap="square">
              <a:spAutoFit/>
            </a:bodyPr>
            <a:lstStyle/>
            <a:p>
              <a:pPr algn="ctr"/>
              <a:r>
                <a:rPr lang="en-GB" dirty="0"/>
                <a:t>We do not need to write a.m. or p.m. in 24-hour time.</a:t>
              </a:r>
            </a:p>
          </p:txBody>
        </p:sp>
      </p:grpSp>
      <p:grpSp>
        <p:nvGrpSpPr>
          <p:cNvPr id="16" name="Group 15">
            <a:extLst>
              <a:ext uri="{FF2B5EF4-FFF2-40B4-BE49-F238E27FC236}">
                <a16:creationId xmlns:a16="http://schemas.microsoft.com/office/drawing/2014/main" id="{676AD2EA-9C0C-4ED6-81E8-36148EC99C9F}"/>
              </a:ext>
            </a:extLst>
          </p:cNvPr>
          <p:cNvGrpSpPr/>
          <p:nvPr/>
        </p:nvGrpSpPr>
        <p:grpSpPr>
          <a:xfrm>
            <a:off x="843854" y="4192716"/>
            <a:ext cx="4816958" cy="1804794"/>
            <a:chOff x="843854" y="3479652"/>
            <a:chExt cx="4816958" cy="1804794"/>
          </a:xfrm>
        </p:grpSpPr>
        <p:cxnSp>
          <p:nvCxnSpPr>
            <p:cNvPr id="17" name="Straight Arrow Connector 16">
              <a:extLst>
                <a:ext uri="{FF2B5EF4-FFF2-40B4-BE49-F238E27FC236}">
                  <a16:creationId xmlns:a16="http://schemas.microsoft.com/office/drawing/2014/main" id="{CDEF4B04-4238-4C55-8E36-5FC0FCA744DE}"/>
                </a:ext>
              </a:extLst>
            </p:cNvPr>
            <p:cNvCxnSpPr/>
            <p:nvPr/>
          </p:nvCxnSpPr>
          <p:spPr>
            <a:xfrm flipV="1">
              <a:off x="3326991" y="3479652"/>
              <a:ext cx="782996" cy="82230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00">
              <a:extLst>
                <a:ext uri="{FF2B5EF4-FFF2-40B4-BE49-F238E27FC236}">
                  <a16:creationId xmlns:a16="http://schemas.microsoft.com/office/drawing/2014/main" id="{69D7BB54-7A8E-48C5-86DA-C1479A4478B6}"/>
                </a:ext>
              </a:extLst>
            </p:cNvPr>
            <p:cNvSpPr/>
            <p:nvPr/>
          </p:nvSpPr>
          <p:spPr>
            <a:xfrm>
              <a:off x="843854" y="4262890"/>
              <a:ext cx="4816958" cy="1021556"/>
            </a:xfrm>
            <a:prstGeom prst="roundRect">
              <a:avLst/>
            </a:prstGeom>
            <a:solidFill>
              <a:srgbClr val="D1C4DE"/>
            </a:solidFill>
            <a:ln w="28575">
              <a:solidFill>
                <a:srgbClr val="7030A0"/>
              </a:solidFill>
            </a:ln>
          </p:spPr>
          <p:txBody>
            <a:bodyPr wrap="square">
              <a:spAutoFit/>
            </a:bodyPr>
            <a:lstStyle/>
            <a:p>
              <a:pPr algn="ctr"/>
              <a:r>
                <a:rPr lang="en-GB" dirty="0"/>
                <a:t>We write the hour before the colon. If the hour is a smaller number than 10, we write a 0 to fill the gap.</a:t>
              </a:r>
            </a:p>
          </p:txBody>
        </p:sp>
      </p:grpSp>
      <p:grpSp>
        <p:nvGrpSpPr>
          <p:cNvPr id="19" name="Group 18">
            <a:extLst>
              <a:ext uri="{FF2B5EF4-FFF2-40B4-BE49-F238E27FC236}">
                <a16:creationId xmlns:a16="http://schemas.microsoft.com/office/drawing/2014/main" id="{6074C6FC-1073-4D8F-ACCB-32284DE3932E}"/>
              </a:ext>
            </a:extLst>
          </p:cNvPr>
          <p:cNvGrpSpPr/>
          <p:nvPr/>
        </p:nvGrpSpPr>
        <p:grpSpPr>
          <a:xfrm>
            <a:off x="4955777" y="4192717"/>
            <a:ext cx="3438899" cy="1801869"/>
            <a:chOff x="4955777" y="3479653"/>
            <a:chExt cx="3438899" cy="1801869"/>
          </a:xfrm>
        </p:grpSpPr>
        <p:cxnSp>
          <p:nvCxnSpPr>
            <p:cNvPr id="20" name="Straight Arrow Connector 19">
              <a:extLst>
                <a:ext uri="{FF2B5EF4-FFF2-40B4-BE49-F238E27FC236}">
                  <a16:creationId xmlns:a16="http://schemas.microsoft.com/office/drawing/2014/main" id="{85C4F547-AC63-4731-90D0-1EFFAE59121E}"/>
                </a:ext>
              </a:extLst>
            </p:cNvPr>
            <p:cNvCxnSpPr>
              <a:cxnSpLocks/>
            </p:cNvCxnSpPr>
            <p:nvPr/>
          </p:nvCxnSpPr>
          <p:spPr>
            <a:xfrm flipH="1" flipV="1">
              <a:off x="4955777" y="3479653"/>
              <a:ext cx="929905" cy="8223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101">
              <a:extLst>
                <a:ext uri="{FF2B5EF4-FFF2-40B4-BE49-F238E27FC236}">
                  <a16:creationId xmlns:a16="http://schemas.microsoft.com/office/drawing/2014/main" id="{83DDA502-B6EE-462A-98C3-16DA4811951A}"/>
                </a:ext>
              </a:extLst>
            </p:cNvPr>
            <p:cNvSpPr/>
            <p:nvPr/>
          </p:nvSpPr>
          <p:spPr>
            <a:xfrm>
              <a:off x="5711162" y="4266401"/>
              <a:ext cx="2683514" cy="1015121"/>
            </a:xfrm>
            <a:prstGeom prst="roundRect">
              <a:avLst/>
            </a:prstGeom>
            <a:solidFill>
              <a:srgbClr val="D1C4DE"/>
            </a:solidFill>
            <a:ln w="28575">
              <a:solidFill>
                <a:srgbClr val="7030A0"/>
              </a:solidFill>
            </a:ln>
          </p:spPr>
          <p:txBody>
            <a:bodyPr wrap="square" tIns="180000" bIns="180000">
              <a:spAutoFit/>
            </a:bodyPr>
            <a:lstStyle/>
            <a:p>
              <a:pPr algn="ctr"/>
              <a:r>
                <a:rPr lang="en-GB" dirty="0"/>
                <a:t>We write the minutes after the colon.</a:t>
              </a:r>
            </a:p>
          </p:txBody>
        </p:sp>
      </p:grpSp>
      <p:grpSp>
        <p:nvGrpSpPr>
          <p:cNvPr id="22" name="Group 21">
            <a:extLst>
              <a:ext uri="{FF2B5EF4-FFF2-40B4-BE49-F238E27FC236}">
                <a16:creationId xmlns:a16="http://schemas.microsoft.com/office/drawing/2014/main" id="{EBF1B3C5-6DF0-4262-B445-50CF07CC8E43}"/>
              </a:ext>
            </a:extLst>
          </p:cNvPr>
          <p:cNvGrpSpPr/>
          <p:nvPr/>
        </p:nvGrpSpPr>
        <p:grpSpPr>
          <a:xfrm>
            <a:off x="2930699" y="3393254"/>
            <a:ext cx="3297839" cy="873557"/>
            <a:chOff x="2930699" y="2764080"/>
            <a:chExt cx="3297839" cy="873557"/>
          </a:xfrm>
        </p:grpSpPr>
        <p:sp>
          <p:nvSpPr>
            <p:cNvPr id="23" name="Rectangle: Rounded Corners 68">
              <a:extLst>
                <a:ext uri="{FF2B5EF4-FFF2-40B4-BE49-F238E27FC236}">
                  <a16:creationId xmlns:a16="http://schemas.microsoft.com/office/drawing/2014/main" id="{0E65FAEA-BE42-44C4-AF75-0F615D82EB03}"/>
                </a:ext>
              </a:extLst>
            </p:cNvPr>
            <p:cNvSpPr/>
            <p:nvPr/>
          </p:nvSpPr>
          <p:spPr>
            <a:xfrm>
              <a:off x="2930699" y="2764080"/>
              <a:ext cx="2490030" cy="851297"/>
            </a:xfrm>
            <a:prstGeom prst="roundRect">
              <a:avLst/>
            </a:prstGeom>
            <a:noFill/>
            <a:ln w="19050">
              <a:noFill/>
            </a:ln>
          </p:spPr>
          <p:txBody>
            <a:bodyPr wrap="square">
              <a:spAutoFit/>
            </a:bodyPr>
            <a:lstStyle/>
            <a:p>
              <a:pPr algn="ctr"/>
              <a:r>
                <a:rPr lang="en-GB" sz="4400" dirty="0"/>
                <a:t>07</a:t>
              </a:r>
            </a:p>
          </p:txBody>
        </p:sp>
        <p:sp>
          <p:nvSpPr>
            <p:cNvPr id="25" name="Rectangle: Rounded Corners 68">
              <a:extLst>
                <a:ext uri="{FF2B5EF4-FFF2-40B4-BE49-F238E27FC236}">
                  <a16:creationId xmlns:a16="http://schemas.microsoft.com/office/drawing/2014/main" id="{ADBBB2C3-84C1-4324-B54C-4F093BE57FFE}"/>
                </a:ext>
              </a:extLst>
            </p:cNvPr>
            <p:cNvSpPr/>
            <p:nvPr/>
          </p:nvSpPr>
          <p:spPr>
            <a:xfrm>
              <a:off x="3738508" y="2786340"/>
              <a:ext cx="2490030" cy="851297"/>
            </a:xfrm>
            <a:prstGeom prst="roundRect">
              <a:avLst/>
            </a:prstGeom>
            <a:noFill/>
            <a:ln w="19050">
              <a:noFill/>
            </a:ln>
          </p:spPr>
          <p:txBody>
            <a:bodyPr wrap="square">
              <a:spAutoFit/>
            </a:bodyPr>
            <a:lstStyle/>
            <a:p>
              <a:pPr algn="ctr"/>
              <a:r>
                <a:rPr lang="en-GB" sz="4400" dirty="0"/>
                <a:t>15</a:t>
              </a:r>
            </a:p>
          </p:txBody>
        </p:sp>
      </p:grpSp>
      <p:sp>
        <p:nvSpPr>
          <p:cNvPr id="26" name="Rectangle 25"/>
          <p:cNvSpPr/>
          <p:nvPr/>
        </p:nvSpPr>
        <p:spPr>
          <a:xfrm>
            <a:off x="673922" y="1874556"/>
            <a:ext cx="7796167" cy="646331"/>
          </a:xfrm>
          <a:prstGeom prst="rect">
            <a:avLst/>
          </a:prstGeom>
        </p:spPr>
        <p:txBody>
          <a:bodyPr wrap="square">
            <a:spAutoFit/>
          </a:bodyPr>
          <a:lstStyle/>
          <a:p>
            <a:pPr algn="ctr"/>
            <a:r>
              <a:rPr lang="en-GB" b="1" dirty="0"/>
              <a:t>Let’s recap on changing 12-hour times into 24-hour times.</a:t>
            </a:r>
          </a:p>
          <a:p>
            <a:pPr algn="ctr"/>
            <a:r>
              <a:rPr lang="en-GB" dirty="0"/>
              <a:t>Can you remember how to change a 12-hour a.m. time into 24-hour time?</a:t>
            </a:r>
          </a:p>
        </p:txBody>
      </p:sp>
    </p:spTree>
    <p:extLst>
      <p:ext uri="{BB962C8B-B14F-4D97-AF65-F5344CB8AC3E}">
        <p14:creationId xmlns:p14="http://schemas.microsoft.com/office/powerpoint/2010/main" val="19054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24" name="Picture 23">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2783519" y="3150837"/>
            <a:ext cx="3509142" cy="1620998"/>
          </a:xfrm>
          <a:prstGeom prst="rect">
            <a:avLst/>
          </a:prstGeom>
          <a:effectLst>
            <a:outerShdw blurRad="50800" dist="38100" dir="5400000" algn="t" rotWithShape="0">
              <a:prstClr val="black">
                <a:alpha val="40000"/>
              </a:prstClr>
            </a:outerShdw>
          </a:effectLst>
        </p:spPr>
      </p:pic>
      <p:sp>
        <p:nvSpPr>
          <p:cNvPr id="27" name="Rectangle: Rounded Corners 68">
            <a:extLst>
              <a:ext uri="{FF2B5EF4-FFF2-40B4-BE49-F238E27FC236}">
                <a16:creationId xmlns:a16="http://schemas.microsoft.com/office/drawing/2014/main" id="{25B34A7F-D8BE-4C15-B612-5FAAEC7FB779}"/>
              </a:ext>
            </a:extLst>
          </p:cNvPr>
          <p:cNvSpPr/>
          <p:nvPr/>
        </p:nvSpPr>
        <p:spPr>
          <a:xfrm>
            <a:off x="3315613" y="3452526"/>
            <a:ext cx="2490030" cy="851297"/>
          </a:xfrm>
          <a:prstGeom prst="roundRect">
            <a:avLst/>
          </a:prstGeom>
          <a:noFill/>
          <a:ln w="19050">
            <a:noFill/>
          </a:ln>
        </p:spPr>
        <p:txBody>
          <a:bodyPr wrap="square">
            <a:spAutoFit/>
          </a:bodyPr>
          <a:lstStyle/>
          <a:p>
            <a:pPr algn="ctr"/>
            <a:r>
              <a:rPr lang="en-GB" sz="4400" dirty="0"/>
              <a:t>__:__</a:t>
            </a:r>
          </a:p>
        </p:txBody>
      </p:sp>
      <p:sp>
        <p:nvSpPr>
          <p:cNvPr id="28" name="Rectangle: Rounded Corners 68">
            <a:extLst>
              <a:ext uri="{FF2B5EF4-FFF2-40B4-BE49-F238E27FC236}">
                <a16:creationId xmlns:a16="http://schemas.microsoft.com/office/drawing/2014/main" id="{E7B489A9-E6D0-4267-A8F5-D7E5515F341A}"/>
              </a:ext>
            </a:extLst>
          </p:cNvPr>
          <p:cNvSpPr/>
          <p:nvPr/>
        </p:nvSpPr>
        <p:spPr>
          <a:xfrm>
            <a:off x="3326991" y="2606910"/>
            <a:ext cx="2490030" cy="510778"/>
          </a:xfrm>
          <a:prstGeom prst="roundRect">
            <a:avLst/>
          </a:prstGeom>
          <a:solidFill>
            <a:srgbClr val="D8E9B7"/>
          </a:solidFill>
          <a:ln w="19050">
            <a:noFill/>
          </a:ln>
        </p:spPr>
        <p:txBody>
          <a:bodyPr wrap="square">
            <a:spAutoFit/>
          </a:bodyPr>
          <a:lstStyle/>
          <a:p>
            <a:pPr algn="ctr"/>
            <a:r>
              <a:rPr lang="en-GB" sz="2400" dirty="0"/>
              <a:t>2:30 p.m.</a:t>
            </a:r>
          </a:p>
        </p:txBody>
      </p:sp>
      <p:grpSp>
        <p:nvGrpSpPr>
          <p:cNvPr id="29" name="Group 28">
            <a:extLst>
              <a:ext uri="{FF2B5EF4-FFF2-40B4-BE49-F238E27FC236}">
                <a16:creationId xmlns:a16="http://schemas.microsoft.com/office/drawing/2014/main" id="{24454BB9-1CE2-44E2-8A8A-FBF49BC9F43D}"/>
              </a:ext>
            </a:extLst>
          </p:cNvPr>
          <p:cNvGrpSpPr/>
          <p:nvPr/>
        </p:nvGrpSpPr>
        <p:grpSpPr>
          <a:xfrm>
            <a:off x="5651187" y="3222056"/>
            <a:ext cx="2769613" cy="1328023"/>
            <a:chOff x="5651187" y="2592882"/>
            <a:chExt cx="2769613" cy="1328023"/>
          </a:xfrm>
        </p:grpSpPr>
        <p:cxnSp>
          <p:nvCxnSpPr>
            <p:cNvPr id="30" name="Straight Arrow Connector 29">
              <a:extLst>
                <a:ext uri="{FF2B5EF4-FFF2-40B4-BE49-F238E27FC236}">
                  <a16:creationId xmlns:a16="http://schemas.microsoft.com/office/drawing/2014/main" id="{EDBB5B20-AA93-40A6-B494-84DEB9A5A3B4}"/>
                </a:ext>
              </a:extLst>
            </p:cNvPr>
            <p:cNvCxnSpPr>
              <a:cxnSpLocks/>
            </p:cNvCxnSpPr>
            <p:nvPr/>
          </p:nvCxnSpPr>
          <p:spPr>
            <a:xfrm flipH="1">
              <a:off x="5651187" y="3256894"/>
              <a:ext cx="814135" cy="81993"/>
            </a:xfrm>
            <a:prstGeom prst="straightConnector1">
              <a:avLst/>
            </a:prstGeom>
            <a:ln w="38100">
              <a:solidFill>
                <a:srgbClr val="78A72B"/>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99">
              <a:extLst>
                <a:ext uri="{FF2B5EF4-FFF2-40B4-BE49-F238E27FC236}">
                  <a16:creationId xmlns:a16="http://schemas.microsoft.com/office/drawing/2014/main" id="{140BA522-16EE-4DD2-8133-E0003BE27B8C}"/>
                </a:ext>
              </a:extLst>
            </p:cNvPr>
            <p:cNvSpPr/>
            <p:nvPr/>
          </p:nvSpPr>
          <p:spPr>
            <a:xfrm>
              <a:off x="6349115" y="2592882"/>
              <a:ext cx="2071685" cy="1328023"/>
            </a:xfrm>
            <a:prstGeom prst="roundRect">
              <a:avLst/>
            </a:prstGeom>
            <a:solidFill>
              <a:srgbClr val="ACD767"/>
            </a:solidFill>
            <a:ln w="28575">
              <a:solidFill>
                <a:srgbClr val="78A72B"/>
              </a:solidFill>
            </a:ln>
          </p:spPr>
          <p:txBody>
            <a:bodyPr wrap="square">
              <a:spAutoFit/>
            </a:bodyPr>
            <a:lstStyle/>
            <a:p>
              <a:pPr algn="ctr"/>
              <a:r>
                <a:rPr lang="en-GB" dirty="0"/>
                <a:t>We do not need to write a.m. or p.m. in 24-hour time.</a:t>
              </a:r>
            </a:p>
          </p:txBody>
        </p:sp>
      </p:grpSp>
      <p:grpSp>
        <p:nvGrpSpPr>
          <p:cNvPr id="32" name="Group 31">
            <a:extLst>
              <a:ext uri="{FF2B5EF4-FFF2-40B4-BE49-F238E27FC236}">
                <a16:creationId xmlns:a16="http://schemas.microsoft.com/office/drawing/2014/main" id="{676AD2EA-9C0C-4ED6-81E8-36148EC99C9F}"/>
              </a:ext>
            </a:extLst>
          </p:cNvPr>
          <p:cNvGrpSpPr/>
          <p:nvPr/>
        </p:nvGrpSpPr>
        <p:grpSpPr>
          <a:xfrm>
            <a:off x="843854" y="4192716"/>
            <a:ext cx="4816958" cy="1498327"/>
            <a:chOff x="843854" y="3479652"/>
            <a:chExt cx="4816958" cy="1498327"/>
          </a:xfrm>
        </p:grpSpPr>
        <p:cxnSp>
          <p:nvCxnSpPr>
            <p:cNvPr id="33" name="Straight Arrow Connector 32">
              <a:extLst>
                <a:ext uri="{FF2B5EF4-FFF2-40B4-BE49-F238E27FC236}">
                  <a16:creationId xmlns:a16="http://schemas.microsoft.com/office/drawing/2014/main" id="{CDEF4B04-4238-4C55-8E36-5FC0FCA744DE}"/>
                </a:ext>
              </a:extLst>
            </p:cNvPr>
            <p:cNvCxnSpPr/>
            <p:nvPr/>
          </p:nvCxnSpPr>
          <p:spPr>
            <a:xfrm flipV="1">
              <a:off x="3326991" y="3479652"/>
              <a:ext cx="782996" cy="82230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100">
              <a:extLst>
                <a:ext uri="{FF2B5EF4-FFF2-40B4-BE49-F238E27FC236}">
                  <a16:creationId xmlns:a16="http://schemas.microsoft.com/office/drawing/2014/main" id="{69D7BB54-7A8E-48C5-86DA-C1479A4478B6}"/>
                </a:ext>
              </a:extLst>
            </p:cNvPr>
            <p:cNvSpPr/>
            <p:nvPr/>
          </p:nvSpPr>
          <p:spPr>
            <a:xfrm>
              <a:off x="843854" y="4262890"/>
              <a:ext cx="4816958" cy="715089"/>
            </a:xfrm>
            <a:prstGeom prst="roundRect">
              <a:avLst/>
            </a:prstGeom>
            <a:solidFill>
              <a:srgbClr val="D1C4DE"/>
            </a:solidFill>
            <a:ln w="28575">
              <a:solidFill>
                <a:srgbClr val="7030A0"/>
              </a:solidFill>
            </a:ln>
          </p:spPr>
          <p:txBody>
            <a:bodyPr wrap="square">
              <a:spAutoFit/>
            </a:bodyPr>
            <a:lstStyle/>
            <a:p>
              <a:pPr algn="ctr"/>
              <a:r>
                <a:rPr lang="en-GB" dirty="0"/>
                <a:t>Add 12 to the p.m. hour to find the 24-hour time. We write the hour before the colon. </a:t>
              </a:r>
            </a:p>
          </p:txBody>
        </p:sp>
      </p:grpSp>
      <p:grpSp>
        <p:nvGrpSpPr>
          <p:cNvPr id="35" name="Group 34">
            <a:extLst>
              <a:ext uri="{FF2B5EF4-FFF2-40B4-BE49-F238E27FC236}">
                <a16:creationId xmlns:a16="http://schemas.microsoft.com/office/drawing/2014/main" id="{6074C6FC-1073-4D8F-ACCB-32284DE3932E}"/>
              </a:ext>
            </a:extLst>
          </p:cNvPr>
          <p:cNvGrpSpPr/>
          <p:nvPr/>
        </p:nvGrpSpPr>
        <p:grpSpPr>
          <a:xfrm>
            <a:off x="4955777" y="4192717"/>
            <a:ext cx="3438899" cy="1801869"/>
            <a:chOff x="4955777" y="3479653"/>
            <a:chExt cx="3438899" cy="1801869"/>
          </a:xfrm>
        </p:grpSpPr>
        <p:cxnSp>
          <p:nvCxnSpPr>
            <p:cNvPr id="36" name="Straight Arrow Connector 35">
              <a:extLst>
                <a:ext uri="{FF2B5EF4-FFF2-40B4-BE49-F238E27FC236}">
                  <a16:creationId xmlns:a16="http://schemas.microsoft.com/office/drawing/2014/main" id="{85C4F547-AC63-4731-90D0-1EFFAE59121E}"/>
                </a:ext>
              </a:extLst>
            </p:cNvPr>
            <p:cNvCxnSpPr>
              <a:cxnSpLocks/>
            </p:cNvCxnSpPr>
            <p:nvPr/>
          </p:nvCxnSpPr>
          <p:spPr>
            <a:xfrm flipH="1" flipV="1">
              <a:off x="4955777" y="3479653"/>
              <a:ext cx="929905" cy="8223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101">
              <a:extLst>
                <a:ext uri="{FF2B5EF4-FFF2-40B4-BE49-F238E27FC236}">
                  <a16:creationId xmlns:a16="http://schemas.microsoft.com/office/drawing/2014/main" id="{83DDA502-B6EE-462A-98C3-16DA4811951A}"/>
                </a:ext>
              </a:extLst>
            </p:cNvPr>
            <p:cNvSpPr/>
            <p:nvPr/>
          </p:nvSpPr>
          <p:spPr>
            <a:xfrm>
              <a:off x="5711162" y="4266401"/>
              <a:ext cx="2683514" cy="1015121"/>
            </a:xfrm>
            <a:prstGeom prst="roundRect">
              <a:avLst/>
            </a:prstGeom>
            <a:solidFill>
              <a:srgbClr val="D1C4DE"/>
            </a:solidFill>
            <a:ln w="28575">
              <a:solidFill>
                <a:srgbClr val="7030A0"/>
              </a:solidFill>
            </a:ln>
          </p:spPr>
          <p:txBody>
            <a:bodyPr wrap="square" tIns="180000" bIns="180000">
              <a:spAutoFit/>
            </a:bodyPr>
            <a:lstStyle/>
            <a:p>
              <a:pPr algn="ctr"/>
              <a:r>
                <a:rPr lang="en-GB" dirty="0"/>
                <a:t>We write the minutes after the colon.</a:t>
              </a:r>
            </a:p>
          </p:txBody>
        </p:sp>
      </p:grpSp>
      <p:grpSp>
        <p:nvGrpSpPr>
          <p:cNvPr id="38" name="Group 37">
            <a:extLst>
              <a:ext uri="{FF2B5EF4-FFF2-40B4-BE49-F238E27FC236}">
                <a16:creationId xmlns:a16="http://schemas.microsoft.com/office/drawing/2014/main" id="{EBF1B3C5-6DF0-4262-B445-50CF07CC8E43}"/>
              </a:ext>
            </a:extLst>
          </p:cNvPr>
          <p:cNvGrpSpPr/>
          <p:nvPr/>
        </p:nvGrpSpPr>
        <p:grpSpPr>
          <a:xfrm>
            <a:off x="2930699" y="3393254"/>
            <a:ext cx="3297839" cy="873557"/>
            <a:chOff x="2930699" y="2764080"/>
            <a:chExt cx="3297839" cy="873557"/>
          </a:xfrm>
        </p:grpSpPr>
        <p:sp>
          <p:nvSpPr>
            <p:cNvPr id="39" name="Rectangle: Rounded Corners 68">
              <a:extLst>
                <a:ext uri="{FF2B5EF4-FFF2-40B4-BE49-F238E27FC236}">
                  <a16:creationId xmlns:a16="http://schemas.microsoft.com/office/drawing/2014/main" id="{0E65FAEA-BE42-44C4-AF75-0F615D82EB03}"/>
                </a:ext>
              </a:extLst>
            </p:cNvPr>
            <p:cNvSpPr/>
            <p:nvPr/>
          </p:nvSpPr>
          <p:spPr>
            <a:xfrm>
              <a:off x="2930699" y="2764080"/>
              <a:ext cx="2490030" cy="851297"/>
            </a:xfrm>
            <a:prstGeom prst="roundRect">
              <a:avLst/>
            </a:prstGeom>
            <a:noFill/>
            <a:ln w="19050">
              <a:noFill/>
            </a:ln>
          </p:spPr>
          <p:txBody>
            <a:bodyPr wrap="square">
              <a:spAutoFit/>
            </a:bodyPr>
            <a:lstStyle/>
            <a:p>
              <a:pPr algn="ctr"/>
              <a:r>
                <a:rPr lang="en-GB" sz="4400" dirty="0"/>
                <a:t>14</a:t>
              </a:r>
            </a:p>
          </p:txBody>
        </p:sp>
        <p:sp>
          <p:nvSpPr>
            <p:cNvPr id="40" name="Rectangle: Rounded Corners 68">
              <a:extLst>
                <a:ext uri="{FF2B5EF4-FFF2-40B4-BE49-F238E27FC236}">
                  <a16:creationId xmlns:a16="http://schemas.microsoft.com/office/drawing/2014/main" id="{ADBBB2C3-84C1-4324-B54C-4F093BE57FFE}"/>
                </a:ext>
              </a:extLst>
            </p:cNvPr>
            <p:cNvSpPr/>
            <p:nvPr/>
          </p:nvSpPr>
          <p:spPr>
            <a:xfrm>
              <a:off x="3738508" y="2786340"/>
              <a:ext cx="2490030" cy="851297"/>
            </a:xfrm>
            <a:prstGeom prst="roundRect">
              <a:avLst/>
            </a:prstGeom>
            <a:noFill/>
            <a:ln w="19050">
              <a:noFill/>
            </a:ln>
          </p:spPr>
          <p:txBody>
            <a:bodyPr wrap="square">
              <a:spAutoFit/>
            </a:bodyPr>
            <a:lstStyle/>
            <a:p>
              <a:pPr algn="ctr"/>
              <a:r>
                <a:rPr lang="en-GB" sz="4400" dirty="0"/>
                <a:t>30</a:t>
              </a:r>
            </a:p>
          </p:txBody>
        </p:sp>
      </p:grpSp>
      <p:sp>
        <p:nvSpPr>
          <p:cNvPr id="41" name="Rectangle 40"/>
          <p:cNvSpPr/>
          <p:nvPr/>
        </p:nvSpPr>
        <p:spPr>
          <a:xfrm>
            <a:off x="673922" y="1874556"/>
            <a:ext cx="7796167" cy="646331"/>
          </a:xfrm>
          <a:prstGeom prst="rect">
            <a:avLst/>
          </a:prstGeom>
        </p:spPr>
        <p:txBody>
          <a:bodyPr wrap="square">
            <a:spAutoFit/>
          </a:bodyPr>
          <a:lstStyle/>
          <a:p>
            <a:pPr algn="ctr"/>
            <a:r>
              <a:rPr lang="en-GB" b="1" dirty="0"/>
              <a:t>Let’s recap on changing 12-hour times into 24-hour times.</a:t>
            </a:r>
            <a:endParaRPr lang="en-GB" dirty="0"/>
          </a:p>
          <a:p>
            <a:pPr algn="ctr"/>
            <a:r>
              <a:rPr lang="en-GB" dirty="0"/>
              <a:t>Can you remember how to change a 12-hour p.m. time into 24-hour time?</a:t>
            </a:r>
          </a:p>
        </p:txBody>
      </p:sp>
    </p:spTree>
    <p:extLst>
      <p:ext uri="{BB962C8B-B14F-4D97-AF65-F5344CB8AC3E}">
        <p14:creationId xmlns:p14="http://schemas.microsoft.com/office/powerpoint/2010/main" val="265058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sp>
        <p:nvSpPr>
          <p:cNvPr id="19" name="Rectangle 18"/>
          <p:cNvSpPr/>
          <p:nvPr/>
        </p:nvSpPr>
        <p:spPr>
          <a:xfrm>
            <a:off x="588579" y="1874556"/>
            <a:ext cx="7966841" cy="369332"/>
          </a:xfrm>
          <a:prstGeom prst="rect">
            <a:avLst/>
          </a:prstGeom>
        </p:spPr>
        <p:txBody>
          <a:bodyPr wrap="square">
            <a:spAutoFit/>
          </a:bodyPr>
          <a:lstStyle/>
          <a:p>
            <a:pPr algn="ctr"/>
            <a:r>
              <a:rPr lang="en-GB" dirty="0"/>
              <a:t>Try to match the equivalent 12-hour and 24-hour times.</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8264" t="31671" r="8264" b="8801"/>
          <a:stretch/>
        </p:blipFill>
        <p:spPr>
          <a:xfrm>
            <a:off x="755650" y="2243888"/>
            <a:ext cx="7632700" cy="3848937"/>
          </a:xfrm>
          <a:prstGeom prst="rect">
            <a:avLst/>
          </a:prstGeom>
        </p:spPr>
      </p:pic>
      <p:sp>
        <p:nvSpPr>
          <p:cNvPr id="21" name="ANSWER"/>
          <p:cNvSpPr/>
          <p:nvPr/>
        </p:nvSpPr>
        <p:spPr>
          <a:xfrm>
            <a:off x="6779741" y="5624249"/>
            <a:ext cx="1532237" cy="413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ANSWER</a:t>
            </a:r>
          </a:p>
        </p:txBody>
      </p:sp>
      <p:cxnSp>
        <p:nvCxnSpPr>
          <p:cNvPr id="22" name="Straight Connector 21"/>
          <p:cNvCxnSpPr/>
          <p:nvPr/>
        </p:nvCxnSpPr>
        <p:spPr>
          <a:xfrm>
            <a:off x="2246811" y="2656114"/>
            <a:ext cx="3039292" cy="22903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192738" y="2684729"/>
            <a:ext cx="1709876" cy="23401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04011" y="2656114"/>
            <a:ext cx="1383500" cy="23796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20620" y="2658712"/>
            <a:ext cx="3208134" cy="234529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16404" y="2487395"/>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8:45 a.m.</a:t>
            </a:r>
          </a:p>
        </p:txBody>
      </p:sp>
      <p:sp>
        <p:nvSpPr>
          <p:cNvPr id="43" name="Rectangle 42"/>
          <p:cNvSpPr/>
          <p:nvPr/>
        </p:nvSpPr>
        <p:spPr>
          <a:xfrm>
            <a:off x="3179474" y="2487395"/>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6:45 p.m.</a:t>
            </a:r>
          </a:p>
        </p:txBody>
      </p:sp>
      <p:sp>
        <p:nvSpPr>
          <p:cNvPr id="44" name="Rectangle 43"/>
          <p:cNvSpPr/>
          <p:nvPr/>
        </p:nvSpPr>
        <p:spPr>
          <a:xfrm>
            <a:off x="4642544" y="2487550"/>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6:45 a.m.</a:t>
            </a:r>
          </a:p>
        </p:txBody>
      </p:sp>
      <p:sp>
        <p:nvSpPr>
          <p:cNvPr id="45" name="Rectangle 44"/>
          <p:cNvSpPr/>
          <p:nvPr/>
        </p:nvSpPr>
        <p:spPr>
          <a:xfrm>
            <a:off x="6105614" y="2497565"/>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8:45 p.m.</a:t>
            </a:r>
          </a:p>
        </p:txBody>
      </p:sp>
      <p:sp>
        <p:nvSpPr>
          <p:cNvPr id="46" name="Rectangle 45"/>
          <p:cNvSpPr/>
          <p:nvPr/>
        </p:nvSpPr>
        <p:spPr>
          <a:xfrm>
            <a:off x="1645860" y="4776417"/>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18:45</a:t>
            </a:r>
          </a:p>
        </p:txBody>
      </p:sp>
      <p:sp>
        <p:nvSpPr>
          <p:cNvPr id="47" name="Rectangle 46"/>
          <p:cNvSpPr/>
          <p:nvPr/>
        </p:nvSpPr>
        <p:spPr>
          <a:xfrm>
            <a:off x="3108930" y="4776417"/>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20:45</a:t>
            </a:r>
          </a:p>
        </p:txBody>
      </p:sp>
      <p:sp>
        <p:nvSpPr>
          <p:cNvPr id="48" name="Rectangle 47"/>
          <p:cNvSpPr/>
          <p:nvPr/>
        </p:nvSpPr>
        <p:spPr>
          <a:xfrm>
            <a:off x="4572000" y="4776572"/>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08:45</a:t>
            </a:r>
          </a:p>
        </p:txBody>
      </p:sp>
      <p:sp>
        <p:nvSpPr>
          <p:cNvPr id="49" name="Rectangle 48"/>
          <p:cNvSpPr/>
          <p:nvPr/>
        </p:nvSpPr>
        <p:spPr>
          <a:xfrm>
            <a:off x="6035070" y="4786587"/>
            <a:ext cx="1296000" cy="396000"/>
          </a:xfrm>
          <a:prstGeom prst="rect">
            <a:avLst/>
          </a:prstGeom>
          <a:solidFill>
            <a:srgbClr val="92439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06:45</a:t>
            </a:r>
          </a:p>
        </p:txBody>
      </p:sp>
    </p:spTree>
    <p:extLst>
      <p:ext uri="{BB962C8B-B14F-4D97-AF65-F5344CB8AC3E}">
        <p14:creationId xmlns:p14="http://schemas.microsoft.com/office/powerpoint/2010/main" val="735057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childTnLst>
              </p:cTn>
              <p:nextCondLst>
                <p:cond evt="onClick" delay="0">
                  <p:tgtEl>
                    <p:spTgt spid="2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sp>
        <p:nvSpPr>
          <p:cNvPr id="18" name="Rectangle 17"/>
          <p:cNvSpPr/>
          <p:nvPr/>
        </p:nvSpPr>
        <p:spPr>
          <a:xfrm>
            <a:off x="588579" y="1874556"/>
            <a:ext cx="7966841" cy="1477328"/>
          </a:xfrm>
          <a:prstGeom prst="rect">
            <a:avLst/>
          </a:prstGeom>
        </p:spPr>
        <p:txBody>
          <a:bodyPr wrap="square">
            <a:spAutoFit/>
          </a:bodyPr>
          <a:lstStyle/>
          <a:p>
            <a:pPr algn="ctr"/>
            <a:r>
              <a:rPr lang="en-GB" dirty="0"/>
              <a:t>When you know how to change 12-hour times to 24-hour times, it is easy to change 24-hour times to 12-hour times. You just do it the other way round!</a:t>
            </a:r>
          </a:p>
          <a:p>
            <a:pPr algn="ctr"/>
            <a:endParaRPr lang="en-GB" dirty="0"/>
          </a:p>
          <a:p>
            <a:pPr algn="ctr"/>
            <a:r>
              <a:rPr lang="en-GB" dirty="0"/>
              <a:t>If the hours are less than 12, this means it is before midday. All you need to do is remove the 0 and add a.m. to the end.</a:t>
            </a:r>
          </a:p>
        </p:txBody>
      </p:sp>
      <p:pic>
        <p:nvPicPr>
          <p:cNvPr id="24" name="Picture 23">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891065"/>
            <a:ext cx="3509142" cy="1620998"/>
          </a:xfrm>
          <a:prstGeom prst="rect">
            <a:avLst/>
          </a:prstGeom>
          <a:effectLst>
            <a:outerShdw blurRad="50800" dist="38100" dir="5400000" algn="t" rotWithShape="0">
              <a:prstClr val="black">
                <a:alpha val="40000"/>
              </a:prstClr>
            </a:outerShdw>
          </a:effectLst>
        </p:spPr>
      </p:pic>
      <p:sp>
        <p:nvSpPr>
          <p:cNvPr id="27" name="Rectangle 26">
            <a:extLst>
              <a:ext uri="{FF2B5EF4-FFF2-40B4-BE49-F238E27FC236}">
                <a16:creationId xmlns:a16="http://schemas.microsoft.com/office/drawing/2014/main" id="{4A73F408-D067-443C-875F-4817452D9E0A}"/>
              </a:ext>
            </a:extLst>
          </p:cNvPr>
          <p:cNvSpPr/>
          <p:nvPr/>
        </p:nvSpPr>
        <p:spPr>
          <a:xfrm>
            <a:off x="1078254" y="4331337"/>
            <a:ext cx="2586446" cy="553998"/>
          </a:xfrm>
          <a:prstGeom prst="rect">
            <a:avLst/>
          </a:prstGeom>
        </p:spPr>
        <p:txBody>
          <a:bodyPr wrap="square" lIns="0" tIns="0" rIns="0" bIns="0">
            <a:spAutoFit/>
          </a:bodyPr>
          <a:lstStyle/>
          <a:p>
            <a:pPr algn="ctr"/>
            <a:r>
              <a:rPr lang="en-GB" sz="3600" b="1" dirty="0">
                <a:latin typeface="Twinkl" pitchFamily="2" charset="0"/>
              </a:rPr>
              <a:t>06:30</a:t>
            </a:r>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46538"/>
          <a:stretch/>
        </p:blipFill>
        <p:spPr>
          <a:xfrm rot="10800000">
            <a:off x="4743146" y="3553097"/>
            <a:ext cx="3363811" cy="2539728"/>
          </a:xfrm>
          <a:prstGeom prst="rect">
            <a:avLst/>
          </a:prstGeom>
        </p:spPr>
      </p:pic>
      <p:sp>
        <p:nvSpPr>
          <p:cNvPr id="29" name="Rectangle 28">
            <a:extLst>
              <a:ext uri="{FF2B5EF4-FFF2-40B4-BE49-F238E27FC236}">
                <a16:creationId xmlns:a16="http://schemas.microsoft.com/office/drawing/2014/main" id="{4A73F408-D067-443C-875F-4817452D9E0A}"/>
              </a:ext>
            </a:extLst>
          </p:cNvPr>
          <p:cNvSpPr/>
          <p:nvPr/>
        </p:nvSpPr>
        <p:spPr>
          <a:xfrm>
            <a:off x="5131828" y="4608336"/>
            <a:ext cx="2586446" cy="553998"/>
          </a:xfrm>
          <a:prstGeom prst="rect">
            <a:avLst/>
          </a:prstGeom>
        </p:spPr>
        <p:txBody>
          <a:bodyPr wrap="square" lIns="0" tIns="0" rIns="0" bIns="0">
            <a:spAutoFit/>
          </a:bodyPr>
          <a:lstStyle/>
          <a:p>
            <a:pPr algn="ctr"/>
            <a:r>
              <a:rPr lang="en-GB" sz="3600" b="1" dirty="0">
                <a:latin typeface="Twinkl" pitchFamily="2" charset="0"/>
              </a:rPr>
              <a:t>6:30 a.m.</a:t>
            </a:r>
          </a:p>
        </p:txBody>
      </p:sp>
      <p:cxnSp>
        <p:nvCxnSpPr>
          <p:cNvPr id="30" name="Straight Arrow Connector 29"/>
          <p:cNvCxnSpPr/>
          <p:nvPr/>
        </p:nvCxnSpPr>
        <p:spPr>
          <a:xfrm>
            <a:off x="3971109" y="460833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74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sp>
        <p:nvSpPr>
          <p:cNvPr id="9" name="Rectangle 8"/>
          <p:cNvSpPr/>
          <p:nvPr/>
        </p:nvSpPr>
        <p:spPr>
          <a:xfrm>
            <a:off x="588579" y="1874556"/>
            <a:ext cx="7966841" cy="646331"/>
          </a:xfrm>
          <a:prstGeom prst="rect">
            <a:avLst/>
          </a:prstGeom>
        </p:spPr>
        <p:txBody>
          <a:bodyPr wrap="square">
            <a:spAutoFit/>
          </a:bodyPr>
          <a:lstStyle/>
          <a:p>
            <a:pPr algn="ctr"/>
            <a:r>
              <a:rPr lang="en-GB" dirty="0"/>
              <a:t>If the hours are greater than 12, this means it is after midday. To change it to a 12-hour time, subtract 12 from the hours and add p.m. to the end.</a:t>
            </a:r>
          </a:p>
        </p:txBody>
      </p:sp>
      <p:pic>
        <p:nvPicPr>
          <p:cNvPr id="10" name="Picture 9">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19:10</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3" name="Rectangle 12">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7:10 p.m.</a:t>
            </a:r>
          </a:p>
        </p:txBody>
      </p:sp>
      <p:cxnSp>
        <p:nvCxnSpPr>
          <p:cNvPr id="14" name="Straight Arrow Connector 13"/>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0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sp>
        <p:nvSpPr>
          <p:cNvPr id="15" name="Rectangle 14"/>
          <p:cNvSpPr/>
          <p:nvPr/>
        </p:nvSpPr>
        <p:spPr>
          <a:xfrm>
            <a:off x="588579" y="2048332"/>
            <a:ext cx="7966841" cy="369332"/>
          </a:xfrm>
          <a:prstGeom prst="rect">
            <a:avLst/>
          </a:prstGeom>
        </p:spPr>
        <p:txBody>
          <a:bodyPr wrap="square">
            <a:spAutoFit/>
          </a:bodyPr>
          <a:lstStyle/>
          <a:p>
            <a:pPr algn="ctr"/>
            <a:r>
              <a:rPr lang="en-GB" dirty="0"/>
              <a:t>Can you write each 24-hour time as a 12-hour time?</a:t>
            </a:r>
          </a:p>
        </p:txBody>
      </p:sp>
      <p:pic>
        <p:nvPicPr>
          <p:cNvPr id="16" name="Picture 15">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7" name="Rectangle 16">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09:00</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9" name="Rectangle 18">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9:00 a.m.</a:t>
            </a:r>
          </a:p>
        </p:txBody>
      </p:sp>
      <p:cxnSp>
        <p:nvCxnSpPr>
          <p:cNvPr id="20" name="Straight Arrow Connector 19"/>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49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10" name="Picture 9">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22:10</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3" name="Rectangle 12">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10:10 p.m.</a:t>
            </a:r>
          </a:p>
        </p:txBody>
      </p:sp>
      <p:cxnSp>
        <p:nvCxnSpPr>
          <p:cNvPr id="14" name="Straight Arrow Connector 13"/>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88579" y="2048332"/>
            <a:ext cx="7966841" cy="369332"/>
          </a:xfrm>
          <a:prstGeom prst="rect">
            <a:avLst/>
          </a:prstGeom>
        </p:spPr>
        <p:txBody>
          <a:bodyPr wrap="square">
            <a:spAutoFit/>
          </a:bodyPr>
          <a:lstStyle/>
          <a:p>
            <a:pPr algn="ctr"/>
            <a:r>
              <a:rPr lang="en-GB" dirty="0"/>
              <a:t>Can you write each 24-hour time as a 12-hour time?</a:t>
            </a:r>
          </a:p>
        </p:txBody>
      </p:sp>
    </p:spTree>
    <p:extLst>
      <p:ext uri="{BB962C8B-B14F-4D97-AF65-F5344CB8AC3E}">
        <p14:creationId xmlns:p14="http://schemas.microsoft.com/office/powerpoint/2010/main" val="258150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15" name="Picture 14">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6" name="Rectangle 15">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01:05</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8" name="Rectangle 17">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1:05 a.m.</a:t>
            </a:r>
          </a:p>
        </p:txBody>
      </p:sp>
      <p:cxnSp>
        <p:nvCxnSpPr>
          <p:cNvPr id="19" name="Straight Arrow Connector 18"/>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8579" y="2048332"/>
            <a:ext cx="7966841" cy="369332"/>
          </a:xfrm>
          <a:prstGeom prst="rect">
            <a:avLst/>
          </a:prstGeom>
        </p:spPr>
        <p:txBody>
          <a:bodyPr wrap="square">
            <a:spAutoFit/>
          </a:bodyPr>
          <a:lstStyle/>
          <a:p>
            <a:pPr algn="ctr"/>
            <a:r>
              <a:rPr lang="en-GB" dirty="0"/>
              <a:t>Can you write each 24-hour time as a 12-hour time?</a:t>
            </a:r>
          </a:p>
        </p:txBody>
      </p:sp>
    </p:spTree>
    <p:extLst>
      <p:ext uri="{BB962C8B-B14F-4D97-AF65-F5344CB8AC3E}">
        <p14:creationId xmlns:p14="http://schemas.microsoft.com/office/powerpoint/2010/main" val="219127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10" name="Picture 9">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13:30</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3" name="Rectangle 12">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1:30 p.m.</a:t>
            </a:r>
          </a:p>
        </p:txBody>
      </p:sp>
      <p:cxnSp>
        <p:nvCxnSpPr>
          <p:cNvPr id="14" name="Straight Arrow Connector 13"/>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88579" y="2048332"/>
            <a:ext cx="7966841" cy="369332"/>
          </a:xfrm>
          <a:prstGeom prst="rect">
            <a:avLst/>
          </a:prstGeom>
        </p:spPr>
        <p:txBody>
          <a:bodyPr wrap="square">
            <a:spAutoFit/>
          </a:bodyPr>
          <a:lstStyle/>
          <a:p>
            <a:pPr algn="ctr"/>
            <a:r>
              <a:rPr lang="en-GB" dirty="0"/>
              <a:t>Can you write each 24-hour time as a 12-hour time?</a:t>
            </a:r>
          </a:p>
        </p:txBody>
      </p:sp>
    </p:spTree>
    <p:extLst>
      <p:ext uri="{BB962C8B-B14F-4D97-AF65-F5344CB8AC3E}">
        <p14:creationId xmlns:p14="http://schemas.microsoft.com/office/powerpoint/2010/main" val="167065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15" name="Picture 14">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6" name="Rectangle 15">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07:00</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8" name="Rectangle 17">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7:00 a.m.</a:t>
            </a:r>
          </a:p>
        </p:txBody>
      </p:sp>
      <p:cxnSp>
        <p:nvCxnSpPr>
          <p:cNvPr id="19" name="Straight Arrow Connector 18"/>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8579" y="2048332"/>
            <a:ext cx="7966841" cy="369332"/>
          </a:xfrm>
          <a:prstGeom prst="rect">
            <a:avLst/>
          </a:prstGeom>
        </p:spPr>
        <p:txBody>
          <a:bodyPr wrap="square">
            <a:spAutoFit/>
          </a:bodyPr>
          <a:lstStyle/>
          <a:p>
            <a:pPr algn="ctr"/>
            <a:r>
              <a:rPr lang="en-GB" dirty="0"/>
              <a:t>Can you write each 24-hour time as a 12-hour time?</a:t>
            </a:r>
          </a:p>
        </p:txBody>
      </p:sp>
    </p:spTree>
    <p:extLst>
      <p:ext uri="{BB962C8B-B14F-4D97-AF65-F5344CB8AC3E}">
        <p14:creationId xmlns:p14="http://schemas.microsoft.com/office/powerpoint/2010/main" val="369424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3F408-D067-443C-875F-4817452D9E0A}"/>
              </a:ext>
            </a:extLst>
          </p:cNvPr>
          <p:cNvSpPr/>
          <p:nvPr/>
        </p:nvSpPr>
        <p:spPr>
          <a:xfrm>
            <a:off x="488950" y="765175"/>
            <a:ext cx="8229600" cy="1107996"/>
          </a:xfrm>
          <a:prstGeom prst="rect">
            <a:avLst/>
          </a:prstGeom>
        </p:spPr>
        <p:txBody>
          <a:bodyPr wrap="square" lIns="0" tIns="0" rIns="0" bIns="0">
            <a:spAutoFit/>
          </a:bodyPr>
          <a:lstStyle/>
          <a:p>
            <a:pPr algn="ctr"/>
            <a:r>
              <a:rPr lang="en-GB" sz="3600" b="1" dirty="0">
                <a:latin typeface="Twinkl" pitchFamily="2" charset="0"/>
              </a:rPr>
              <a:t>Converting 12-Hour Times</a:t>
            </a:r>
          </a:p>
          <a:p>
            <a:pPr algn="ctr"/>
            <a:r>
              <a:rPr lang="en-GB" sz="3600" b="1" dirty="0">
                <a:latin typeface="Twinkl" pitchFamily="2" charset="0"/>
              </a:rPr>
              <a:t>to 24-Hour Times</a:t>
            </a:r>
          </a:p>
        </p:txBody>
      </p:sp>
      <p:pic>
        <p:nvPicPr>
          <p:cNvPr id="10" name="Picture 9">
            <a:extLst>
              <a:ext uri="{FF2B5EF4-FFF2-40B4-BE49-F238E27FC236}">
                <a16:creationId xmlns:a16="http://schemas.microsoft.com/office/drawing/2014/main" id="{C4446FDE-9CE5-48A9-AF5F-AB72928BE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95" b="25411"/>
          <a:stretch/>
        </p:blipFill>
        <p:spPr>
          <a:xfrm>
            <a:off x="588579" y="3098585"/>
            <a:ext cx="3509142" cy="1620998"/>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4A73F408-D067-443C-875F-4817452D9E0A}"/>
              </a:ext>
            </a:extLst>
          </p:cNvPr>
          <p:cNvSpPr/>
          <p:nvPr/>
        </p:nvSpPr>
        <p:spPr>
          <a:xfrm>
            <a:off x="1078254" y="3538857"/>
            <a:ext cx="2586446" cy="553998"/>
          </a:xfrm>
          <a:prstGeom prst="rect">
            <a:avLst/>
          </a:prstGeom>
        </p:spPr>
        <p:txBody>
          <a:bodyPr wrap="square" lIns="0" tIns="0" rIns="0" bIns="0">
            <a:spAutoFit/>
          </a:bodyPr>
          <a:lstStyle/>
          <a:p>
            <a:pPr algn="ctr"/>
            <a:r>
              <a:rPr lang="en-GB" sz="3600" b="1" dirty="0">
                <a:latin typeface="Twinkl" pitchFamily="2" charset="0"/>
              </a:rPr>
              <a:t>18:40</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9856"/>
          <a:stretch/>
        </p:blipFill>
        <p:spPr>
          <a:xfrm rot="10800000">
            <a:off x="4743145" y="2760617"/>
            <a:ext cx="3363811" cy="3332208"/>
          </a:xfrm>
          <a:prstGeom prst="rect">
            <a:avLst/>
          </a:prstGeom>
        </p:spPr>
      </p:pic>
      <p:sp>
        <p:nvSpPr>
          <p:cNvPr id="13" name="Rectangle 12">
            <a:extLst>
              <a:ext uri="{FF2B5EF4-FFF2-40B4-BE49-F238E27FC236}">
                <a16:creationId xmlns:a16="http://schemas.microsoft.com/office/drawing/2014/main" id="{4A73F408-D067-443C-875F-4817452D9E0A}"/>
              </a:ext>
            </a:extLst>
          </p:cNvPr>
          <p:cNvSpPr/>
          <p:nvPr/>
        </p:nvSpPr>
        <p:spPr>
          <a:xfrm>
            <a:off x="5131828" y="3815856"/>
            <a:ext cx="2586446" cy="553998"/>
          </a:xfrm>
          <a:prstGeom prst="rect">
            <a:avLst/>
          </a:prstGeom>
        </p:spPr>
        <p:txBody>
          <a:bodyPr wrap="square" lIns="0" tIns="0" rIns="0" bIns="0">
            <a:spAutoFit/>
          </a:bodyPr>
          <a:lstStyle/>
          <a:p>
            <a:pPr algn="ctr"/>
            <a:r>
              <a:rPr lang="en-GB" sz="3600" b="1" dirty="0">
                <a:latin typeface="Twinkl" pitchFamily="2" charset="0"/>
              </a:rPr>
              <a:t>6:40 p.m.</a:t>
            </a:r>
          </a:p>
        </p:txBody>
      </p:sp>
      <p:cxnSp>
        <p:nvCxnSpPr>
          <p:cNvPr id="14" name="Straight Arrow Connector 13"/>
          <p:cNvCxnSpPr/>
          <p:nvPr/>
        </p:nvCxnSpPr>
        <p:spPr>
          <a:xfrm>
            <a:off x="3971109" y="3815856"/>
            <a:ext cx="632641" cy="0"/>
          </a:xfrm>
          <a:prstGeom prst="straightConnector1">
            <a:avLst/>
          </a:prstGeom>
          <a:ln w="57150">
            <a:solidFill>
              <a:srgbClr val="78A7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88579" y="2048332"/>
            <a:ext cx="7966841" cy="369332"/>
          </a:xfrm>
          <a:prstGeom prst="rect">
            <a:avLst/>
          </a:prstGeom>
        </p:spPr>
        <p:txBody>
          <a:bodyPr wrap="square">
            <a:spAutoFit/>
          </a:bodyPr>
          <a:lstStyle/>
          <a:p>
            <a:pPr algn="ctr"/>
            <a:r>
              <a:rPr lang="en-GB" dirty="0"/>
              <a:t>Can you write each 24-hour time as a 12-hour time?</a:t>
            </a:r>
          </a:p>
        </p:txBody>
      </p:sp>
    </p:spTree>
    <p:extLst>
      <p:ext uri="{BB962C8B-B14F-4D97-AF65-F5344CB8AC3E}">
        <p14:creationId xmlns:p14="http://schemas.microsoft.com/office/powerpoint/2010/main" val="152555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4A73F408-D067-443C-875F-4817452D9E0A}"/>
              </a:ext>
            </a:extLst>
          </p:cNvPr>
          <p:cNvSpPr/>
          <p:nvPr/>
        </p:nvSpPr>
        <p:spPr>
          <a:xfrm>
            <a:off x="488950" y="765175"/>
            <a:ext cx="8229600" cy="553998"/>
          </a:xfrm>
          <a:prstGeom prst="rect">
            <a:avLst/>
          </a:prstGeom>
        </p:spPr>
        <p:txBody>
          <a:bodyPr wrap="square" lIns="0" tIns="0" rIns="0" bIns="0">
            <a:spAutoFit/>
          </a:bodyPr>
          <a:lstStyle/>
          <a:p>
            <a:pPr algn="ctr"/>
            <a:r>
              <a:rPr lang="en-GB" sz="3600" b="1" dirty="0">
                <a:latin typeface="Twinkl" pitchFamily="2" charset="0"/>
              </a:rPr>
              <a:t>Time for a Change!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2556" y="2751438"/>
            <a:ext cx="2329081" cy="4106562"/>
          </a:xfrm>
          <a:prstGeom prst="rect">
            <a:avLst/>
          </a:prstGeom>
        </p:spPr>
      </p:pic>
      <p:sp>
        <p:nvSpPr>
          <p:cNvPr id="5" name="Rectangle 4"/>
          <p:cNvSpPr/>
          <p:nvPr/>
        </p:nvSpPr>
        <p:spPr>
          <a:xfrm>
            <a:off x="2158059" y="332420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05:40</a:t>
            </a:r>
          </a:p>
        </p:txBody>
      </p:sp>
      <p:sp>
        <p:nvSpPr>
          <p:cNvPr id="13" name="Rectangle 12"/>
          <p:cNvSpPr/>
          <p:nvPr/>
        </p:nvSpPr>
        <p:spPr>
          <a:xfrm>
            <a:off x="4756583" y="330724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18:25</a:t>
            </a:r>
          </a:p>
        </p:txBody>
      </p:sp>
      <p:sp>
        <p:nvSpPr>
          <p:cNvPr id="16" name="Rectangle 15"/>
          <p:cNvSpPr/>
          <p:nvPr/>
        </p:nvSpPr>
        <p:spPr>
          <a:xfrm>
            <a:off x="2009777" y="4100873"/>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5:40 a.m.</a:t>
            </a:r>
          </a:p>
        </p:txBody>
      </p:sp>
      <p:sp>
        <p:nvSpPr>
          <p:cNvPr id="17" name="Rectangle 16"/>
          <p:cNvSpPr/>
          <p:nvPr/>
        </p:nvSpPr>
        <p:spPr>
          <a:xfrm>
            <a:off x="4608301" y="4071548"/>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6:25 p.m.</a:t>
            </a:r>
          </a:p>
        </p:txBody>
      </p:sp>
      <p:sp>
        <p:nvSpPr>
          <p:cNvPr id="18" name="Rectangle 17"/>
          <p:cNvSpPr/>
          <p:nvPr/>
        </p:nvSpPr>
        <p:spPr>
          <a:xfrm>
            <a:off x="1828225" y="4877543"/>
            <a:ext cx="1854154" cy="667265"/>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20 to 6 in the morning</a:t>
            </a:r>
          </a:p>
        </p:txBody>
      </p:sp>
      <p:sp>
        <p:nvSpPr>
          <p:cNvPr id="19" name="Rectangle 18"/>
          <p:cNvSpPr/>
          <p:nvPr/>
        </p:nvSpPr>
        <p:spPr>
          <a:xfrm>
            <a:off x="4426749" y="4877543"/>
            <a:ext cx="1854154" cy="667265"/>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25 past 6 in the evening</a:t>
            </a:r>
          </a:p>
        </p:txBody>
      </p:sp>
      <p:sp>
        <p:nvSpPr>
          <p:cNvPr id="11" name="Rectangle 10"/>
          <p:cNvSpPr/>
          <p:nvPr/>
        </p:nvSpPr>
        <p:spPr>
          <a:xfrm>
            <a:off x="1099494" y="1486351"/>
            <a:ext cx="6945012" cy="923330"/>
          </a:xfrm>
          <a:prstGeom prst="rect">
            <a:avLst/>
          </a:prstGeom>
        </p:spPr>
        <p:txBody>
          <a:bodyPr wrap="square">
            <a:spAutoFit/>
          </a:bodyPr>
          <a:lstStyle/>
          <a:p>
            <a:pPr algn="ctr"/>
            <a:r>
              <a:rPr lang="en-GB" dirty="0"/>
              <a:t>Change each 24-hour time to a 12-hour time using a.m. or p.m. Then change it to words and numbers using 'in the morning', 'in the afternoon' or 'in the evening’.</a:t>
            </a:r>
          </a:p>
        </p:txBody>
      </p:sp>
    </p:spTree>
    <p:extLst>
      <p:ext uri="{BB962C8B-B14F-4D97-AF65-F5344CB8AC3E}">
        <p14:creationId xmlns:p14="http://schemas.microsoft.com/office/powerpoint/2010/main" val="184682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2556" y="2751438"/>
            <a:ext cx="2329081" cy="4106562"/>
          </a:xfrm>
          <a:prstGeom prst="rect">
            <a:avLst/>
          </a:prstGeom>
        </p:spPr>
      </p:pic>
      <p:sp>
        <p:nvSpPr>
          <p:cNvPr id="5" name="Rectangle 4"/>
          <p:cNvSpPr/>
          <p:nvPr/>
        </p:nvSpPr>
        <p:spPr>
          <a:xfrm>
            <a:off x="2158059" y="332420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11:35</a:t>
            </a:r>
          </a:p>
        </p:txBody>
      </p:sp>
      <p:sp>
        <p:nvSpPr>
          <p:cNvPr id="13" name="Rectangle 12"/>
          <p:cNvSpPr/>
          <p:nvPr/>
        </p:nvSpPr>
        <p:spPr>
          <a:xfrm>
            <a:off x="4756583" y="330724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20:18</a:t>
            </a:r>
          </a:p>
        </p:txBody>
      </p:sp>
      <p:sp>
        <p:nvSpPr>
          <p:cNvPr id="16" name="Rectangle 15"/>
          <p:cNvSpPr/>
          <p:nvPr/>
        </p:nvSpPr>
        <p:spPr>
          <a:xfrm>
            <a:off x="2009777" y="4100873"/>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11:35 a.m.</a:t>
            </a:r>
          </a:p>
        </p:txBody>
      </p:sp>
      <p:sp>
        <p:nvSpPr>
          <p:cNvPr id="17" name="Rectangle 16"/>
          <p:cNvSpPr/>
          <p:nvPr/>
        </p:nvSpPr>
        <p:spPr>
          <a:xfrm>
            <a:off x="4608301" y="4071548"/>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8:18 p.m.</a:t>
            </a:r>
          </a:p>
        </p:txBody>
      </p:sp>
      <p:sp>
        <p:nvSpPr>
          <p:cNvPr id="18" name="Rectangle 17"/>
          <p:cNvSpPr/>
          <p:nvPr/>
        </p:nvSpPr>
        <p:spPr>
          <a:xfrm>
            <a:off x="4426749" y="4877543"/>
            <a:ext cx="1854154" cy="93837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18 minutes past 8 in the evening</a:t>
            </a:r>
          </a:p>
        </p:txBody>
      </p:sp>
      <p:sp>
        <p:nvSpPr>
          <p:cNvPr id="19" name="Rectangle 18"/>
          <p:cNvSpPr/>
          <p:nvPr/>
        </p:nvSpPr>
        <p:spPr>
          <a:xfrm>
            <a:off x="1828225" y="4877543"/>
            <a:ext cx="1854154" cy="93837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25 to 12 in the morning</a:t>
            </a:r>
          </a:p>
        </p:txBody>
      </p:sp>
      <p:sp>
        <p:nvSpPr>
          <p:cNvPr id="11" name="Rectangle 10">
            <a:extLst>
              <a:ext uri="{FF2B5EF4-FFF2-40B4-BE49-F238E27FC236}">
                <a16:creationId xmlns:a16="http://schemas.microsoft.com/office/drawing/2014/main" id="{4A73F408-D067-443C-875F-4817452D9E0A}"/>
              </a:ext>
            </a:extLst>
          </p:cNvPr>
          <p:cNvSpPr/>
          <p:nvPr/>
        </p:nvSpPr>
        <p:spPr>
          <a:xfrm>
            <a:off x="488950" y="765175"/>
            <a:ext cx="8229600" cy="553998"/>
          </a:xfrm>
          <a:prstGeom prst="rect">
            <a:avLst/>
          </a:prstGeom>
        </p:spPr>
        <p:txBody>
          <a:bodyPr wrap="square" lIns="0" tIns="0" rIns="0" bIns="0">
            <a:spAutoFit/>
          </a:bodyPr>
          <a:lstStyle/>
          <a:p>
            <a:pPr algn="ctr"/>
            <a:r>
              <a:rPr lang="en-GB" sz="3600" b="1" dirty="0">
                <a:latin typeface="Twinkl" pitchFamily="2" charset="0"/>
              </a:rPr>
              <a:t>Time for a Change!</a:t>
            </a:r>
          </a:p>
        </p:txBody>
      </p:sp>
      <p:sp>
        <p:nvSpPr>
          <p:cNvPr id="14" name="Rectangle 13"/>
          <p:cNvSpPr/>
          <p:nvPr/>
        </p:nvSpPr>
        <p:spPr>
          <a:xfrm>
            <a:off x="1099494" y="1486351"/>
            <a:ext cx="6945012" cy="923330"/>
          </a:xfrm>
          <a:prstGeom prst="rect">
            <a:avLst/>
          </a:prstGeom>
        </p:spPr>
        <p:txBody>
          <a:bodyPr wrap="square">
            <a:spAutoFit/>
          </a:bodyPr>
          <a:lstStyle/>
          <a:p>
            <a:pPr algn="ctr"/>
            <a:r>
              <a:rPr lang="en-GB" dirty="0"/>
              <a:t>Change each 24-hour time to a 12-hour time using a.m. or p.m. Then change it to words and numbers using 'in the morning', 'in the afternoon' or 'in the evening’.</a:t>
            </a:r>
          </a:p>
        </p:txBody>
      </p:sp>
    </p:spTree>
    <p:extLst>
      <p:ext uri="{BB962C8B-B14F-4D97-AF65-F5344CB8AC3E}">
        <p14:creationId xmlns:p14="http://schemas.microsoft.com/office/powerpoint/2010/main" val="253920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2556" y="2751438"/>
            <a:ext cx="2329081" cy="4106562"/>
          </a:xfrm>
          <a:prstGeom prst="rect">
            <a:avLst/>
          </a:prstGeom>
        </p:spPr>
      </p:pic>
      <p:sp>
        <p:nvSpPr>
          <p:cNvPr id="5" name="Rectangle 4"/>
          <p:cNvSpPr/>
          <p:nvPr/>
        </p:nvSpPr>
        <p:spPr>
          <a:xfrm>
            <a:off x="2158059" y="332420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03:42</a:t>
            </a:r>
          </a:p>
        </p:txBody>
      </p:sp>
      <p:sp>
        <p:nvSpPr>
          <p:cNvPr id="13" name="Rectangle 12"/>
          <p:cNvSpPr/>
          <p:nvPr/>
        </p:nvSpPr>
        <p:spPr>
          <a:xfrm>
            <a:off x="4756583" y="330724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15:26</a:t>
            </a:r>
          </a:p>
        </p:txBody>
      </p:sp>
      <p:sp>
        <p:nvSpPr>
          <p:cNvPr id="16" name="Rectangle 15"/>
          <p:cNvSpPr/>
          <p:nvPr/>
        </p:nvSpPr>
        <p:spPr>
          <a:xfrm>
            <a:off x="2009777" y="4100873"/>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3:42 a.m.</a:t>
            </a:r>
          </a:p>
        </p:txBody>
      </p:sp>
      <p:sp>
        <p:nvSpPr>
          <p:cNvPr id="17" name="Rectangle 16"/>
          <p:cNvSpPr/>
          <p:nvPr/>
        </p:nvSpPr>
        <p:spPr>
          <a:xfrm>
            <a:off x="4608301" y="4071548"/>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3:26 p.m.</a:t>
            </a:r>
          </a:p>
        </p:txBody>
      </p:sp>
      <p:sp>
        <p:nvSpPr>
          <p:cNvPr id="18" name="Rectangle 17"/>
          <p:cNvSpPr/>
          <p:nvPr/>
        </p:nvSpPr>
        <p:spPr>
          <a:xfrm>
            <a:off x="4426749" y="4877543"/>
            <a:ext cx="1854154" cy="93837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26 minutes past 3 in the afternoon</a:t>
            </a:r>
          </a:p>
        </p:txBody>
      </p:sp>
      <p:sp>
        <p:nvSpPr>
          <p:cNvPr id="19" name="Rectangle 18"/>
          <p:cNvSpPr/>
          <p:nvPr/>
        </p:nvSpPr>
        <p:spPr>
          <a:xfrm>
            <a:off x="1828225" y="4877543"/>
            <a:ext cx="1854154" cy="93837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18 minutes to 4 in the morning</a:t>
            </a:r>
          </a:p>
        </p:txBody>
      </p:sp>
      <p:sp>
        <p:nvSpPr>
          <p:cNvPr id="11" name="Rectangle 10">
            <a:extLst>
              <a:ext uri="{FF2B5EF4-FFF2-40B4-BE49-F238E27FC236}">
                <a16:creationId xmlns:a16="http://schemas.microsoft.com/office/drawing/2014/main" id="{4A73F408-D067-443C-875F-4817452D9E0A}"/>
              </a:ext>
            </a:extLst>
          </p:cNvPr>
          <p:cNvSpPr/>
          <p:nvPr/>
        </p:nvSpPr>
        <p:spPr>
          <a:xfrm>
            <a:off x="488950" y="765175"/>
            <a:ext cx="8229600" cy="553998"/>
          </a:xfrm>
          <a:prstGeom prst="rect">
            <a:avLst/>
          </a:prstGeom>
        </p:spPr>
        <p:txBody>
          <a:bodyPr wrap="square" lIns="0" tIns="0" rIns="0" bIns="0">
            <a:spAutoFit/>
          </a:bodyPr>
          <a:lstStyle/>
          <a:p>
            <a:pPr algn="ctr"/>
            <a:r>
              <a:rPr lang="en-GB" sz="3600" b="1" dirty="0">
                <a:latin typeface="Twinkl" pitchFamily="2" charset="0"/>
              </a:rPr>
              <a:t>Time for a Change!</a:t>
            </a:r>
          </a:p>
        </p:txBody>
      </p:sp>
      <p:sp>
        <p:nvSpPr>
          <p:cNvPr id="14" name="Rectangle 13"/>
          <p:cNvSpPr/>
          <p:nvPr/>
        </p:nvSpPr>
        <p:spPr>
          <a:xfrm>
            <a:off x="1099494" y="1486351"/>
            <a:ext cx="6945012" cy="923330"/>
          </a:xfrm>
          <a:prstGeom prst="rect">
            <a:avLst/>
          </a:prstGeom>
        </p:spPr>
        <p:txBody>
          <a:bodyPr wrap="square">
            <a:spAutoFit/>
          </a:bodyPr>
          <a:lstStyle/>
          <a:p>
            <a:pPr algn="ctr"/>
            <a:r>
              <a:rPr lang="en-GB" dirty="0"/>
              <a:t>Change each 24-hour time to a 12-hour time using a.m. or p.m. Then change it to words and numbers using 'in the morning', 'in the afternoon' or 'in the evening’.</a:t>
            </a:r>
          </a:p>
        </p:txBody>
      </p:sp>
    </p:spTree>
    <p:extLst>
      <p:ext uri="{BB962C8B-B14F-4D97-AF65-F5344CB8AC3E}">
        <p14:creationId xmlns:p14="http://schemas.microsoft.com/office/powerpoint/2010/main" val="50785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2556" y="2751438"/>
            <a:ext cx="2329081" cy="4106562"/>
          </a:xfrm>
          <a:prstGeom prst="rect">
            <a:avLst/>
          </a:prstGeom>
        </p:spPr>
      </p:pic>
      <p:sp>
        <p:nvSpPr>
          <p:cNvPr id="5" name="Rectangle 4"/>
          <p:cNvSpPr/>
          <p:nvPr/>
        </p:nvSpPr>
        <p:spPr>
          <a:xfrm>
            <a:off x="2158059" y="332420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07:39</a:t>
            </a:r>
          </a:p>
        </p:txBody>
      </p:sp>
      <p:sp>
        <p:nvSpPr>
          <p:cNvPr id="13" name="Rectangle 12"/>
          <p:cNvSpPr/>
          <p:nvPr/>
        </p:nvSpPr>
        <p:spPr>
          <a:xfrm>
            <a:off x="4756583" y="3307243"/>
            <a:ext cx="1194487" cy="667265"/>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23:17</a:t>
            </a:r>
          </a:p>
        </p:txBody>
      </p:sp>
      <p:sp>
        <p:nvSpPr>
          <p:cNvPr id="16" name="Rectangle 15"/>
          <p:cNvSpPr/>
          <p:nvPr/>
        </p:nvSpPr>
        <p:spPr>
          <a:xfrm>
            <a:off x="2009777" y="4100873"/>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7:39 a.m.</a:t>
            </a:r>
          </a:p>
        </p:txBody>
      </p:sp>
      <p:sp>
        <p:nvSpPr>
          <p:cNvPr id="17" name="Rectangle 16"/>
          <p:cNvSpPr/>
          <p:nvPr/>
        </p:nvSpPr>
        <p:spPr>
          <a:xfrm>
            <a:off x="4608301" y="4071548"/>
            <a:ext cx="1491050" cy="667265"/>
          </a:xfrm>
          <a:prstGeom prst="rect">
            <a:avLst/>
          </a:prstGeom>
          <a:solidFill>
            <a:srgbClr val="78A72B"/>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11:17 p.m.</a:t>
            </a:r>
          </a:p>
        </p:txBody>
      </p:sp>
      <p:sp>
        <p:nvSpPr>
          <p:cNvPr id="18" name="Rectangle 17"/>
          <p:cNvSpPr/>
          <p:nvPr/>
        </p:nvSpPr>
        <p:spPr>
          <a:xfrm>
            <a:off x="4426749" y="4877543"/>
            <a:ext cx="1854154" cy="93837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17 minutes past 11 in the evening</a:t>
            </a:r>
          </a:p>
        </p:txBody>
      </p:sp>
      <p:sp>
        <p:nvSpPr>
          <p:cNvPr id="19" name="Rectangle 18"/>
          <p:cNvSpPr/>
          <p:nvPr/>
        </p:nvSpPr>
        <p:spPr>
          <a:xfrm>
            <a:off x="1828225" y="4877543"/>
            <a:ext cx="1854154" cy="93837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21 minutes to 8 in the morning</a:t>
            </a:r>
          </a:p>
        </p:txBody>
      </p:sp>
      <p:sp>
        <p:nvSpPr>
          <p:cNvPr id="11" name="Rectangle 10">
            <a:extLst>
              <a:ext uri="{FF2B5EF4-FFF2-40B4-BE49-F238E27FC236}">
                <a16:creationId xmlns:a16="http://schemas.microsoft.com/office/drawing/2014/main" id="{4A73F408-D067-443C-875F-4817452D9E0A}"/>
              </a:ext>
            </a:extLst>
          </p:cNvPr>
          <p:cNvSpPr/>
          <p:nvPr/>
        </p:nvSpPr>
        <p:spPr>
          <a:xfrm>
            <a:off x="488950" y="765175"/>
            <a:ext cx="8229600" cy="553998"/>
          </a:xfrm>
          <a:prstGeom prst="rect">
            <a:avLst/>
          </a:prstGeom>
        </p:spPr>
        <p:txBody>
          <a:bodyPr wrap="square" lIns="0" tIns="0" rIns="0" bIns="0">
            <a:spAutoFit/>
          </a:bodyPr>
          <a:lstStyle/>
          <a:p>
            <a:pPr algn="ctr"/>
            <a:r>
              <a:rPr lang="en-GB" sz="3600" b="1" dirty="0">
                <a:latin typeface="Twinkl" pitchFamily="2" charset="0"/>
              </a:rPr>
              <a:t>Time for a Change!</a:t>
            </a:r>
          </a:p>
        </p:txBody>
      </p:sp>
      <p:sp>
        <p:nvSpPr>
          <p:cNvPr id="12" name="Rectangle 11"/>
          <p:cNvSpPr/>
          <p:nvPr/>
        </p:nvSpPr>
        <p:spPr>
          <a:xfrm>
            <a:off x="1099494" y="1486351"/>
            <a:ext cx="6945012" cy="923330"/>
          </a:xfrm>
          <a:prstGeom prst="rect">
            <a:avLst/>
          </a:prstGeom>
        </p:spPr>
        <p:txBody>
          <a:bodyPr wrap="square">
            <a:spAutoFit/>
          </a:bodyPr>
          <a:lstStyle/>
          <a:p>
            <a:pPr algn="ctr"/>
            <a:r>
              <a:rPr lang="en-GB" dirty="0"/>
              <a:t>Change each 24-hour time to a 12-hour time using a.m. or p.m. Then change it to words and numbers using 'in the morning', 'in the afternoon' or 'in the evening’.</a:t>
            </a:r>
          </a:p>
        </p:txBody>
      </p:sp>
    </p:spTree>
    <p:extLst>
      <p:ext uri="{BB962C8B-B14F-4D97-AF65-F5344CB8AC3E}">
        <p14:creationId xmlns:p14="http://schemas.microsoft.com/office/powerpoint/2010/main" val="266146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convert 24-hour times to 12-hour times.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a:t>I can convert 24-hour times to 12-hour times, using a.m. for times up to 12:00.</a:t>
            </a:r>
          </a:p>
          <a:p>
            <a:pPr fontAlgn="base">
              <a:spcAft>
                <a:spcPct val="0"/>
              </a:spcAft>
            </a:pPr>
            <a:r>
              <a:rPr lang="en-GB" altLang="en-US" dirty="0"/>
              <a:t>I can convert 24-hour times to 12-hour times, using p.m. for times after 12:00.</a:t>
            </a:r>
          </a:p>
          <a:p>
            <a:pPr fontAlgn="base">
              <a:spcAft>
                <a:spcPct val="0"/>
              </a:spcAft>
            </a:pPr>
            <a:r>
              <a:rPr lang="en-GB" altLang="en-US" dirty="0"/>
              <a:t>I can change digital times which use a.m. and p.m. to times using numbers and words.</a:t>
            </a:r>
          </a:p>
          <a:p>
            <a:pPr fontAlgn="base">
              <a:spcAft>
                <a:spcPct val="0"/>
              </a:spcAft>
            </a:pPr>
            <a:r>
              <a:rPr lang="en-GB" altLang="en-US" dirty="0"/>
              <a:t>I can use in the morning, in the afternoon and in the evening in place of a.m. and p.m.</a:t>
            </a:r>
          </a:p>
        </p:txBody>
      </p:sp>
    </p:spTree>
    <p:extLst>
      <p:ext uri="{BB962C8B-B14F-4D97-AF65-F5344CB8AC3E}">
        <p14:creationId xmlns:p14="http://schemas.microsoft.com/office/powerpoint/2010/main" val="3409170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64" t="23827" r="8264" b="16496"/>
          <a:stretch/>
        </p:blipFill>
        <p:spPr>
          <a:xfrm>
            <a:off x="755650" y="2281881"/>
            <a:ext cx="7632700" cy="38114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66" y="2448809"/>
            <a:ext cx="2620468" cy="2005914"/>
          </a:xfrm>
          <a:prstGeom prst="rect">
            <a:avLst/>
          </a:prstGeom>
        </p:spPr>
      </p:pic>
      <p:sp>
        <p:nvSpPr>
          <p:cNvPr id="8" name="Rectangle 7"/>
          <p:cNvSpPr/>
          <p:nvPr/>
        </p:nvSpPr>
        <p:spPr>
          <a:xfrm>
            <a:off x="2303784" y="697112"/>
            <a:ext cx="4536499" cy="1107996"/>
          </a:xfrm>
          <a:prstGeom prst="rect">
            <a:avLst/>
          </a:prstGeom>
        </p:spPr>
        <p:txBody>
          <a:bodyPr wrap="none" lIns="0" tIns="0" rIns="0" bIns="0">
            <a:spAutoFit/>
          </a:bodyPr>
          <a:lstStyle/>
          <a:p>
            <a:pPr algn="ctr"/>
            <a:r>
              <a:rPr lang="en-GB" altLang="en-US" sz="3600" dirty="0">
                <a:latin typeface="+mj-lt"/>
              </a:rPr>
              <a:t>24-Hour to 12-Hour</a:t>
            </a:r>
          </a:p>
          <a:p>
            <a:pPr algn="ctr"/>
            <a:r>
              <a:rPr lang="en-GB" sz="3600" dirty="0">
                <a:latin typeface="+mj-lt"/>
              </a:rPr>
              <a:t>(Numbers and Words)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8656"/>
          <a:stretch/>
        </p:blipFill>
        <p:spPr>
          <a:xfrm>
            <a:off x="755650" y="2865254"/>
            <a:ext cx="3105372" cy="3221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771" y="2458283"/>
            <a:ext cx="2420253" cy="3423488"/>
          </a:xfrm>
          <a:prstGeom prst="rect">
            <a:avLst/>
          </a:prstGeom>
          <a:effectLst>
            <a:outerShdw blurRad="63500" sx="102000" sy="102000" algn="ctr" rotWithShape="0">
              <a:prstClr val="black">
                <a:alpha val="40000"/>
              </a:prstClr>
            </a:outerShdw>
          </a:effectLst>
        </p:spPr>
      </p:pic>
      <p:sp>
        <p:nvSpPr>
          <p:cNvPr id="10" name="Rectangle 9"/>
          <p:cNvSpPr/>
          <p:nvPr/>
        </p:nvSpPr>
        <p:spPr>
          <a:xfrm>
            <a:off x="755650" y="1831792"/>
            <a:ext cx="7632700" cy="422405"/>
          </a:xfrm>
          <a:prstGeom prst="rect">
            <a:avLst/>
          </a:prstGeom>
        </p:spPr>
        <p:txBody>
          <a:bodyPr wrap="square" lIns="0" tIns="72000" rIns="0" bIns="72000">
            <a:spAutoFit/>
          </a:bodyPr>
          <a:lstStyle/>
          <a:p>
            <a:pPr algn="ctr"/>
            <a:r>
              <a:rPr lang="en-GB" dirty="0"/>
              <a:t>Use your super time skills to complete the activity sheet.</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4850">
            <a:off x="3666042" y="2578608"/>
            <a:ext cx="2420253" cy="34234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8744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1253402"/>
          </a:xfrm>
          <a:prstGeom prst="rect">
            <a:avLst/>
          </a:prstGeom>
        </p:spPr>
        <p:txBody>
          <a:bodyPr wrap="square" lIns="0" tIns="72000" rIns="0" bIns="72000">
            <a:spAutoFit/>
          </a:bodyPr>
          <a:lstStyle/>
          <a:p>
            <a:pPr algn="ctr"/>
            <a:r>
              <a:rPr lang="en-GB" dirty="0"/>
              <a:t>Rewrite this paragraph on the </a:t>
            </a:r>
            <a:r>
              <a:rPr lang="en-GB" b="1" dirty="0"/>
              <a:t>My Day Sheet</a:t>
            </a:r>
            <a:r>
              <a:rPr lang="en-GB" dirty="0"/>
              <a:t>. Where you see a 24-hour time, change it to words and numbers using either ‘in the morning’, ‘in the afternoon’ or ‘in the evening’. The first time has been written for you.</a:t>
            </a:r>
          </a:p>
        </p:txBody>
      </p:sp>
      <p:sp>
        <p:nvSpPr>
          <p:cNvPr id="8" name="Rectangle 7"/>
          <p:cNvSpPr/>
          <p:nvPr/>
        </p:nvSpPr>
        <p:spPr>
          <a:xfrm>
            <a:off x="3421878" y="697112"/>
            <a:ext cx="2300310" cy="615553"/>
          </a:xfrm>
          <a:prstGeom prst="rect">
            <a:avLst/>
          </a:prstGeom>
        </p:spPr>
        <p:txBody>
          <a:bodyPr wrap="none" lIns="0" tIns="0" rIns="0" bIns="0">
            <a:spAutoFit/>
          </a:bodyPr>
          <a:lstStyle/>
          <a:p>
            <a:pPr algn="ctr"/>
            <a:r>
              <a:rPr lang="en-GB" altLang="en-US" sz="4000" dirty="0">
                <a:latin typeface="+mj-lt"/>
              </a:rPr>
              <a:t>Rewrite It</a:t>
            </a:r>
            <a:endParaRPr lang="en-GB" sz="4000" dirty="0">
              <a:latin typeface="+mj-lt"/>
            </a:endParaRPr>
          </a:p>
        </p:txBody>
      </p:sp>
      <p:sp>
        <p:nvSpPr>
          <p:cNvPr id="5" name="Rectangle 4"/>
          <p:cNvSpPr/>
          <p:nvPr/>
        </p:nvSpPr>
        <p:spPr>
          <a:xfrm>
            <a:off x="755650" y="2586442"/>
            <a:ext cx="7632700" cy="35063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At</a:t>
            </a:r>
            <a:r>
              <a:rPr lang="en-GB" dirty="0"/>
              <a:t> </a:t>
            </a:r>
            <a:r>
              <a:rPr lang="en-GB" dirty="0">
                <a:solidFill>
                  <a:srgbClr val="00B050"/>
                </a:solidFill>
              </a:rPr>
              <a:t>half past 7 in the morning</a:t>
            </a:r>
            <a:r>
              <a:rPr lang="en-GB" dirty="0">
                <a:solidFill>
                  <a:schemeClr val="tx1"/>
                </a:solidFill>
              </a:rPr>
              <a:t>, I woke up. I went downstairs and had my breakfast at </a:t>
            </a:r>
            <a:r>
              <a:rPr lang="en-GB" dirty="0">
                <a:solidFill>
                  <a:schemeClr val="tx2">
                    <a:lumMod val="60000"/>
                    <a:lumOff val="40000"/>
                  </a:schemeClr>
                </a:solidFill>
              </a:rPr>
              <a:t>07:45</a:t>
            </a:r>
            <a:r>
              <a:rPr lang="en-GB" dirty="0">
                <a:solidFill>
                  <a:schemeClr val="tx1"/>
                </a:solidFill>
              </a:rPr>
              <a:t>. At </a:t>
            </a:r>
            <a:r>
              <a:rPr lang="en-GB" dirty="0">
                <a:solidFill>
                  <a:schemeClr val="tx2">
                    <a:lumMod val="60000"/>
                    <a:lumOff val="40000"/>
                  </a:schemeClr>
                </a:solidFill>
              </a:rPr>
              <a:t>08:35</a:t>
            </a:r>
            <a:r>
              <a:rPr lang="en-GB" dirty="0">
                <a:solidFill>
                  <a:schemeClr val="tx1"/>
                </a:solidFill>
              </a:rPr>
              <a:t>, I left the house and walked to school. After the register at </a:t>
            </a:r>
            <a:r>
              <a:rPr lang="en-GB" dirty="0">
                <a:solidFill>
                  <a:schemeClr val="tx2">
                    <a:lumMod val="60000"/>
                    <a:lumOff val="40000"/>
                  </a:schemeClr>
                </a:solidFill>
              </a:rPr>
              <a:t>09:05</a:t>
            </a:r>
            <a:r>
              <a:rPr lang="en-GB" dirty="0">
                <a:solidFill>
                  <a:schemeClr val="tx1"/>
                </a:solidFill>
              </a:rPr>
              <a:t>, we went into assembly, which lasted until </a:t>
            </a:r>
            <a:r>
              <a:rPr lang="en-GB" dirty="0">
                <a:solidFill>
                  <a:srgbClr val="0070C0"/>
                </a:solidFill>
              </a:rPr>
              <a:t>09:27</a:t>
            </a:r>
            <a:r>
              <a:rPr lang="en-GB" dirty="0">
                <a:solidFill>
                  <a:schemeClr val="tx1"/>
                </a:solidFill>
              </a:rPr>
              <a:t>. We had maths first and playtime was at </a:t>
            </a:r>
            <a:r>
              <a:rPr lang="en-GB" dirty="0">
                <a:solidFill>
                  <a:schemeClr val="tx2">
                    <a:lumMod val="60000"/>
                    <a:lumOff val="40000"/>
                  </a:schemeClr>
                </a:solidFill>
              </a:rPr>
              <a:t>10:30</a:t>
            </a:r>
            <a:r>
              <a:rPr lang="en-GB" dirty="0">
                <a:solidFill>
                  <a:schemeClr val="tx1"/>
                </a:solidFill>
              </a:rPr>
              <a:t>. It was raining, so we had to come back into class at </a:t>
            </a:r>
            <a:r>
              <a:rPr lang="en-GB" dirty="0">
                <a:solidFill>
                  <a:schemeClr val="tx2">
                    <a:lumMod val="60000"/>
                    <a:lumOff val="40000"/>
                  </a:schemeClr>
                </a:solidFill>
              </a:rPr>
              <a:t>10:38</a:t>
            </a:r>
            <a:r>
              <a:rPr lang="en-GB" dirty="0">
                <a:solidFill>
                  <a:schemeClr val="tx1"/>
                </a:solidFill>
              </a:rPr>
              <a:t>. The bell for lunch went at </a:t>
            </a:r>
            <a:r>
              <a:rPr lang="en-GB" dirty="0">
                <a:solidFill>
                  <a:schemeClr val="tx2">
                    <a:lumMod val="60000"/>
                    <a:lumOff val="40000"/>
                  </a:schemeClr>
                </a:solidFill>
              </a:rPr>
              <a:t>12:15</a:t>
            </a:r>
            <a:r>
              <a:rPr lang="en-GB" dirty="0">
                <a:solidFill>
                  <a:schemeClr val="tx1"/>
                </a:solidFill>
              </a:rPr>
              <a:t>. At </a:t>
            </a:r>
            <a:r>
              <a:rPr lang="en-GB" dirty="0">
                <a:solidFill>
                  <a:schemeClr val="tx2">
                    <a:lumMod val="60000"/>
                    <a:lumOff val="40000"/>
                  </a:schemeClr>
                </a:solidFill>
              </a:rPr>
              <a:t>12:37</a:t>
            </a:r>
            <a:r>
              <a:rPr lang="en-GB" dirty="0">
                <a:solidFill>
                  <a:schemeClr val="tx1"/>
                </a:solidFill>
              </a:rPr>
              <a:t>, my class were called into the dining hall to have our lunch. Afternoon classes began at </a:t>
            </a:r>
            <a:r>
              <a:rPr lang="en-GB" dirty="0">
                <a:solidFill>
                  <a:schemeClr val="tx2">
                    <a:lumMod val="60000"/>
                    <a:lumOff val="40000"/>
                  </a:schemeClr>
                </a:solidFill>
              </a:rPr>
              <a:t>12:55</a:t>
            </a:r>
            <a:r>
              <a:rPr lang="en-GB" dirty="0">
                <a:solidFill>
                  <a:schemeClr val="tx1"/>
                </a:solidFill>
              </a:rPr>
              <a:t>. School finished at </a:t>
            </a:r>
            <a:r>
              <a:rPr lang="en-GB" dirty="0">
                <a:solidFill>
                  <a:schemeClr val="tx2">
                    <a:lumMod val="60000"/>
                    <a:lumOff val="40000"/>
                  </a:schemeClr>
                </a:solidFill>
              </a:rPr>
              <a:t>15:15</a:t>
            </a:r>
            <a:r>
              <a:rPr lang="en-GB" dirty="0"/>
              <a:t> </a:t>
            </a:r>
            <a:r>
              <a:rPr lang="en-GB" dirty="0">
                <a:solidFill>
                  <a:schemeClr val="tx1"/>
                </a:solidFill>
              </a:rPr>
              <a:t>and I arrived home at </a:t>
            </a:r>
            <a:r>
              <a:rPr lang="en-GB" dirty="0">
                <a:solidFill>
                  <a:schemeClr val="tx2">
                    <a:lumMod val="60000"/>
                    <a:lumOff val="40000"/>
                  </a:schemeClr>
                </a:solidFill>
              </a:rPr>
              <a:t>15:39</a:t>
            </a:r>
            <a:r>
              <a:rPr lang="en-GB" dirty="0">
                <a:solidFill>
                  <a:schemeClr val="tx1"/>
                </a:solidFill>
              </a:rPr>
              <a:t>. I watched TV until </a:t>
            </a:r>
            <a:r>
              <a:rPr lang="en-GB" dirty="0">
                <a:solidFill>
                  <a:schemeClr val="tx2">
                    <a:lumMod val="60000"/>
                    <a:lumOff val="40000"/>
                  </a:schemeClr>
                </a:solidFill>
              </a:rPr>
              <a:t>16:18</a:t>
            </a:r>
            <a:r>
              <a:rPr lang="en-GB" dirty="0">
                <a:solidFill>
                  <a:schemeClr val="tx1"/>
                </a:solidFill>
              </a:rPr>
              <a:t> and then I did my homework. We ate our evening meal at </a:t>
            </a:r>
            <a:r>
              <a:rPr lang="en-GB" dirty="0">
                <a:solidFill>
                  <a:schemeClr val="tx2">
                    <a:lumMod val="60000"/>
                    <a:lumOff val="40000"/>
                  </a:schemeClr>
                </a:solidFill>
              </a:rPr>
              <a:t>17:48</a:t>
            </a:r>
            <a:r>
              <a:rPr lang="en-GB" dirty="0"/>
              <a:t> </a:t>
            </a:r>
            <a:r>
              <a:rPr lang="en-GB" dirty="0">
                <a:solidFill>
                  <a:schemeClr val="tx1"/>
                </a:solidFill>
              </a:rPr>
              <a:t>and I stayed up until </a:t>
            </a:r>
            <a:r>
              <a:rPr lang="en-GB" dirty="0">
                <a:solidFill>
                  <a:schemeClr val="tx2">
                    <a:lumMod val="60000"/>
                    <a:lumOff val="40000"/>
                  </a:schemeClr>
                </a:solidFill>
              </a:rPr>
              <a:t>20:30</a:t>
            </a:r>
            <a:r>
              <a:rPr lang="en-GB" dirty="0">
                <a:solidFill>
                  <a:schemeClr val="tx1"/>
                </a:solidFill>
              </a:rPr>
              <a:t>. I fell asleep at </a:t>
            </a:r>
            <a:r>
              <a:rPr lang="en-GB" dirty="0">
                <a:solidFill>
                  <a:schemeClr val="tx2">
                    <a:lumMod val="60000"/>
                    <a:lumOff val="40000"/>
                  </a:schemeClr>
                </a:solidFill>
              </a:rPr>
              <a:t>20:54</a:t>
            </a:r>
            <a:r>
              <a:rPr lang="en-GB" dirty="0">
                <a:solidFill>
                  <a:schemeClr val="tx1"/>
                </a:solidFill>
              </a:rPr>
              <a:t>.</a:t>
            </a:r>
          </a:p>
        </p:txBody>
      </p:sp>
    </p:spTree>
    <p:extLst>
      <p:ext uri="{BB962C8B-B14F-4D97-AF65-F5344CB8AC3E}">
        <p14:creationId xmlns:p14="http://schemas.microsoft.com/office/powerpoint/2010/main" val="1388198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1878" y="697112"/>
            <a:ext cx="2300310" cy="615553"/>
          </a:xfrm>
          <a:prstGeom prst="rect">
            <a:avLst/>
          </a:prstGeom>
        </p:spPr>
        <p:txBody>
          <a:bodyPr wrap="none" lIns="0" tIns="0" rIns="0" bIns="0">
            <a:spAutoFit/>
          </a:bodyPr>
          <a:lstStyle/>
          <a:p>
            <a:pPr algn="ctr"/>
            <a:r>
              <a:rPr lang="en-GB" altLang="en-US" sz="4000" dirty="0">
                <a:latin typeface="+mj-lt"/>
              </a:rPr>
              <a:t>Rewrite It</a:t>
            </a:r>
            <a:endParaRPr lang="en-GB" sz="4000" dirty="0">
              <a:latin typeface="+mj-lt"/>
            </a:endParaRPr>
          </a:p>
        </p:txBody>
      </p:sp>
      <p:sp>
        <p:nvSpPr>
          <p:cNvPr id="5" name="Rectangle 4"/>
          <p:cNvSpPr/>
          <p:nvPr/>
        </p:nvSpPr>
        <p:spPr>
          <a:xfrm>
            <a:off x="892690" y="1315995"/>
            <a:ext cx="7358620" cy="42260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At </a:t>
            </a:r>
            <a:r>
              <a:rPr lang="en-GB" dirty="0">
                <a:solidFill>
                  <a:schemeClr val="accent5"/>
                </a:solidFill>
              </a:rPr>
              <a:t>half past 7 in the morning</a:t>
            </a:r>
            <a:r>
              <a:rPr lang="en-GB" dirty="0">
                <a:solidFill>
                  <a:schemeClr val="tx1"/>
                </a:solidFill>
              </a:rPr>
              <a:t>, I woke up. I went downstairs and had my breakfast at </a:t>
            </a:r>
            <a:r>
              <a:rPr lang="en-GB" dirty="0">
                <a:solidFill>
                  <a:schemeClr val="accent5"/>
                </a:solidFill>
              </a:rPr>
              <a:t>quarter to 8 in the morning</a:t>
            </a:r>
            <a:r>
              <a:rPr lang="en-GB" dirty="0">
                <a:solidFill>
                  <a:schemeClr val="tx1"/>
                </a:solidFill>
              </a:rPr>
              <a:t>. At </a:t>
            </a:r>
            <a:r>
              <a:rPr lang="en-GB" dirty="0">
                <a:solidFill>
                  <a:schemeClr val="accent5"/>
                </a:solidFill>
              </a:rPr>
              <a:t>25 to 9 in the morning</a:t>
            </a:r>
            <a:r>
              <a:rPr lang="en-GB" dirty="0">
                <a:solidFill>
                  <a:schemeClr val="tx1"/>
                </a:solidFill>
              </a:rPr>
              <a:t>, I left the house and walked to school. After the register at </a:t>
            </a:r>
            <a:r>
              <a:rPr lang="en-GB" dirty="0">
                <a:solidFill>
                  <a:schemeClr val="accent5"/>
                </a:solidFill>
              </a:rPr>
              <a:t>5 past 9 in the </a:t>
            </a:r>
            <a:r>
              <a:rPr lang="en-GB" dirty="0" err="1">
                <a:solidFill>
                  <a:schemeClr val="accent5"/>
                </a:solidFill>
              </a:rPr>
              <a:t>morning</a:t>
            </a:r>
            <a:r>
              <a:rPr lang="en-GB" dirty="0" err="1">
                <a:solidFill>
                  <a:schemeClr val="tx1"/>
                </a:solidFill>
              </a:rPr>
              <a:t>,</a:t>
            </a:r>
            <a:r>
              <a:rPr lang="en-GB" dirty="0" err="1"/>
              <a:t>,</a:t>
            </a:r>
            <a:r>
              <a:rPr lang="en-GB" dirty="0" err="1">
                <a:solidFill>
                  <a:schemeClr val="tx1"/>
                </a:solidFill>
              </a:rPr>
              <a:t>we</a:t>
            </a:r>
            <a:r>
              <a:rPr lang="en-GB" dirty="0">
                <a:solidFill>
                  <a:schemeClr val="tx1"/>
                </a:solidFill>
              </a:rPr>
              <a:t> went into assembly, which lasted until </a:t>
            </a:r>
            <a:r>
              <a:rPr lang="en-GB" dirty="0">
                <a:solidFill>
                  <a:schemeClr val="accent5"/>
                </a:solidFill>
              </a:rPr>
              <a:t>27 minutes past 9 in the</a:t>
            </a:r>
            <a:r>
              <a:rPr lang="en-GB" dirty="0">
                <a:solidFill>
                  <a:schemeClr val="tx1"/>
                </a:solidFill>
              </a:rPr>
              <a:t> </a:t>
            </a:r>
            <a:r>
              <a:rPr lang="en-GB" dirty="0">
                <a:solidFill>
                  <a:schemeClr val="accent5"/>
                </a:solidFill>
              </a:rPr>
              <a:t>morning</a:t>
            </a:r>
            <a:r>
              <a:rPr lang="en-GB" dirty="0">
                <a:solidFill>
                  <a:schemeClr val="tx1"/>
                </a:solidFill>
              </a:rPr>
              <a:t>. We had maths first and playtime was at </a:t>
            </a:r>
            <a:r>
              <a:rPr lang="en-GB" dirty="0">
                <a:solidFill>
                  <a:schemeClr val="accent5"/>
                </a:solidFill>
              </a:rPr>
              <a:t>half past 10 in the</a:t>
            </a:r>
            <a:r>
              <a:rPr lang="en-GB" dirty="0">
                <a:solidFill>
                  <a:schemeClr val="tx1"/>
                </a:solidFill>
              </a:rPr>
              <a:t> </a:t>
            </a:r>
            <a:r>
              <a:rPr lang="en-GB" dirty="0">
                <a:solidFill>
                  <a:schemeClr val="accent5"/>
                </a:solidFill>
              </a:rPr>
              <a:t>morning</a:t>
            </a:r>
            <a:r>
              <a:rPr lang="en-GB" dirty="0">
                <a:solidFill>
                  <a:schemeClr val="tx1"/>
                </a:solidFill>
              </a:rPr>
              <a:t>. It was raining, so we had to come back into class at </a:t>
            </a:r>
            <a:r>
              <a:rPr lang="en-GB" dirty="0">
                <a:solidFill>
                  <a:schemeClr val="accent5"/>
                </a:solidFill>
              </a:rPr>
              <a:t>22 minutes to 11 in the morning</a:t>
            </a:r>
            <a:r>
              <a:rPr lang="en-GB" dirty="0">
                <a:solidFill>
                  <a:schemeClr val="tx1"/>
                </a:solidFill>
              </a:rPr>
              <a:t>. The bell for lunch went at </a:t>
            </a:r>
            <a:r>
              <a:rPr lang="en-GB" dirty="0">
                <a:solidFill>
                  <a:schemeClr val="accent5"/>
                </a:solidFill>
              </a:rPr>
              <a:t>quarter past 12 in the afternoon</a:t>
            </a:r>
            <a:r>
              <a:rPr lang="en-GB" dirty="0">
                <a:solidFill>
                  <a:schemeClr val="tx1"/>
                </a:solidFill>
              </a:rPr>
              <a:t>. At </a:t>
            </a:r>
            <a:r>
              <a:rPr lang="en-GB" dirty="0">
                <a:solidFill>
                  <a:schemeClr val="accent5"/>
                </a:solidFill>
              </a:rPr>
              <a:t>23 minutes to 1 in the afternoon</a:t>
            </a:r>
            <a:r>
              <a:rPr lang="en-GB" dirty="0">
                <a:solidFill>
                  <a:schemeClr val="tx1"/>
                </a:solidFill>
              </a:rPr>
              <a:t>, my class were called into the dining hall to have our lunch. Afternoon classes began at </a:t>
            </a:r>
            <a:r>
              <a:rPr lang="en-GB" dirty="0">
                <a:solidFill>
                  <a:schemeClr val="accent5"/>
                </a:solidFill>
              </a:rPr>
              <a:t>5 to 1 in the afternoon</a:t>
            </a:r>
            <a:r>
              <a:rPr lang="en-GB" dirty="0">
                <a:solidFill>
                  <a:schemeClr val="tx1"/>
                </a:solidFill>
              </a:rPr>
              <a:t>. School finished at </a:t>
            </a:r>
            <a:r>
              <a:rPr lang="en-GB" dirty="0">
                <a:solidFill>
                  <a:schemeClr val="accent5"/>
                </a:solidFill>
              </a:rPr>
              <a:t>quarter past 3 in the afternoon </a:t>
            </a:r>
            <a:r>
              <a:rPr lang="en-GB" dirty="0">
                <a:solidFill>
                  <a:schemeClr val="tx1"/>
                </a:solidFill>
              </a:rPr>
              <a:t>and I arrived home at </a:t>
            </a:r>
            <a:r>
              <a:rPr lang="en-GB" dirty="0">
                <a:solidFill>
                  <a:schemeClr val="accent5"/>
                </a:solidFill>
              </a:rPr>
              <a:t>21 minutes to 4 in the afternoon</a:t>
            </a:r>
            <a:r>
              <a:rPr lang="en-GB" dirty="0">
                <a:solidFill>
                  <a:schemeClr val="tx1"/>
                </a:solidFill>
              </a:rPr>
              <a:t>. I watched TV until </a:t>
            </a:r>
            <a:r>
              <a:rPr lang="en-GB" dirty="0">
                <a:solidFill>
                  <a:schemeClr val="accent5"/>
                </a:solidFill>
              </a:rPr>
              <a:t>18 minutes past 4 in the afternoon </a:t>
            </a:r>
            <a:r>
              <a:rPr lang="en-GB" dirty="0">
                <a:solidFill>
                  <a:schemeClr val="tx1"/>
                </a:solidFill>
              </a:rPr>
              <a:t>and then I did my homework. We ate our evening meal at </a:t>
            </a:r>
            <a:r>
              <a:rPr lang="en-GB" dirty="0">
                <a:solidFill>
                  <a:schemeClr val="accent5"/>
                </a:solidFill>
              </a:rPr>
              <a:t>12 minutes to 6 in the evening </a:t>
            </a:r>
            <a:r>
              <a:rPr lang="en-GB" dirty="0">
                <a:solidFill>
                  <a:schemeClr val="tx1"/>
                </a:solidFill>
              </a:rPr>
              <a:t>and I stayed up until </a:t>
            </a:r>
            <a:r>
              <a:rPr lang="en-GB" dirty="0">
                <a:solidFill>
                  <a:schemeClr val="accent5"/>
                </a:solidFill>
              </a:rPr>
              <a:t>half past 8 in the evening</a:t>
            </a:r>
            <a:r>
              <a:rPr lang="en-GB" dirty="0">
                <a:solidFill>
                  <a:schemeClr val="tx1"/>
                </a:solidFill>
              </a:rPr>
              <a:t>. I fell asleep at </a:t>
            </a:r>
            <a:r>
              <a:rPr lang="en-GB" dirty="0">
                <a:solidFill>
                  <a:schemeClr val="accent5"/>
                </a:solidFill>
              </a:rPr>
              <a:t>6 minutes to 9 in the evening</a:t>
            </a:r>
            <a:r>
              <a:rPr lang="en-GB" dirty="0">
                <a:solidFill>
                  <a:schemeClr val="tx1"/>
                </a:solidFill>
              </a:rPr>
              <a:t>.</a:t>
            </a:r>
          </a:p>
        </p:txBody>
      </p:sp>
      <p:sp>
        <p:nvSpPr>
          <p:cNvPr id="2" name="Rectangle 1"/>
          <p:cNvSpPr/>
          <p:nvPr/>
        </p:nvSpPr>
        <p:spPr>
          <a:xfrm>
            <a:off x="755650" y="5542005"/>
            <a:ext cx="7632699" cy="646331"/>
          </a:xfrm>
          <a:prstGeom prst="rect">
            <a:avLst/>
          </a:prstGeom>
        </p:spPr>
        <p:txBody>
          <a:bodyPr wrap="square">
            <a:spAutoFit/>
          </a:bodyPr>
          <a:lstStyle/>
          <a:p>
            <a:pPr algn="ctr"/>
            <a:r>
              <a:rPr lang="en-GB" b="1" dirty="0"/>
              <a:t>How does this paragraph sound?</a:t>
            </a:r>
          </a:p>
          <a:p>
            <a:pPr algn="ctr"/>
            <a:r>
              <a:rPr lang="en-GB" b="1" dirty="0"/>
              <a:t>Is this the best way to write the time in this type of paragraph?  </a:t>
            </a:r>
          </a:p>
        </p:txBody>
      </p:sp>
      <p:pic>
        <p:nvPicPr>
          <p:cNvPr id="6" name="Individual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5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convert 24-hour times to 12-hour times.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a:t>I can convert 24-hour times to 12-hour times, using a.m. for times up to 12:00.</a:t>
            </a:r>
          </a:p>
          <a:p>
            <a:pPr fontAlgn="base">
              <a:spcAft>
                <a:spcPct val="0"/>
              </a:spcAft>
            </a:pPr>
            <a:r>
              <a:rPr lang="en-GB" altLang="en-US" dirty="0"/>
              <a:t>I can convert 24-hour times to 12-hour times, using p.m. for times after 12:00.</a:t>
            </a:r>
          </a:p>
          <a:p>
            <a:pPr fontAlgn="base">
              <a:spcAft>
                <a:spcPct val="0"/>
              </a:spcAft>
            </a:pPr>
            <a:r>
              <a:rPr lang="en-GB" altLang="en-US" dirty="0"/>
              <a:t>I can change digital times which use a.m. and p.m. to times using numbers and words.</a:t>
            </a:r>
          </a:p>
          <a:p>
            <a:pPr fontAlgn="base">
              <a:spcAft>
                <a:spcPct val="0"/>
              </a:spcAft>
            </a:pPr>
            <a:r>
              <a:rPr lang="en-GB" altLang="en-US" dirty="0"/>
              <a:t>I can use in the morning, in the afternoon and in the evening in place of a.m. and p.m.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2507175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609" y="4456670"/>
            <a:ext cx="282899" cy="4983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767" y="4456670"/>
            <a:ext cx="99023" cy="49838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991" y="4456669"/>
            <a:ext cx="246468" cy="498389"/>
          </a:xfrm>
          <a:prstGeom prst="rect">
            <a:avLst/>
          </a:prstGeom>
        </p:spPr>
      </p:pic>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17 minutes past 3</a:t>
            </a:r>
          </a:p>
        </p:txBody>
      </p:sp>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794" y="4456670"/>
            <a:ext cx="99023" cy="498389"/>
          </a:xfrm>
          <a:prstGeom prst="rect">
            <a:avLst/>
          </a:prstGeom>
        </p:spPr>
      </p:pic>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4 minutes past 12</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720" y="4456670"/>
            <a:ext cx="282899" cy="4983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31" y="4456670"/>
            <a:ext cx="283902" cy="50015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1633" y="4462963"/>
            <a:ext cx="260154" cy="492096"/>
          </a:xfrm>
          <a:prstGeom prst="rect">
            <a:avLst/>
          </a:prstGeom>
        </p:spPr>
      </p:pic>
    </p:spTree>
    <p:extLst>
      <p:ext uri="{BB962C8B-B14F-4D97-AF65-F5344CB8AC3E}">
        <p14:creationId xmlns:p14="http://schemas.microsoft.com/office/powerpoint/2010/main" val="21553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25 minutes to 9</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372" y="4448432"/>
            <a:ext cx="282899" cy="49838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9782" y="4448432"/>
            <a:ext cx="282899" cy="49838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784" y="4448431"/>
            <a:ext cx="264122" cy="498389"/>
          </a:xfrm>
          <a:prstGeom prst="rect">
            <a:avLst/>
          </a:prstGeom>
        </p:spPr>
      </p:pic>
    </p:spTree>
    <p:extLst>
      <p:ext uri="{BB962C8B-B14F-4D97-AF65-F5344CB8AC3E}">
        <p14:creationId xmlns:p14="http://schemas.microsoft.com/office/powerpoint/2010/main" val="34962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20 minutes to 12</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773" y="4456670"/>
            <a:ext cx="99023" cy="49838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721" y="4456670"/>
            <a:ext cx="283902" cy="50015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3806" y="4462963"/>
            <a:ext cx="260154" cy="49209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5800" y="4456669"/>
            <a:ext cx="99023" cy="498389"/>
          </a:xfrm>
          <a:prstGeom prst="rect">
            <a:avLst/>
          </a:prstGeom>
        </p:spPr>
      </p:pic>
    </p:spTree>
    <p:extLst>
      <p:ext uri="{BB962C8B-B14F-4D97-AF65-F5344CB8AC3E}">
        <p14:creationId xmlns:p14="http://schemas.microsoft.com/office/powerpoint/2010/main" val="278570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18 minutes past 4</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109" y="4462963"/>
            <a:ext cx="260154" cy="49209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449" y="4456669"/>
            <a:ext cx="99023" cy="49838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2248" y="4456669"/>
            <a:ext cx="282899" cy="498389"/>
          </a:xfrm>
          <a:prstGeom prst="rect">
            <a:avLst/>
          </a:prstGeom>
        </p:spPr>
      </p:pic>
    </p:spTree>
    <p:extLst>
      <p:ext uri="{BB962C8B-B14F-4D97-AF65-F5344CB8AC3E}">
        <p14:creationId xmlns:p14="http://schemas.microsoft.com/office/powerpoint/2010/main" val="39814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7033" y="697112"/>
            <a:ext cx="4490012" cy="615553"/>
          </a:xfrm>
          <a:prstGeom prst="rect">
            <a:avLst/>
          </a:prstGeom>
        </p:spPr>
        <p:txBody>
          <a:bodyPr wrap="none" lIns="0" tIns="0" rIns="0" bIns="0">
            <a:spAutoFit/>
          </a:bodyPr>
          <a:lstStyle/>
          <a:p>
            <a:pPr algn="ctr"/>
            <a:r>
              <a:rPr lang="en-GB" altLang="en-US" sz="4000" dirty="0">
                <a:latin typeface="+mj-lt"/>
              </a:rPr>
              <a:t>Digital to Analogue</a:t>
            </a:r>
            <a:endParaRPr lang="en-GB" sz="2800" dirty="0">
              <a:latin typeface="+mj-lt"/>
            </a:endParaRPr>
          </a:p>
        </p:txBody>
      </p:sp>
      <p:pic>
        <p:nvPicPr>
          <p:cNvPr id="10" name="Picture 9"/>
          <p:cNvPicPr>
            <a:picLocks noChangeAspect="1"/>
          </p:cNvPicPr>
          <p:nvPr/>
        </p:nvPicPr>
        <p:blipFill rotWithShape="1">
          <a:blip r:embed="rId2"/>
          <a:srcRect t="1480"/>
          <a:stretch/>
        </p:blipFill>
        <p:spPr>
          <a:xfrm>
            <a:off x="731187" y="2026508"/>
            <a:ext cx="7681626" cy="4066317"/>
          </a:xfrm>
          <a:prstGeom prst="rect">
            <a:avLst/>
          </a:prstGeom>
        </p:spPr>
      </p:pic>
      <p:sp>
        <p:nvSpPr>
          <p:cNvPr id="3" name="Rectangle 2"/>
          <p:cNvSpPr/>
          <p:nvPr/>
        </p:nvSpPr>
        <p:spPr>
          <a:xfrm>
            <a:off x="755650" y="1514845"/>
            <a:ext cx="7632700" cy="369332"/>
          </a:xfrm>
          <a:prstGeom prst="rect">
            <a:avLst/>
          </a:prstGeom>
        </p:spPr>
        <p:txBody>
          <a:bodyPr wrap="square">
            <a:spAutoFit/>
          </a:bodyPr>
          <a:lstStyle/>
          <a:p>
            <a:pPr algn="ctr"/>
            <a:r>
              <a:rPr lang="en-GB" dirty="0"/>
              <a:t>When you see the digital time, convert it to numbers and words:</a:t>
            </a:r>
          </a:p>
        </p:txBody>
      </p:sp>
      <p:sp>
        <p:nvSpPr>
          <p:cNvPr id="7" name="Rounded Rectangle 6"/>
          <p:cNvSpPr/>
          <p:nvPr/>
        </p:nvSpPr>
        <p:spPr>
          <a:xfrm>
            <a:off x="2234435" y="2555789"/>
            <a:ext cx="4675129" cy="873211"/>
          </a:xfrm>
          <a:prstGeom prst="round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17 minutes to 12</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773" y="4456670"/>
            <a:ext cx="99023" cy="49838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806" y="4462963"/>
            <a:ext cx="260154" cy="49209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5800" y="4456669"/>
            <a:ext cx="99023" cy="49838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710" y="4448432"/>
            <a:ext cx="282899" cy="498389"/>
          </a:xfrm>
          <a:prstGeom prst="rect">
            <a:avLst/>
          </a:prstGeom>
        </p:spPr>
      </p:pic>
    </p:spTree>
    <p:extLst>
      <p:ext uri="{BB962C8B-B14F-4D97-AF65-F5344CB8AC3E}">
        <p14:creationId xmlns:p14="http://schemas.microsoft.com/office/powerpoint/2010/main" val="23842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id="{14A540DB-2BD4-4E42-9A45-35BBAA252D39}" vid="{444C389A-D247-4C10-BA1B-553142AFC24B}"/>
    </a:ext>
  </a:extLst>
</a:theme>
</file>

<file path=docProps/app.xml><?xml version="1.0" encoding="utf-8"?>
<Properties xmlns="http://schemas.openxmlformats.org/officeDocument/2006/extended-properties" xmlns:vt="http://schemas.openxmlformats.org/officeDocument/2006/docPropsVTypes">
  <Template/>
  <TotalTime>1654</TotalTime>
  <Words>1964</Words>
  <Application>Microsoft Macintosh PowerPoint</Application>
  <PresentationFormat>On-screen Show (4:3)</PresentationFormat>
  <Paragraphs>247</Paragraphs>
  <Slides>34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Sassoon Infant Md</vt:lpstr>
      <vt:lpstr>Arial</vt:lpstr>
      <vt:lpstr>Twinkl</vt:lpstr>
      <vt:lpstr>Tuffy</vt:lpstr>
      <vt:lpstr>Twinkl SemiBold</vt:lpstr>
      <vt:lpstr>Sassoon Infant Rg</vt:lpstr>
      <vt:lpstr>Tuffy-TTF</vt:lpstr>
      <vt:lpstr>1_Office Theme</vt:lpstr>
      <vt:lpstr>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Microsoft Office User</cp:lastModifiedBy>
  <cp:revision>92</cp:revision>
  <dcterms:created xsi:type="dcterms:W3CDTF">2018-10-16T13:36:33Z</dcterms:created>
  <dcterms:modified xsi:type="dcterms:W3CDTF">2020-05-27T14:55:01Z</dcterms:modified>
</cp:coreProperties>
</file>