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6" r:id="rId2"/>
  </p:sldMasterIdLst>
  <p:sldIdLst>
    <p:sldId id="260" r:id="rId3"/>
    <p:sldId id="261" r:id="rId4"/>
    <p:sldId id="262" r:id="rId5"/>
    <p:sldId id="263" r:id="rId6"/>
    <p:sldId id="275" r:id="rId7"/>
    <p:sldId id="351" r:id="rId8"/>
    <p:sldId id="352" r:id="rId9"/>
    <p:sldId id="354" r:id="rId10"/>
    <p:sldId id="353" r:id="rId11"/>
    <p:sldId id="355" r:id="rId12"/>
    <p:sldId id="356" r:id="rId13"/>
    <p:sldId id="357" r:id="rId14"/>
    <p:sldId id="358" r:id="rId15"/>
    <p:sldId id="359" r:id="rId16"/>
    <p:sldId id="360" r:id="rId17"/>
    <p:sldId id="361" r:id="rId18"/>
    <p:sldId id="362" r:id="rId19"/>
    <p:sldId id="363" r:id="rId20"/>
    <p:sldId id="364" r:id="rId21"/>
    <p:sldId id="365" r:id="rId22"/>
    <p:sldId id="366" r:id="rId23"/>
    <p:sldId id="367" r:id="rId24"/>
    <p:sldId id="368" r:id="rId25"/>
    <p:sldId id="326" r:id="rId26"/>
    <p:sldId id="295" r:id="rId27"/>
    <p:sldId id="369" r:id="rId28"/>
    <p:sldId id="370" r:id="rId29"/>
    <p:sldId id="371" r:id="rId30"/>
    <p:sldId id="350" r:id="rId31"/>
    <p:sldId id="264" r:id="rId32"/>
  </p:sldIdLst>
  <p:sldSz cx="9144000" cy="6858000" type="screen4x3"/>
  <p:notesSz cx="6858000" cy="9144000"/>
  <p:embeddedFontLst>
    <p:embeddedFont>
      <p:font typeface="Sassoon Infant Md" panose="02000603050000020003" pitchFamily="2" charset="0"/>
      <p:regular r:id="rId33"/>
    </p:embeddedFont>
    <p:embeddedFont>
      <p:font typeface="Sassoon Infant Rg" panose="02000803050000020003" pitchFamily="2" charset="0"/>
      <p:regular r:id="rId34"/>
      <p:bold r:id="rId35"/>
    </p:embeddedFont>
    <p:embeddedFont>
      <p:font typeface="Tuffy" panose="020B0603060100000000" pitchFamily="34" charset="0"/>
      <p:regular r:id="rId36"/>
      <p:bold r:id="rId37"/>
      <p:italic r:id="rId38"/>
      <p:boldItalic r:id="rId39"/>
    </p:embeddedFont>
    <p:embeddedFont>
      <p:font typeface="Tuffy-TTF" panose="020B0603060100000000" pitchFamily="34" charset="0"/>
      <p:regular r:id="rId40"/>
      <p:bold r:id="rId41"/>
      <p:italic r:id="rId42"/>
      <p:boldItalic r:id="rId43"/>
    </p:embeddedFont>
    <p:embeddedFont>
      <p:font typeface="Twinkl" pitchFamily="2" charset="77"/>
      <p:regular r:id="rId44"/>
      <p:bold r:id="rId45"/>
    </p:embeddedFont>
    <p:embeddedFont>
      <p:font typeface="Twinkl SemiBold"/>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317" userDrawn="1">
          <p15:clr>
            <a:srgbClr val="A4A3A4"/>
          </p15:clr>
        </p15:guide>
        <p15:guide id="4" pos="476" userDrawn="1">
          <p15:clr>
            <a:srgbClr val="A4A3A4"/>
          </p15:clr>
        </p15:guide>
        <p15:guide id="5" pos="5284" userDrawn="1">
          <p15:clr>
            <a:srgbClr val="A4A3A4"/>
          </p15:clr>
        </p15:guide>
        <p15:guide id="6" pos="5443" userDrawn="1">
          <p15:clr>
            <a:srgbClr val="A4A3A4"/>
          </p15:clr>
        </p15:guide>
        <p15:guide id="7" orient="horz" pos="323" userDrawn="1">
          <p15:clr>
            <a:srgbClr val="A4A3A4"/>
          </p15:clr>
        </p15:guide>
        <p15:guide id="8" orient="horz" pos="482" userDrawn="1">
          <p15:clr>
            <a:srgbClr val="A4A3A4"/>
          </p15:clr>
        </p15:guide>
        <p15:guide id="9" orient="horz" pos="3974" userDrawn="1">
          <p15:clr>
            <a:srgbClr val="A4A3A4"/>
          </p15:clr>
        </p15:guide>
        <p15:guide id="10" orient="horz" pos="38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3582"/>
    <a:srgbClr val="A6C6BA"/>
    <a:srgbClr val="7768AD"/>
    <a:srgbClr val="924399"/>
    <a:srgbClr val="E4007F"/>
    <a:srgbClr val="ACD767"/>
    <a:srgbClr val="78A72B"/>
    <a:srgbClr val="87BD31"/>
    <a:srgbClr val="C99058"/>
    <a:srgbClr val="9BCC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5" autoAdjust="0"/>
    <p:restoredTop sz="94660"/>
  </p:normalViewPr>
  <p:slideViewPr>
    <p:cSldViewPr snapToGrid="0" showGuides="1">
      <p:cViewPr varScale="1">
        <p:scale>
          <a:sx n="131" d="100"/>
          <a:sy n="131" d="100"/>
        </p:scale>
        <p:origin x="456" y="184"/>
      </p:cViewPr>
      <p:guideLst>
        <p:guide orient="horz" pos="2160"/>
        <p:guide pos="2880"/>
        <p:guide pos="317"/>
        <p:guide pos="476"/>
        <p:guide pos="5284"/>
        <p:guide pos="5443"/>
        <p:guide orient="horz" pos="323"/>
        <p:guide orient="horz" pos="482"/>
        <p:guide orient="horz" pos="3974"/>
        <p:guide orient="horz" pos="38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
        <p:nvSpPr>
          <p:cNvPr id="2" name="Title 1"/>
          <p:cNvSpPr>
            <a:spLocks noGrp="1"/>
          </p:cNvSpPr>
          <p:nvPr>
            <p:ph type="ctrTitle"/>
          </p:nvPr>
        </p:nvSpPr>
        <p:spPr>
          <a:xfrm>
            <a:off x="466725" y="1122363"/>
            <a:ext cx="8201025" cy="2387600"/>
          </a:xfrm>
        </p:spPr>
        <p:txBody>
          <a:bodyPr>
            <a:normAutofit/>
          </a:bodyPr>
          <a:lstStyle>
            <a:lvl1pPr algn="ctr">
              <a:defRPr sz="4000">
                <a:latin typeface="Twinkl SemiBold"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Twinkl" pitchFamily="2"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12286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Twinkl SemiBold"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078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Click to edit Master text styles</a:t>
            </a:r>
          </a:p>
        </p:txBody>
      </p:sp>
    </p:spTree>
    <p:extLst>
      <p:ext uri="{BB962C8B-B14F-4D97-AF65-F5344CB8AC3E}">
        <p14:creationId xmlns:p14="http://schemas.microsoft.com/office/powerpoint/2010/main" val="164380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181169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3954316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3164671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1280256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41839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4066338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884038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2313113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Tree>
    <p:extLst>
      <p:ext uri="{BB962C8B-B14F-4D97-AF65-F5344CB8AC3E}">
        <p14:creationId xmlns:p14="http://schemas.microsoft.com/office/powerpoint/2010/main" val="1187031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1983534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Whole Cla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08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Individual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507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i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ai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254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lking Partne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Talking Partne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26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Group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126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ntal and Oral Starter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38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ssesment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457197" y="2153354"/>
            <a:ext cx="8220075"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457198" y="485773"/>
            <a:ext cx="8220075" cy="1595581"/>
          </a:xfrm>
        </p:spPr>
        <p:txBody>
          <a:bodyPr>
            <a:normAutofit/>
          </a:bodyPr>
          <a:lstStyle>
            <a:lvl1pPr>
              <a:defRPr sz="3600" b="0">
                <a:latin typeface="Twinkl SemiBold"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54291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1984915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rtl="0" eaLnBrk="1" fontAlgn="base" hangingPunct="1">
        <a:lnSpc>
          <a:spcPct val="90000"/>
        </a:lnSpc>
        <a:spcBef>
          <a:spcPct val="0"/>
        </a:spcBef>
        <a:spcAft>
          <a:spcPct val="0"/>
        </a:spcAft>
        <a:defRPr sz="3600" kern="1200">
          <a:solidFill>
            <a:srgbClr val="1C1C1C"/>
          </a:solidFill>
          <a:latin typeface="Twinkl SemiBold" pitchFamily="2" charset="0"/>
          <a:ea typeface="+mj-ea"/>
          <a:cs typeface="+mj-cs"/>
        </a:defRPr>
      </a:lvl1pPr>
      <a:lvl2pPr algn="l" rtl="0" eaLnBrk="1" fontAlgn="base" hangingPunct="1">
        <a:lnSpc>
          <a:spcPct val="90000"/>
        </a:lnSpc>
        <a:spcBef>
          <a:spcPct val="0"/>
        </a:spcBef>
        <a:spcAft>
          <a:spcPct val="0"/>
        </a:spcAft>
        <a:defRPr sz="3600">
          <a:solidFill>
            <a:srgbClr val="1C1C1C"/>
          </a:solidFill>
          <a:latin typeface="Twinkl SemiBold" pitchFamily="2" charset="0"/>
        </a:defRPr>
      </a:lvl2pPr>
      <a:lvl3pPr algn="l" rtl="0" eaLnBrk="1" fontAlgn="base" hangingPunct="1">
        <a:lnSpc>
          <a:spcPct val="90000"/>
        </a:lnSpc>
        <a:spcBef>
          <a:spcPct val="0"/>
        </a:spcBef>
        <a:spcAft>
          <a:spcPct val="0"/>
        </a:spcAft>
        <a:defRPr sz="3600">
          <a:solidFill>
            <a:srgbClr val="1C1C1C"/>
          </a:solidFill>
          <a:latin typeface="Twinkl SemiBold" pitchFamily="2" charset="0"/>
        </a:defRPr>
      </a:lvl3pPr>
      <a:lvl4pPr algn="l" rtl="0" eaLnBrk="1" fontAlgn="base" hangingPunct="1">
        <a:lnSpc>
          <a:spcPct val="90000"/>
        </a:lnSpc>
        <a:spcBef>
          <a:spcPct val="0"/>
        </a:spcBef>
        <a:spcAft>
          <a:spcPct val="0"/>
        </a:spcAft>
        <a:defRPr sz="3600">
          <a:solidFill>
            <a:srgbClr val="1C1C1C"/>
          </a:solidFill>
          <a:latin typeface="Twinkl SemiBold" pitchFamily="2" charset="0"/>
        </a:defRPr>
      </a:lvl4pPr>
      <a:lvl5pPr algn="l" rtl="0" eaLnBrk="1" fontAlgn="base" hangingPunct="1">
        <a:lnSpc>
          <a:spcPct val="90000"/>
        </a:lnSpc>
        <a:spcBef>
          <a:spcPct val="0"/>
        </a:spcBef>
        <a:spcAft>
          <a:spcPct val="0"/>
        </a:spcAft>
        <a:defRPr sz="3600">
          <a:solidFill>
            <a:srgbClr val="1C1C1C"/>
          </a:solidFill>
          <a:latin typeface="Twinkl SemiBold" pitchFamily="2" charset="0"/>
        </a:defRPr>
      </a:lvl5pPr>
      <a:lvl6pPr marL="4572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6pPr>
      <a:lvl7pPr marL="9144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7pPr>
      <a:lvl8pPr marL="13716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8pPr>
      <a:lvl9pPr marL="18288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Twinkl" pitchFamily="2"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Twinkl" pitchFamily="2"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90346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4" r:id="rId6"/>
    <p:sldLayoutId id="2147483695"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6"/>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algn="ctr" fontAlgn="base">
              <a:lnSpc>
                <a:spcPct val="100000"/>
              </a:lnSpc>
              <a:spcBef>
                <a:spcPct val="0"/>
              </a:spcBef>
              <a:spcAft>
                <a:spcPct val="0"/>
              </a:spcAft>
              <a:buFontTx/>
              <a:buNone/>
            </a:pPr>
            <a:r>
              <a:rPr lang="en-GB" altLang="en-US" dirty="0">
                <a:solidFill>
                  <a:srgbClr val="FFFFFF"/>
                </a:solidFill>
                <a:latin typeface="Tuffy" panose="020B0603060100000000" pitchFamily="34" charset="0"/>
              </a:rPr>
              <a:t>Year One</a:t>
            </a:r>
          </a:p>
        </p:txBody>
      </p:sp>
      <p:sp>
        <p:nvSpPr>
          <p:cNvPr id="4" name="Rectangle 3"/>
          <p:cNvSpPr/>
          <p:nvPr/>
        </p:nvSpPr>
        <p:spPr>
          <a:xfrm>
            <a:off x="0" y="6251575"/>
            <a:ext cx="9144000" cy="611188"/>
          </a:xfrm>
          <a:prstGeom prst="rect">
            <a:avLst/>
          </a:prstGeom>
          <a:solidFill>
            <a:srgbClr val="A217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cxnSp>
        <p:nvCxnSpPr>
          <p:cNvPr id="6" name="Straight Connector 5"/>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414" name="TextBox 10"/>
          <p:cNvSpPr txBox="1">
            <a:spLocks noChangeArrowheads="1"/>
          </p:cNvSpPr>
          <p:nvPr/>
        </p:nvSpPr>
        <p:spPr bwMode="auto">
          <a:xfrm>
            <a:off x="1498600" y="6464300"/>
            <a:ext cx="61388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lnSpc>
                <a:spcPct val="100000"/>
              </a:lnSpc>
              <a:spcBef>
                <a:spcPct val="0"/>
              </a:spcBef>
              <a:spcAft>
                <a:spcPct val="0"/>
              </a:spcAft>
              <a:buFontTx/>
              <a:buNone/>
            </a:pPr>
            <a:r>
              <a:rPr lang="en-GB" altLang="en-US" sz="800" b="1" dirty="0">
                <a:solidFill>
                  <a:srgbClr val="FFFFFF"/>
                </a:solidFill>
                <a:latin typeface="Tuffy-TTF" panose="020B0603060100000000" pitchFamily="34" charset="0"/>
                <a:cs typeface="Arial" panose="020B0604020202020204" pitchFamily="34" charset="0"/>
              </a:rPr>
              <a:t>Maths </a:t>
            </a:r>
            <a:r>
              <a:rPr lang="en-GB" altLang="en-US" sz="800" dirty="0">
                <a:solidFill>
                  <a:srgbClr val="FFFFFF"/>
                </a:solidFill>
                <a:latin typeface="Tuffy-TTF" panose="020B0603060100000000" pitchFamily="34" charset="0"/>
                <a:cs typeface="Arial" panose="020B0604020202020204" pitchFamily="34" charset="0"/>
              </a:rPr>
              <a:t>| Year 4 | Measurement | Telling the Time 12-Hour and 24-Hour | Lesson 1 of 4: Telling the Time Minute Intervals</a:t>
            </a:r>
          </a:p>
        </p:txBody>
      </p:sp>
      <p:sp>
        <p:nvSpPr>
          <p:cNvPr id="17415" name="Title 17"/>
          <p:cNvSpPr>
            <a:spLocks noGrp="1"/>
          </p:cNvSpPr>
          <p:nvPr>
            <p:ph type="title"/>
          </p:nvPr>
        </p:nvSpPr>
        <p:spPr>
          <a:xfrm>
            <a:off x="461963" y="2359025"/>
            <a:ext cx="8221662" cy="655638"/>
          </a:xfrm>
        </p:spPr>
        <p:txBody>
          <a:bodyPr/>
          <a:lstStyle/>
          <a:p>
            <a:pPr eaLnBrk="1" hangingPunct="1"/>
            <a:r>
              <a:rPr lang="en-GB" altLang="en-US" sz="5400" dirty="0">
                <a:latin typeface="Tuffy-TTF" panose="020B0603060100000000" pitchFamily="34" charset="0"/>
                <a:ea typeface="Tuffy" panose="020B0603060100000000" pitchFamily="34" charset="0"/>
                <a:cs typeface="Arial" panose="020B0604020202020204" pitchFamily="34" charset="0"/>
              </a:rPr>
              <a:t>Maths</a:t>
            </a:r>
            <a:endParaRPr lang="en-GB" altLang="en-US" sz="5400" b="0" dirty="0">
              <a:latin typeface="Tuffy-TTF" panose="020B0603060100000000" pitchFamily="34" charset="0"/>
              <a:ea typeface="Tuffy" panose="020B0603060100000000" pitchFamily="34" charset="0"/>
              <a:cs typeface="Arial" panose="020B0604020202020204" pitchFamily="34" charset="0"/>
            </a:endParaRPr>
          </a:p>
        </p:txBody>
      </p:sp>
      <p:sp>
        <p:nvSpPr>
          <p:cNvPr id="17416" name="Text Placeholder 16"/>
          <p:cNvSpPr>
            <a:spLocks noGrp="1"/>
          </p:cNvSpPr>
          <p:nvPr>
            <p:ph type="body" sz="quarter" idx="10"/>
          </p:nvPr>
        </p:nvSpPr>
        <p:spPr>
          <a:xfrm>
            <a:off x="1655763" y="3200400"/>
            <a:ext cx="5832475" cy="542925"/>
          </a:xfrm>
        </p:spPr>
        <p:txBody>
          <a:bodyPr/>
          <a:lstStyle/>
          <a:p>
            <a:pPr eaLnBrk="1" hangingPunct="1"/>
            <a:r>
              <a:rPr lang="en-GB" altLang="en-US" dirty="0">
                <a:latin typeface="Tuffy-TTF" panose="020B0603060100000000" pitchFamily="34" charset="0"/>
                <a:cs typeface="Arial" panose="020B0604020202020204" pitchFamily="34" charset="0"/>
              </a:rPr>
              <a:t>Measurement</a:t>
            </a:r>
          </a:p>
        </p:txBody>
      </p:sp>
      <p:pic>
        <p:nvPicPr>
          <p:cNvPr id="1741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488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612779" y="5545672"/>
            <a:ext cx="1975843" cy="408623"/>
          </a:xfrm>
          <a:prstGeom prst="roundRect">
            <a:avLst/>
          </a:prstGeom>
          <a:solidFill>
            <a:srgbClr val="D1C4DE"/>
          </a:solidFill>
          <a:ln w="19050">
            <a:solidFill>
              <a:srgbClr val="4A3582"/>
            </a:solidFill>
          </a:ln>
        </p:spPr>
        <p:txBody>
          <a:bodyPr wrap="none">
            <a:spAutoFit/>
          </a:bodyPr>
          <a:lstStyle/>
          <a:p>
            <a:pPr algn="ctr"/>
            <a:r>
              <a:rPr lang="en-GB" b="1" dirty="0"/>
              <a:t>6 minutes past 4</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515853" y="5545672"/>
            <a:ext cx="2052642" cy="408623"/>
          </a:xfrm>
          <a:prstGeom prst="roundRect">
            <a:avLst/>
          </a:prstGeom>
          <a:solidFill>
            <a:srgbClr val="D1C4DE"/>
          </a:solidFill>
          <a:ln w="19050">
            <a:solidFill>
              <a:srgbClr val="4A3582"/>
            </a:solidFill>
          </a:ln>
        </p:spPr>
        <p:txBody>
          <a:bodyPr wrap="none">
            <a:spAutoFit/>
          </a:bodyPr>
          <a:lstStyle/>
          <a:p>
            <a:pPr algn="ctr"/>
            <a:r>
              <a:rPr lang="en-GB" b="1" dirty="0"/>
              <a:t>22 minutes past 1</a:t>
            </a:r>
          </a:p>
        </p:txBody>
      </p:sp>
      <p:sp>
        <p:nvSpPr>
          <p:cNvPr id="16" name="Oval 15">
            <a:extLst>
              <a:ext uri="{FF2B5EF4-FFF2-40B4-BE49-F238E27FC236}">
                <a16:creationId xmlns:a16="http://schemas.microsoft.com/office/drawing/2014/main" id="{C16D46C1-352A-4F75-AE29-2B91DC10262C}"/>
              </a:ext>
            </a:extLst>
          </p:cNvPr>
          <p:cNvSpPr/>
          <p:nvPr/>
        </p:nvSpPr>
        <p:spPr>
          <a:xfrm>
            <a:off x="3228518" y="246269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17" name="Group 16">
            <a:extLst>
              <a:ext uri="{FF2B5EF4-FFF2-40B4-BE49-F238E27FC236}">
                <a16:creationId xmlns:a16="http://schemas.microsoft.com/office/drawing/2014/main" id="{6C538FD5-5F35-4597-B448-623C0B522F07}"/>
              </a:ext>
            </a:extLst>
          </p:cNvPr>
          <p:cNvGrpSpPr/>
          <p:nvPr/>
        </p:nvGrpSpPr>
        <p:grpSpPr>
          <a:xfrm>
            <a:off x="3675495" y="2916589"/>
            <a:ext cx="365805" cy="307777"/>
            <a:chOff x="5645213" y="3153483"/>
            <a:chExt cx="365805" cy="307777"/>
          </a:xfrm>
        </p:grpSpPr>
        <p:sp>
          <p:nvSpPr>
            <p:cNvPr id="18" name="Oval 17">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1" name="Group 20">
            <a:extLst>
              <a:ext uri="{FF2B5EF4-FFF2-40B4-BE49-F238E27FC236}">
                <a16:creationId xmlns:a16="http://schemas.microsoft.com/office/drawing/2014/main" id="{08819B92-B214-4830-8265-C5D5E72A4BC4}"/>
              </a:ext>
            </a:extLst>
          </p:cNvPr>
          <p:cNvGrpSpPr/>
          <p:nvPr/>
        </p:nvGrpSpPr>
        <p:grpSpPr>
          <a:xfrm>
            <a:off x="3886906" y="3643654"/>
            <a:ext cx="348173" cy="307777"/>
            <a:chOff x="5654029" y="3153483"/>
            <a:chExt cx="348173" cy="307777"/>
          </a:xfrm>
        </p:grpSpPr>
        <p:sp>
          <p:nvSpPr>
            <p:cNvPr id="22" name="Oval 21">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24" name="Group 23">
            <a:extLst>
              <a:ext uri="{FF2B5EF4-FFF2-40B4-BE49-F238E27FC236}">
                <a16:creationId xmlns:a16="http://schemas.microsoft.com/office/drawing/2014/main" id="{1B204568-0393-4AF9-ADA5-4817D8A773F5}"/>
              </a:ext>
            </a:extLst>
          </p:cNvPr>
          <p:cNvGrpSpPr/>
          <p:nvPr/>
        </p:nvGrpSpPr>
        <p:grpSpPr>
          <a:xfrm>
            <a:off x="3666678" y="4434496"/>
            <a:ext cx="391454" cy="307777"/>
            <a:chOff x="5646296" y="3153483"/>
            <a:chExt cx="391454" cy="307777"/>
          </a:xfrm>
        </p:grpSpPr>
        <p:sp>
          <p:nvSpPr>
            <p:cNvPr id="25" name="Oval 24">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27" name="Group 26">
            <a:extLst>
              <a:ext uri="{FF2B5EF4-FFF2-40B4-BE49-F238E27FC236}">
                <a16:creationId xmlns:a16="http://schemas.microsoft.com/office/drawing/2014/main" id="{FF8177B5-1241-4408-9E60-F11CB351C402}"/>
              </a:ext>
            </a:extLst>
          </p:cNvPr>
          <p:cNvGrpSpPr/>
          <p:nvPr/>
        </p:nvGrpSpPr>
        <p:grpSpPr>
          <a:xfrm>
            <a:off x="3163692" y="4944203"/>
            <a:ext cx="373821" cy="307777"/>
            <a:chOff x="5655113" y="3153483"/>
            <a:chExt cx="373821" cy="307777"/>
          </a:xfrm>
        </p:grpSpPr>
        <p:sp>
          <p:nvSpPr>
            <p:cNvPr id="28" name="Oval 27">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30" name="Group 29">
            <a:extLst>
              <a:ext uri="{FF2B5EF4-FFF2-40B4-BE49-F238E27FC236}">
                <a16:creationId xmlns:a16="http://schemas.microsoft.com/office/drawing/2014/main" id="{C12463D2-5F08-4C8A-A50F-BCFC6C8C9CCA}"/>
              </a:ext>
            </a:extLst>
          </p:cNvPr>
          <p:cNvGrpSpPr/>
          <p:nvPr/>
        </p:nvGrpSpPr>
        <p:grpSpPr>
          <a:xfrm>
            <a:off x="2430467" y="5136993"/>
            <a:ext cx="386644" cy="307777"/>
            <a:chOff x="5648701" y="3153483"/>
            <a:chExt cx="386644" cy="307777"/>
          </a:xfrm>
        </p:grpSpPr>
        <p:sp>
          <p:nvSpPr>
            <p:cNvPr id="31" name="Oval 30">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
        <p:nvSpPr>
          <p:cNvPr id="33" name="Oval 32">
            <a:extLst>
              <a:ext uri="{FF2B5EF4-FFF2-40B4-BE49-F238E27FC236}">
                <a16:creationId xmlns:a16="http://schemas.microsoft.com/office/drawing/2014/main" id="{C16D46C1-352A-4F75-AE29-2B91DC10262C}"/>
              </a:ext>
            </a:extLst>
          </p:cNvPr>
          <p:cNvSpPr/>
          <p:nvPr/>
        </p:nvSpPr>
        <p:spPr>
          <a:xfrm>
            <a:off x="7176324" y="246978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34" name="Group 33">
            <a:extLst>
              <a:ext uri="{FF2B5EF4-FFF2-40B4-BE49-F238E27FC236}">
                <a16:creationId xmlns:a16="http://schemas.microsoft.com/office/drawing/2014/main" id="{6C538FD5-5F35-4597-B448-623C0B522F07}"/>
              </a:ext>
            </a:extLst>
          </p:cNvPr>
          <p:cNvGrpSpPr/>
          <p:nvPr/>
        </p:nvGrpSpPr>
        <p:grpSpPr>
          <a:xfrm>
            <a:off x="7623301" y="2923679"/>
            <a:ext cx="365805" cy="307777"/>
            <a:chOff x="5645213" y="3153483"/>
            <a:chExt cx="365805" cy="307777"/>
          </a:xfrm>
        </p:grpSpPr>
        <p:sp>
          <p:nvSpPr>
            <p:cNvPr id="35" name="Oval 34">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37" name="Group 36">
            <a:extLst>
              <a:ext uri="{FF2B5EF4-FFF2-40B4-BE49-F238E27FC236}">
                <a16:creationId xmlns:a16="http://schemas.microsoft.com/office/drawing/2014/main" id="{08819B92-B214-4830-8265-C5D5E72A4BC4}"/>
              </a:ext>
            </a:extLst>
          </p:cNvPr>
          <p:cNvGrpSpPr/>
          <p:nvPr/>
        </p:nvGrpSpPr>
        <p:grpSpPr>
          <a:xfrm>
            <a:off x="7834712" y="3650744"/>
            <a:ext cx="348173" cy="307777"/>
            <a:chOff x="5654029" y="3153483"/>
            <a:chExt cx="348173" cy="307777"/>
          </a:xfrm>
        </p:grpSpPr>
        <p:sp>
          <p:nvSpPr>
            <p:cNvPr id="38" name="Oval 37">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40" name="Group 39">
            <a:extLst>
              <a:ext uri="{FF2B5EF4-FFF2-40B4-BE49-F238E27FC236}">
                <a16:creationId xmlns:a16="http://schemas.microsoft.com/office/drawing/2014/main" id="{1B204568-0393-4AF9-ADA5-4817D8A773F5}"/>
              </a:ext>
            </a:extLst>
          </p:cNvPr>
          <p:cNvGrpSpPr/>
          <p:nvPr/>
        </p:nvGrpSpPr>
        <p:grpSpPr>
          <a:xfrm>
            <a:off x="7614484" y="4441586"/>
            <a:ext cx="391454" cy="307777"/>
            <a:chOff x="5646296" y="3153483"/>
            <a:chExt cx="391454" cy="307777"/>
          </a:xfrm>
        </p:grpSpPr>
        <p:sp>
          <p:nvSpPr>
            <p:cNvPr id="41" name="Oval 40">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43" name="Group 42">
            <a:extLst>
              <a:ext uri="{FF2B5EF4-FFF2-40B4-BE49-F238E27FC236}">
                <a16:creationId xmlns:a16="http://schemas.microsoft.com/office/drawing/2014/main" id="{FF8177B5-1241-4408-9E60-F11CB351C402}"/>
              </a:ext>
            </a:extLst>
          </p:cNvPr>
          <p:cNvGrpSpPr/>
          <p:nvPr/>
        </p:nvGrpSpPr>
        <p:grpSpPr>
          <a:xfrm>
            <a:off x="7111498" y="4951293"/>
            <a:ext cx="373821" cy="307777"/>
            <a:chOff x="5655113" y="3153483"/>
            <a:chExt cx="373821" cy="307777"/>
          </a:xfrm>
        </p:grpSpPr>
        <p:sp>
          <p:nvSpPr>
            <p:cNvPr id="44" name="Oval 43">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46" name="Group 45">
            <a:extLst>
              <a:ext uri="{FF2B5EF4-FFF2-40B4-BE49-F238E27FC236}">
                <a16:creationId xmlns:a16="http://schemas.microsoft.com/office/drawing/2014/main" id="{C12463D2-5F08-4C8A-A50F-BCFC6C8C9CCA}"/>
              </a:ext>
            </a:extLst>
          </p:cNvPr>
          <p:cNvGrpSpPr/>
          <p:nvPr/>
        </p:nvGrpSpPr>
        <p:grpSpPr>
          <a:xfrm>
            <a:off x="6378273" y="5144083"/>
            <a:ext cx="386644" cy="307777"/>
            <a:chOff x="5648701" y="3153483"/>
            <a:chExt cx="386644" cy="307777"/>
          </a:xfrm>
        </p:grpSpPr>
        <p:sp>
          <p:nvSpPr>
            <p:cNvPr id="47" name="Oval 46">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cxnSp>
        <p:nvCxnSpPr>
          <p:cNvPr id="49" name="Straight Arrow Connector 48">
            <a:extLst>
              <a:ext uri="{FF2B5EF4-FFF2-40B4-BE49-F238E27FC236}">
                <a16:creationId xmlns:a16="http://schemas.microsoft.com/office/drawing/2014/main" id="{A1215AA7-93DB-4CB0-8DDE-0783A5732CF8}"/>
              </a:ext>
            </a:extLst>
          </p:cNvPr>
          <p:cNvCxnSpPr>
            <a:cxnSpLocks/>
          </p:cNvCxnSpPr>
          <p:nvPr/>
        </p:nvCxnSpPr>
        <p:spPr>
          <a:xfrm flipV="1">
            <a:off x="2647190" y="3003452"/>
            <a:ext cx="581345" cy="79409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B4A1503-4CA3-4975-A6C2-478BBEF9E0B5}"/>
              </a:ext>
            </a:extLst>
          </p:cNvPr>
          <p:cNvCxnSpPr>
            <a:cxnSpLocks/>
          </p:cNvCxnSpPr>
          <p:nvPr/>
        </p:nvCxnSpPr>
        <p:spPr>
          <a:xfrm>
            <a:off x="2647191" y="3797544"/>
            <a:ext cx="672784" cy="450899"/>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DDB82E2-F7E0-445F-9096-60034DF59977}"/>
              </a:ext>
            </a:extLst>
          </p:cNvPr>
          <p:cNvCxnSpPr>
            <a:cxnSpLocks/>
          </p:cNvCxnSpPr>
          <p:nvPr/>
        </p:nvCxnSpPr>
        <p:spPr>
          <a:xfrm>
            <a:off x="6545318" y="3804578"/>
            <a:ext cx="776916" cy="73928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CB1882E-BF42-4ECA-A6A1-D67082D299DF}"/>
              </a:ext>
            </a:extLst>
          </p:cNvPr>
          <p:cNvCxnSpPr>
            <a:cxnSpLocks/>
          </p:cNvCxnSpPr>
          <p:nvPr/>
        </p:nvCxnSpPr>
        <p:spPr>
          <a:xfrm flipV="1">
            <a:off x="6559387" y="3313651"/>
            <a:ext cx="473348" cy="48389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91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par>
                                <p:cTn id="57" presetID="10"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500"/>
                                        <p:tgtEl>
                                          <p:spTgt spid="51"/>
                                        </p:tgtEl>
                                      </p:cBhvr>
                                    </p:animEffect>
                                  </p:childTnLst>
                                </p:cTn>
                              </p:par>
                              <p:par>
                                <p:cTn id="65" presetID="10" presetClass="entr" presetSubtype="0" fill="hold" nodeType="with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500"/>
                                        <p:tgtEl>
                                          <p:spTgt spid="5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563081" y="5545672"/>
            <a:ext cx="2075249" cy="408623"/>
          </a:xfrm>
          <a:prstGeom prst="roundRect">
            <a:avLst/>
          </a:prstGeom>
          <a:solidFill>
            <a:srgbClr val="D1C4DE"/>
          </a:solidFill>
          <a:ln w="19050">
            <a:solidFill>
              <a:srgbClr val="4A3582"/>
            </a:solidFill>
          </a:ln>
        </p:spPr>
        <p:txBody>
          <a:bodyPr wrap="none">
            <a:spAutoFit/>
          </a:bodyPr>
          <a:lstStyle/>
          <a:p>
            <a:pPr algn="ctr"/>
            <a:r>
              <a:rPr lang="en-GB" b="1" dirty="0"/>
              <a:t>28 minutes past 2</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512646" y="5545672"/>
            <a:ext cx="2059064" cy="408623"/>
          </a:xfrm>
          <a:prstGeom prst="roundRect">
            <a:avLst/>
          </a:prstGeom>
          <a:solidFill>
            <a:srgbClr val="D1C4DE"/>
          </a:solidFill>
          <a:ln w="19050">
            <a:solidFill>
              <a:srgbClr val="4A3582"/>
            </a:solidFill>
          </a:ln>
        </p:spPr>
        <p:txBody>
          <a:bodyPr wrap="none">
            <a:spAutoFit/>
          </a:bodyPr>
          <a:lstStyle/>
          <a:p>
            <a:pPr algn="ctr"/>
            <a:r>
              <a:rPr lang="en-GB" b="1" dirty="0"/>
              <a:t>2 minutes past 10</a:t>
            </a:r>
          </a:p>
        </p:txBody>
      </p:sp>
      <p:sp>
        <p:nvSpPr>
          <p:cNvPr id="16" name="Oval 15">
            <a:extLst>
              <a:ext uri="{FF2B5EF4-FFF2-40B4-BE49-F238E27FC236}">
                <a16:creationId xmlns:a16="http://schemas.microsoft.com/office/drawing/2014/main" id="{C16D46C1-352A-4F75-AE29-2B91DC10262C}"/>
              </a:ext>
            </a:extLst>
          </p:cNvPr>
          <p:cNvSpPr/>
          <p:nvPr/>
        </p:nvSpPr>
        <p:spPr>
          <a:xfrm>
            <a:off x="3228518" y="246269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17" name="Group 16">
            <a:extLst>
              <a:ext uri="{FF2B5EF4-FFF2-40B4-BE49-F238E27FC236}">
                <a16:creationId xmlns:a16="http://schemas.microsoft.com/office/drawing/2014/main" id="{6C538FD5-5F35-4597-B448-623C0B522F07}"/>
              </a:ext>
            </a:extLst>
          </p:cNvPr>
          <p:cNvGrpSpPr/>
          <p:nvPr/>
        </p:nvGrpSpPr>
        <p:grpSpPr>
          <a:xfrm>
            <a:off x="3675495" y="2916589"/>
            <a:ext cx="365805" cy="307777"/>
            <a:chOff x="5645213" y="3153483"/>
            <a:chExt cx="365805" cy="307777"/>
          </a:xfrm>
        </p:grpSpPr>
        <p:sp>
          <p:nvSpPr>
            <p:cNvPr id="18" name="Oval 17">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1" name="Group 20">
            <a:extLst>
              <a:ext uri="{FF2B5EF4-FFF2-40B4-BE49-F238E27FC236}">
                <a16:creationId xmlns:a16="http://schemas.microsoft.com/office/drawing/2014/main" id="{08819B92-B214-4830-8265-C5D5E72A4BC4}"/>
              </a:ext>
            </a:extLst>
          </p:cNvPr>
          <p:cNvGrpSpPr/>
          <p:nvPr/>
        </p:nvGrpSpPr>
        <p:grpSpPr>
          <a:xfrm>
            <a:off x="3886906" y="3643654"/>
            <a:ext cx="348173" cy="307777"/>
            <a:chOff x="5654029" y="3153483"/>
            <a:chExt cx="348173" cy="307777"/>
          </a:xfrm>
        </p:grpSpPr>
        <p:sp>
          <p:nvSpPr>
            <p:cNvPr id="22" name="Oval 21">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24" name="Group 23">
            <a:extLst>
              <a:ext uri="{FF2B5EF4-FFF2-40B4-BE49-F238E27FC236}">
                <a16:creationId xmlns:a16="http://schemas.microsoft.com/office/drawing/2014/main" id="{1B204568-0393-4AF9-ADA5-4817D8A773F5}"/>
              </a:ext>
            </a:extLst>
          </p:cNvPr>
          <p:cNvGrpSpPr/>
          <p:nvPr/>
        </p:nvGrpSpPr>
        <p:grpSpPr>
          <a:xfrm>
            <a:off x="3666678" y="4434496"/>
            <a:ext cx="391454" cy="307777"/>
            <a:chOff x="5646296" y="3153483"/>
            <a:chExt cx="391454" cy="307777"/>
          </a:xfrm>
        </p:grpSpPr>
        <p:sp>
          <p:nvSpPr>
            <p:cNvPr id="25" name="Oval 24">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27" name="Group 26">
            <a:extLst>
              <a:ext uri="{FF2B5EF4-FFF2-40B4-BE49-F238E27FC236}">
                <a16:creationId xmlns:a16="http://schemas.microsoft.com/office/drawing/2014/main" id="{FF8177B5-1241-4408-9E60-F11CB351C402}"/>
              </a:ext>
            </a:extLst>
          </p:cNvPr>
          <p:cNvGrpSpPr/>
          <p:nvPr/>
        </p:nvGrpSpPr>
        <p:grpSpPr>
          <a:xfrm>
            <a:off x="3163692" y="4944203"/>
            <a:ext cx="373821" cy="307777"/>
            <a:chOff x="5655113" y="3153483"/>
            <a:chExt cx="373821" cy="307777"/>
          </a:xfrm>
        </p:grpSpPr>
        <p:sp>
          <p:nvSpPr>
            <p:cNvPr id="28" name="Oval 27">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30" name="Group 29">
            <a:extLst>
              <a:ext uri="{FF2B5EF4-FFF2-40B4-BE49-F238E27FC236}">
                <a16:creationId xmlns:a16="http://schemas.microsoft.com/office/drawing/2014/main" id="{C12463D2-5F08-4C8A-A50F-BCFC6C8C9CCA}"/>
              </a:ext>
            </a:extLst>
          </p:cNvPr>
          <p:cNvGrpSpPr/>
          <p:nvPr/>
        </p:nvGrpSpPr>
        <p:grpSpPr>
          <a:xfrm>
            <a:off x="2430467" y="5136993"/>
            <a:ext cx="386644" cy="307777"/>
            <a:chOff x="5648701" y="3153483"/>
            <a:chExt cx="386644" cy="307777"/>
          </a:xfrm>
        </p:grpSpPr>
        <p:sp>
          <p:nvSpPr>
            <p:cNvPr id="31" name="Oval 30">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
        <p:nvSpPr>
          <p:cNvPr id="33" name="Oval 32">
            <a:extLst>
              <a:ext uri="{FF2B5EF4-FFF2-40B4-BE49-F238E27FC236}">
                <a16:creationId xmlns:a16="http://schemas.microsoft.com/office/drawing/2014/main" id="{C16D46C1-352A-4F75-AE29-2B91DC10262C}"/>
              </a:ext>
            </a:extLst>
          </p:cNvPr>
          <p:cNvSpPr/>
          <p:nvPr/>
        </p:nvSpPr>
        <p:spPr>
          <a:xfrm>
            <a:off x="7176324" y="246978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34" name="Group 33">
            <a:extLst>
              <a:ext uri="{FF2B5EF4-FFF2-40B4-BE49-F238E27FC236}">
                <a16:creationId xmlns:a16="http://schemas.microsoft.com/office/drawing/2014/main" id="{6C538FD5-5F35-4597-B448-623C0B522F07}"/>
              </a:ext>
            </a:extLst>
          </p:cNvPr>
          <p:cNvGrpSpPr/>
          <p:nvPr/>
        </p:nvGrpSpPr>
        <p:grpSpPr>
          <a:xfrm>
            <a:off x="7623301" y="2923679"/>
            <a:ext cx="365805" cy="307777"/>
            <a:chOff x="5645213" y="3153483"/>
            <a:chExt cx="365805" cy="307777"/>
          </a:xfrm>
        </p:grpSpPr>
        <p:sp>
          <p:nvSpPr>
            <p:cNvPr id="35" name="Oval 34">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37" name="Group 36">
            <a:extLst>
              <a:ext uri="{FF2B5EF4-FFF2-40B4-BE49-F238E27FC236}">
                <a16:creationId xmlns:a16="http://schemas.microsoft.com/office/drawing/2014/main" id="{08819B92-B214-4830-8265-C5D5E72A4BC4}"/>
              </a:ext>
            </a:extLst>
          </p:cNvPr>
          <p:cNvGrpSpPr/>
          <p:nvPr/>
        </p:nvGrpSpPr>
        <p:grpSpPr>
          <a:xfrm>
            <a:off x="7834712" y="3650744"/>
            <a:ext cx="348173" cy="307777"/>
            <a:chOff x="5654029" y="3153483"/>
            <a:chExt cx="348173" cy="307777"/>
          </a:xfrm>
        </p:grpSpPr>
        <p:sp>
          <p:nvSpPr>
            <p:cNvPr id="38" name="Oval 37">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40" name="Group 39">
            <a:extLst>
              <a:ext uri="{FF2B5EF4-FFF2-40B4-BE49-F238E27FC236}">
                <a16:creationId xmlns:a16="http://schemas.microsoft.com/office/drawing/2014/main" id="{1B204568-0393-4AF9-ADA5-4817D8A773F5}"/>
              </a:ext>
            </a:extLst>
          </p:cNvPr>
          <p:cNvGrpSpPr/>
          <p:nvPr/>
        </p:nvGrpSpPr>
        <p:grpSpPr>
          <a:xfrm>
            <a:off x="7614484" y="4441586"/>
            <a:ext cx="391454" cy="307777"/>
            <a:chOff x="5646296" y="3153483"/>
            <a:chExt cx="391454" cy="307777"/>
          </a:xfrm>
        </p:grpSpPr>
        <p:sp>
          <p:nvSpPr>
            <p:cNvPr id="41" name="Oval 40">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43" name="Group 42">
            <a:extLst>
              <a:ext uri="{FF2B5EF4-FFF2-40B4-BE49-F238E27FC236}">
                <a16:creationId xmlns:a16="http://schemas.microsoft.com/office/drawing/2014/main" id="{FF8177B5-1241-4408-9E60-F11CB351C402}"/>
              </a:ext>
            </a:extLst>
          </p:cNvPr>
          <p:cNvGrpSpPr/>
          <p:nvPr/>
        </p:nvGrpSpPr>
        <p:grpSpPr>
          <a:xfrm>
            <a:off x="7111498" y="4951293"/>
            <a:ext cx="373821" cy="307777"/>
            <a:chOff x="5655113" y="3153483"/>
            <a:chExt cx="373821" cy="307777"/>
          </a:xfrm>
        </p:grpSpPr>
        <p:sp>
          <p:nvSpPr>
            <p:cNvPr id="44" name="Oval 43">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46" name="Group 45">
            <a:extLst>
              <a:ext uri="{FF2B5EF4-FFF2-40B4-BE49-F238E27FC236}">
                <a16:creationId xmlns:a16="http://schemas.microsoft.com/office/drawing/2014/main" id="{C12463D2-5F08-4C8A-A50F-BCFC6C8C9CCA}"/>
              </a:ext>
            </a:extLst>
          </p:cNvPr>
          <p:cNvGrpSpPr/>
          <p:nvPr/>
        </p:nvGrpSpPr>
        <p:grpSpPr>
          <a:xfrm>
            <a:off x="6378273" y="5144083"/>
            <a:ext cx="386644" cy="307777"/>
            <a:chOff x="5648701" y="3153483"/>
            <a:chExt cx="386644" cy="307777"/>
          </a:xfrm>
        </p:grpSpPr>
        <p:sp>
          <p:nvSpPr>
            <p:cNvPr id="47" name="Oval 46">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cxnSp>
        <p:nvCxnSpPr>
          <p:cNvPr id="53" name="Straight Arrow Connector 52">
            <a:extLst>
              <a:ext uri="{FF2B5EF4-FFF2-40B4-BE49-F238E27FC236}">
                <a16:creationId xmlns:a16="http://schemas.microsoft.com/office/drawing/2014/main" id="{A1215AA7-93DB-4CB0-8DDE-0783A5732CF8}"/>
              </a:ext>
            </a:extLst>
          </p:cNvPr>
          <p:cNvCxnSpPr>
            <a:cxnSpLocks/>
          </p:cNvCxnSpPr>
          <p:nvPr/>
        </p:nvCxnSpPr>
        <p:spPr>
          <a:xfrm>
            <a:off x="2647190" y="3797544"/>
            <a:ext cx="194484" cy="110504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B4A1503-4CA3-4975-A6C2-478BBEF9E0B5}"/>
              </a:ext>
            </a:extLst>
          </p:cNvPr>
          <p:cNvCxnSpPr>
            <a:cxnSpLocks/>
          </p:cNvCxnSpPr>
          <p:nvPr/>
        </p:nvCxnSpPr>
        <p:spPr>
          <a:xfrm flipV="1">
            <a:off x="2647191" y="3545058"/>
            <a:ext cx="736089" cy="25248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DDB82E2-F7E0-445F-9096-60034DF59977}"/>
              </a:ext>
            </a:extLst>
          </p:cNvPr>
          <p:cNvCxnSpPr>
            <a:cxnSpLocks/>
          </p:cNvCxnSpPr>
          <p:nvPr/>
        </p:nvCxnSpPr>
        <p:spPr>
          <a:xfrm flipV="1">
            <a:off x="6545318" y="2785403"/>
            <a:ext cx="200140" cy="101917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CB1882E-BF42-4ECA-A6A1-D67082D299DF}"/>
              </a:ext>
            </a:extLst>
          </p:cNvPr>
          <p:cNvCxnSpPr>
            <a:cxnSpLocks/>
          </p:cNvCxnSpPr>
          <p:nvPr/>
        </p:nvCxnSpPr>
        <p:spPr>
          <a:xfrm flipH="1" flipV="1">
            <a:off x="5859194" y="3362178"/>
            <a:ext cx="700193" cy="43536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50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500"/>
                                        <p:tgtEl>
                                          <p:spTgt spid="53"/>
                                        </p:tgtEl>
                                      </p:cBhvr>
                                    </p:animEffect>
                                  </p:childTnLst>
                                </p:cTn>
                              </p:par>
                              <p:par>
                                <p:cTn id="57" presetID="10" presetClass="entr" presetSubtype="0"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577651" y="2385480"/>
            <a:ext cx="2046116" cy="408623"/>
          </a:xfrm>
          <a:prstGeom prst="roundRect">
            <a:avLst/>
          </a:prstGeom>
          <a:solidFill>
            <a:srgbClr val="D1C4DE"/>
          </a:solidFill>
          <a:ln w="19050">
            <a:solidFill>
              <a:srgbClr val="4A3582"/>
            </a:solidFill>
          </a:ln>
        </p:spPr>
        <p:txBody>
          <a:bodyPr wrap="none">
            <a:spAutoFit/>
          </a:bodyPr>
          <a:lstStyle/>
          <a:p>
            <a:pPr algn="ctr"/>
            <a:r>
              <a:rPr lang="en-GB" b="1" dirty="0"/>
              <a:t>19 minutes past 6</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515076" y="2385480"/>
            <a:ext cx="2054209" cy="408623"/>
          </a:xfrm>
          <a:prstGeom prst="roundRect">
            <a:avLst/>
          </a:prstGeom>
          <a:solidFill>
            <a:srgbClr val="D1C4DE"/>
          </a:solidFill>
          <a:ln w="19050">
            <a:solidFill>
              <a:srgbClr val="4A3582"/>
            </a:solidFill>
          </a:ln>
        </p:spPr>
        <p:txBody>
          <a:bodyPr wrap="none">
            <a:spAutoFit/>
          </a:bodyPr>
          <a:lstStyle/>
          <a:p>
            <a:pPr algn="ctr"/>
            <a:r>
              <a:rPr lang="en-GB" b="1" dirty="0"/>
              <a:t>18 minutes past 6</a:t>
            </a:r>
          </a:p>
        </p:txBody>
      </p:sp>
      <p:cxnSp>
        <p:nvCxnSpPr>
          <p:cNvPr id="49" name="Straight Arrow Connector 48">
            <a:extLst>
              <a:ext uri="{FF2B5EF4-FFF2-40B4-BE49-F238E27FC236}">
                <a16:creationId xmlns:a16="http://schemas.microsoft.com/office/drawing/2014/main" id="{A1215AA7-93DB-4CB0-8DDE-0783A5732CF8}"/>
              </a:ext>
            </a:extLst>
          </p:cNvPr>
          <p:cNvCxnSpPr>
            <a:cxnSpLocks/>
          </p:cNvCxnSpPr>
          <p:nvPr/>
        </p:nvCxnSpPr>
        <p:spPr>
          <a:xfrm>
            <a:off x="2640576" y="4362763"/>
            <a:ext cx="926004" cy="45080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B4A1503-4CA3-4975-A6C2-478BBEF9E0B5}"/>
              </a:ext>
            </a:extLst>
          </p:cNvPr>
          <p:cNvCxnSpPr>
            <a:cxnSpLocks/>
          </p:cNvCxnSpPr>
          <p:nvPr/>
        </p:nvCxnSpPr>
        <p:spPr>
          <a:xfrm flipH="1">
            <a:off x="2563804" y="4348696"/>
            <a:ext cx="76773" cy="61971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DDB82E2-F7E0-445F-9096-60034DF59977}"/>
              </a:ext>
            </a:extLst>
          </p:cNvPr>
          <p:cNvCxnSpPr>
            <a:cxnSpLocks/>
          </p:cNvCxnSpPr>
          <p:nvPr/>
        </p:nvCxnSpPr>
        <p:spPr>
          <a:xfrm>
            <a:off x="6538704" y="4355730"/>
            <a:ext cx="1027257" cy="37809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CB1882E-BF42-4ECA-A6A1-D67082D299DF}"/>
              </a:ext>
            </a:extLst>
          </p:cNvPr>
          <p:cNvCxnSpPr>
            <a:cxnSpLocks/>
          </p:cNvCxnSpPr>
          <p:nvPr/>
        </p:nvCxnSpPr>
        <p:spPr>
          <a:xfrm flipH="1">
            <a:off x="6506280" y="4348697"/>
            <a:ext cx="46494" cy="72979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59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609522" y="2385480"/>
            <a:ext cx="1982379" cy="408623"/>
          </a:xfrm>
          <a:prstGeom prst="roundRect">
            <a:avLst/>
          </a:prstGeom>
          <a:solidFill>
            <a:srgbClr val="D1C4DE"/>
          </a:solidFill>
          <a:ln w="19050">
            <a:solidFill>
              <a:srgbClr val="4A3582"/>
            </a:solidFill>
          </a:ln>
        </p:spPr>
        <p:txBody>
          <a:bodyPr wrap="none">
            <a:spAutoFit/>
          </a:bodyPr>
          <a:lstStyle/>
          <a:p>
            <a:pPr algn="ctr"/>
            <a:r>
              <a:rPr lang="en-GB" b="1" dirty="0"/>
              <a:t>4 minutes past 4</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451959" y="2385480"/>
            <a:ext cx="2180451" cy="408623"/>
          </a:xfrm>
          <a:prstGeom prst="roundRect">
            <a:avLst/>
          </a:prstGeom>
          <a:solidFill>
            <a:srgbClr val="D1C4DE"/>
          </a:solidFill>
          <a:ln w="19050">
            <a:solidFill>
              <a:srgbClr val="4A3582"/>
            </a:solidFill>
          </a:ln>
        </p:spPr>
        <p:txBody>
          <a:bodyPr wrap="none">
            <a:spAutoFit/>
          </a:bodyPr>
          <a:lstStyle/>
          <a:p>
            <a:pPr algn="ctr"/>
            <a:r>
              <a:rPr lang="en-GB" b="1" dirty="0"/>
              <a:t>23 minutes past 10</a:t>
            </a:r>
          </a:p>
        </p:txBody>
      </p:sp>
      <p:cxnSp>
        <p:nvCxnSpPr>
          <p:cNvPr id="16" name="Straight Arrow Connector 15">
            <a:extLst>
              <a:ext uri="{FF2B5EF4-FFF2-40B4-BE49-F238E27FC236}">
                <a16:creationId xmlns:a16="http://schemas.microsoft.com/office/drawing/2014/main" id="{A1215AA7-93DB-4CB0-8DDE-0783A5732CF8}"/>
              </a:ext>
            </a:extLst>
          </p:cNvPr>
          <p:cNvCxnSpPr>
            <a:cxnSpLocks/>
          </p:cNvCxnSpPr>
          <p:nvPr/>
        </p:nvCxnSpPr>
        <p:spPr>
          <a:xfrm flipV="1">
            <a:off x="2654224" y="3432423"/>
            <a:ext cx="377449" cy="94435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B4A1503-4CA3-4975-A6C2-478BBEF9E0B5}"/>
              </a:ext>
            </a:extLst>
          </p:cNvPr>
          <p:cNvCxnSpPr>
            <a:cxnSpLocks/>
          </p:cNvCxnSpPr>
          <p:nvPr/>
        </p:nvCxnSpPr>
        <p:spPr>
          <a:xfrm>
            <a:off x="2647193" y="4376782"/>
            <a:ext cx="574681" cy="39920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DDB82E2-F7E0-445F-9096-60034DF59977}"/>
              </a:ext>
            </a:extLst>
          </p:cNvPr>
          <p:cNvCxnSpPr>
            <a:cxnSpLocks/>
          </p:cNvCxnSpPr>
          <p:nvPr/>
        </p:nvCxnSpPr>
        <p:spPr>
          <a:xfrm>
            <a:off x="6538284" y="4369749"/>
            <a:ext cx="713611" cy="86273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CB1882E-BF42-4ECA-A6A1-D67082D299DF}"/>
              </a:ext>
            </a:extLst>
          </p:cNvPr>
          <p:cNvCxnSpPr>
            <a:cxnSpLocks/>
          </p:cNvCxnSpPr>
          <p:nvPr/>
        </p:nvCxnSpPr>
        <p:spPr>
          <a:xfrm flipH="1" flipV="1">
            <a:off x="6020609" y="3940624"/>
            <a:ext cx="538781" cy="42209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73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581746" y="2385480"/>
            <a:ext cx="2037937" cy="408623"/>
          </a:xfrm>
          <a:prstGeom prst="roundRect">
            <a:avLst/>
          </a:prstGeom>
          <a:solidFill>
            <a:srgbClr val="D1C4DE"/>
          </a:solidFill>
          <a:ln w="19050">
            <a:solidFill>
              <a:srgbClr val="4A3582"/>
            </a:solidFill>
          </a:ln>
        </p:spPr>
        <p:txBody>
          <a:bodyPr wrap="none">
            <a:spAutoFit/>
          </a:bodyPr>
          <a:lstStyle/>
          <a:p>
            <a:pPr algn="ctr"/>
            <a:r>
              <a:rPr lang="en-GB" b="1" dirty="0"/>
              <a:t>14 minutes past 1</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553448" y="2385480"/>
            <a:ext cx="1977478" cy="408623"/>
          </a:xfrm>
          <a:prstGeom prst="roundRect">
            <a:avLst/>
          </a:prstGeom>
          <a:solidFill>
            <a:srgbClr val="D1C4DE"/>
          </a:solidFill>
          <a:ln w="19050">
            <a:solidFill>
              <a:srgbClr val="4A3582"/>
            </a:solidFill>
          </a:ln>
        </p:spPr>
        <p:txBody>
          <a:bodyPr wrap="none">
            <a:spAutoFit/>
          </a:bodyPr>
          <a:lstStyle/>
          <a:p>
            <a:pPr algn="ctr"/>
            <a:r>
              <a:rPr lang="en-GB" b="1" dirty="0"/>
              <a:t>9 minutes past 8</a:t>
            </a:r>
          </a:p>
        </p:txBody>
      </p:sp>
      <p:cxnSp>
        <p:nvCxnSpPr>
          <p:cNvPr id="21" name="Straight Arrow Connector 20">
            <a:extLst>
              <a:ext uri="{FF2B5EF4-FFF2-40B4-BE49-F238E27FC236}">
                <a16:creationId xmlns:a16="http://schemas.microsoft.com/office/drawing/2014/main" id="{A1215AA7-93DB-4CB0-8DDE-0783A5732CF8}"/>
              </a:ext>
            </a:extLst>
          </p:cNvPr>
          <p:cNvCxnSpPr>
            <a:cxnSpLocks/>
          </p:cNvCxnSpPr>
          <p:nvPr/>
        </p:nvCxnSpPr>
        <p:spPr>
          <a:xfrm flipV="1">
            <a:off x="2654224" y="4276578"/>
            <a:ext cx="1045579" cy="10020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B4A1503-4CA3-4975-A6C2-478BBEF9E0B5}"/>
              </a:ext>
            </a:extLst>
          </p:cNvPr>
          <p:cNvCxnSpPr>
            <a:cxnSpLocks/>
          </p:cNvCxnSpPr>
          <p:nvPr/>
        </p:nvCxnSpPr>
        <p:spPr>
          <a:xfrm flipV="1">
            <a:off x="2647193" y="3826412"/>
            <a:ext cx="426598" cy="55037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DDB82E2-F7E0-445F-9096-60034DF59977}"/>
              </a:ext>
            </a:extLst>
          </p:cNvPr>
          <p:cNvCxnSpPr>
            <a:cxnSpLocks/>
          </p:cNvCxnSpPr>
          <p:nvPr/>
        </p:nvCxnSpPr>
        <p:spPr>
          <a:xfrm flipV="1">
            <a:off x="6538284" y="3770142"/>
            <a:ext cx="868356" cy="59960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CB1882E-BF42-4ECA-A6A1-D67082D299DF}"/>
              </a:ext>
            </a:extLst>
          </p:cNvPr>
          <p:cNvCxnSpPr>
            <a:cxnSpLocks/>
          </p:cNvCxnSpPr>
          <p:nvPr/>
        </p:nvCxnSpPr>
        <p:spPr>
          <a:xfrm flipH="1">
            <a:off x="5964195" y="4362716"/>
            <a:ext cx="595196" cy="31637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62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38153" y="697112"/>
            <a:ext cx="4603825"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pic>
        <p:nvPicPr>
          <p:cNvPr id="23" name="Picture 22">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743200"/>
            <a:ext cx="7632700" cy="3349624"/>
          </a:xfrm>
          <a:prstGeom prst="rect">
            <a:avLst/>
          </a:prstGeom>
        </p:spPr>
      </p:pic>
      <p:sp>
        <p:nvSpPr>
          <p:cNvPr id="49" name="Rectangle 48"/>
          <p:cNvSpPr/>
          <p:nvPr/>
        </p:nvSpPr>
        <p:spPr>
          <a:xfrm>
            <a:off x="755650" y="1747162"/>
            <a:ext cx="7632700" cy="976403"/>
          </a:xfrm>
          <a:prstGeom prst="rect">
            <a:avLst/>
          </a:prstGeom>
        </p:spPr>
        <p:txBody>
          <a:bodyPr wrap="square" lIns="0" tIns="72000" rIns="0" bIns="72000">
            <a:spAutoFit/>
          </a:bodyPr>
          <a:lstStyle/>
          <a:p>
            <a:pPr algn="ctr"/>
            <a:r>
              <a:rPr lang="en-GB" dirty="0"/>
              <a:t>To find out five-minute intervals </a:t>
            </a:r>
            <a:r>
              <a:rPr lang="en-GB" b="1" dirty="0"/>
              <a:t>to</a:t>
            </a:r>
            <a:r>
              <a:rPr lang="en-GB" dirty="0"/>
              <a:t> the hour, we count around the clock in fives in an anticlockwise direction. Between the five-minute intervals, we count single minutes:</a:t>
            </a:r>
          </a:p>
        </p:txBody>
      </p:sp>
      <p:pic>
        <p:nvPicPr>
          <p:cNvPr id="50" name="Picture 49">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1974" y="3215239"/>
            <a:ext cx="3157627" cy="2232807"/>
          </a:xfrm>
          <a:prstGeom prst="rect">
            <a:avLst/>
          </a:prstGeom>
        </p:spPr>
      </p:pic>
      <p:pic>
        <p:nvPicPr>
          <p:cNvPr id="51" name="Picture 50">
            <a:extLst>
              <a:ext uri="{FF2B5EF4-FFF2-40B4-BE49-F238E27FC236}">
                <a16:creationId xmlns:a16="http://schemas.microsoft.com/office/drawing/2014/main" id="{F334388E-BE01-44CF-9BF1-EC6144BDDD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86053" y="3062100"/>
            <a:ext cx="2586272" cy="3031934"/>
          </a:xfrm>
          <a:prstGeom prst="rect">
            <a:avLst/>
          </a:prstGeom>
        </p:spPr>
      </p:pic>
      <p:pic>
        <p:nvPicPr>
          <p:cNvPr id="52" name="Picture 51">
            <a:extLst>
              <a:ext uri="{FF2B5EF4-FFF2-40B4-BE49-F238E27FC236}">
                <a16:creationId xmlns:a16="http://schemas.microsoft.com/office/drawing/2014/main" id="{411B0606-C3AC-430C-B3BF-10994868E3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03752" y="3229667"/>
            <a:ext cx="1201785" cy="2190446"/>
          </a:xfrm>
          <a:prstGeom prst="rect">
            <a:avLst/>
          </a:prstGeom>
        </p:spPr>
      </p:pic>
      <p:sp>
        <p:nvSpPr>
          <p:cNvPr id="53" name="Oval 52">
            <a:extLst>
              <a:ext uri="{FF2B5EF4-FFF2-40B4-BE49-F238E27FC236}">
                <a16:creationId xmlns:a16="http://schemas.microsoft.com/office/drawing/2014/main" id="{C16D46C1-352A-4F75-AE29-2B91DC10262C}"/>
              </a:ext>
            </a:extLst>
          </p:cNvPr>
          <p:cNvSpPr/>
          <p:nvPr/>
        </p:nvSpPr>
        <p:spPr>
          <a:xfrm>
            <a:off x="5564866" y="2875049"/>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54" name="Group 53">
            <a:extLst>
              <a:ext uri="{FF2B5EF4-FFF2-40B4-BE49-F238E27FC236}">
                <a16:creationId xmlns:a16="http://schemas.microsoft.com/office/drawing/2014/main" id="{6C538FD5-5F35-4597-B448-623C0B522F07}"/>
              </a:ext>
            </a:extLst>
          </p:cNvPr>
          <p:cNvGrpSpPr/>
          <p:nvPr/>
        </p:nvGrpSpPr>
        <p:grpSpPr>
          <a:xfrm>
            <a:off x="4910647" y="3382874"/>
            <a:ext cx="365805" cy="307777"/>
            <a:chOff x="5645213" y="3153483"/>
            <a:chExt cx="365805" cy="307777"/>
          </a:xfrm>
        </p:grpSpPr>
        <p:sp>
          <p:nvSpPr>
            <p:cNvPr id="55" name="Oval 54">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57" name="Group 56">
            <a:extLst>
              <a:ext uri="{FF2B5EF4-FFF2-40B4-BE49-F238E27FC236}">
                <a16:creationId xmlns:a16="http://schemas.microsoft.com/office/drawing/2014/main" id="{08819B92-B214-4830-8265-C5D5E72A4BC4}"/>
              </a:ext>
            </a:extLst>
          </p:cNvPr>
          <p:cNvGrpSpPr/>
          <p:nvPr/>
        </p:nvGrpSpPr>
        <p:grpSpPr>
          <a:xfrm>
            <a:off x="4576596" y="4177753"/>
            <a:ext cx="348173" cy="307777"/>
            <a:chOff x="5654029" y="3153483"/>
            <a:chExt cx="348173" cy="307777"/>
          </a:xfrm>
        </p:grpSpPr>
        <p:sp>
          <p:nvSpPr>
            <p:cNvPr id="58" name="Oval 57">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60" name="Group 59">
            <a:extLst>
              <a:ext uri="{FF2B5EF4-FFF2-40B4-BE49-F238E27FC236}">
                <a16:creationId xmlns:a16="http://schemas.microsoft.com/office/drawing/2014/main" id="{1B204568-0393-4AF9-ADA5-4817D8A773F5}"/>
              </a:ext>
            </a:extLst>
          </p:cNvPr>
          <p:cNvGrpSpPr/>
          <p:nvPr/>
        </p:nvGrpSpPr>
        <p:grpSpPr>
          <a:xfrm>
            <a:off x="4877363" y="5031551"/>
            <a:ext cx="391454" cy="307777"/>
            <a:chOff x="5646296" y="3153483"/>
            <a:chExt cx="391454" cy="307777"/>
          </a:xfrm>
        </p:grpSpPr>
        <p:sp>
          <p:nvSpPr>
            <p:cNvPr id="61" name="Oval 60">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61">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63" name="Group 62">
            <a:extLst>
              <a:ext uri="{FF2B5EF4-FFF2-40B4-BE49-F238E27FC236}">
                <a16:creationId xmlns:a16="http://schemas.microsoft.com/office/drawing/2014/main" id="{FF8177B5-1241-4408-9E60-F11CB351C402}"/>
              </a:ext>
            </a:extLst>
          </p:cNvPr>
          <p:cNvGrpSpPr/>
          <p:nvPr/>
        </p:nvGrpSpPr>
        <p:grpSpPr>
          <a:xfrm>
            <a:off x="5534892" y="5616178"/>
            <a:ext cx="373821" cy="307777"/>
            <a:chOff x="5655113" y="3153483"/>
            <a:chExt cx="373821" cy="307777"/>
          </a:xfrm>
        </p:grpSpPr>
        <p:sp>
          <p:nvSpPr>
            <p:cNvPr id="64" name="Oval 63">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cxnSp>
        <p:nvCxnSpPr>
          <p:cNvPr id="66" name="Straight Arrow Connector 65">
            <a:extLst>
              <a:ext uri="{FF2B5EF4-FFF2-40B4-BE49-F238E27FC236}">
                <a16:creationId xmlns:a16="http://schemas.microsoft.com/office/drawing/2014/main" id="{4B08CD4D-7A08-4828-9870-36801CA3F3F7}"/>
              </a:ext>
            </a:extLst>
          </p:cNvPr>
          <p:cNvCxnSpPr>
            <a:cxnSpLocks/>
          </p:cNvCxnSpPr>
          <p:nvPr/>
        </p:nvCxnSpPr>
        <p:spPr>
          <a:xfrm rot="8718750" flipV="1">
            <a:off x="5722470" y="5200211"/>
            <a:ext cx="437684" cy="288968"/>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1A7BE6F-B22F-4CF0-A4D8-3E05D50D8BDB}"/>
              </a:ext>
            </a:extLst>
          </p:cNvPr>
          <p:cNvCxnSpPr>
            <a:cxnSpLocks/>
          </p:cNvCxnSpPr>
          <p:nvPr/>
        </p:nvCxnSpPr>
        <p:spPr>
          <a:xfrm rot="8718750">
            <a:off x="5219862" y="4931950"/>
            <a:ext cx="550896" cy="0"/>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67ECA73-4CF7-4EA8-8DF8-E249C4306046}"/>
              </a:ext>
            </a:extLst>
          </p:cNvPr>
          <p:cNvCxnSpPr>
            <a:cxnSpLocks/>
            <a:endCxn id="50" idx="1"/>
          </p:cNvCxnSpPr>
          <p:nvPr/>
        </p:nvCxnSpPr>
        <p:spPr>
          <a:xfrm flipH="1">
            <a:off x="4951974" y="4314591"/>
            <a:ext cx="638452" cy="17052"/>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F41911A-410D-48E7-B61F-1245BFD89A0A}"/>
              </a:ext>
            </a:extLst>
          </p:cNvPr>
          <p:cNvCxnSpPr>
            <a:cxnSpLocks/>
          </p:cNvCxnSpPr>
          <p:nvPr/>
        </p:nvCxnSpPr>
        <p:spPr>
          <a:xfrm rot="8718750">
            <a:off x="5357088" y="3506498"/>
            <a:ext cx="236878" cy="455456"/>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F3DA156-2D1E-4DCB-9E0A-D096E803B99A}"/>
              </a:ext>
            </a:extLst>
          </p:cNvPr>
          <p:cNvCxnSpPr>
            <a:cxnSpLocks/>
          </p:cNvCxnSpPr>
          <p:nvPr/>
        </p:nvCxnSpPr>
        <p:spPr>
          <a:xfrm rot="8718750">
            <a:off x="5898172" y="3096928"/>
            <a:ext cx="0" cy="482733"/>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39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500"/>
                                        <p:tgtEl>
                                          <p:spTgt spid="5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par>
                                <p:cTn id="12" presetID="10" presetClass="entr" presetSubtype="0" fill="hold" nodeType="with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500"/>
                                        <p:tgtEl>
                                          <p:spTgt spid="7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par>
                                <p:cTn id="19" presetID="10"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par>
                                <p:cTn id="33" presetID="10" presetClass="entr" presetSubtype="0"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500"/>
                                        <p:tgtEl>
                                          <p:spTgt spid="67"/>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500"/>
                                        <p:tgtEl>
                                          <p:spTgt spid="63"/>
                                        </p:tgtEl>
                                      </p:cBhvr>
                                    </p:animEffect>
                                  </p:childTnLst>
                                </p:cTn>
                              </p:par>
                              <p:par>
                                <p:cTn id="40" presetID="10" presetClass="entr" presetSubtype="0"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pic>
        <p:nvPicPr>
          <p:cNvPr id="23" name="Picture 22">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010032"/>
            <a:ext cx="7632700" cy="4082792"/>
          </a:xfrm>
          <a:prstGeom prst="rect">
            <a:avLst/>
          </a:prstGeom>
        </p:spPr>
      </p:pic>
      <p:pic>
        <p:nvPicPr>
          <p:cNvPr id="28" name="Picture 27">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70" y="2170963"/>
            <a:ext cx="4396009" cy="3108486"/>
          </a:xfrm>
          <a:prstGeom prst="rect">
            <a:avLst/>
          </a:prstGeom>
        </p:spPr>
      </p:pic>
      <p:pic>
        <p:nvPicPr>
          <p:cNvPr id="29" name="Picture 28">
            <a:extLst>
              <a:ext uri="{FF2B5EF4-FFF2-40B4-BE49-F238E27FC236}">
                <a16:creationId xmlns:a16="http://schemas.microsoft.com/office/drawing/2014/main" id="{449518DC-328B-4552-8E3D-902328B226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39" t="-9879" r="-7507"/>
          <a:stretch/>
        </p:blipFill>
        <p:spPr>
          <a:xfrm flipH="1">
            <a:off x="4199205" y="4179354"/>
            <a:ext cx="3545059" cy="1910110"/>
          </a:xfrm>
          <a:prstGeom prst="rect">
            <a:avLst/>
          </a:prstGeom>
        </p:spPr>
      </p:pic>
      <p:cxnSp>
        <p:nvCxnSpPr>
          <p:cNvPr id="30" name="Straight Arrow Connector 29">
            <a:extLst>
              <a:ext uri="{FF2B5EF4-FFF2-40B4-BE49-F238E27FC236}">
                <a16:creationId xmlns:a16="http://schemas.microsoft.com/office/drawing/2014/main" id="{A1215AA7-93DB-4CB0-8DDE-0783A5732CF8}"/>
              </a:ext>
            </a:extLst>
          </p:cNvPr>
          <p:cNvCxnSpPr>
            <a:cxnSpLocks/>
          </p:cNvCxnSpPr>
          <p:nvPr/>
        </p:nvCxnSpPr>
        <p:spPr>
          <a:xfrm flipH="1">
            <a:off x="1962443" y="3656866"/>
            <a:ext cx="998379" cy="47200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B4A1503-4CA3-4975-A6C2-478BBEF9E0B5}"/>
              </a:ext>
            </a:extLst>
          </p:cNvPr>
          <p:cNvCxnSpPr>
            <a:cxnSpLocks/>
          </p:cNvCxnSpPr>
          <p:nvPr/>
        </p:nvCxnSpPr>
        <p:spPr>
          <a:xfrm>
            <a:off x="2960821" y="3656866"/>
            <a:ext cx="464662" cy="59049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C0AA5EA1-CB63-4731-B997-97DE4DCD8131}"/>
              </a:ext>
            </a:extLst>
          </p:cNvPr>
          <p:cNvSpPr/>
          <p:nvPr/>
        </p:nvSpPr>
        <p:spPr>
          <a:xfrm flipH="1">
            <a:off x="2914329" y="3632222"/>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F93FB145-1A5C-4E95-9B3B-8E68F7B901C6}"/>
              </a:ext>
            </a:extLst>
          </p:cNvPr>
          <p:cNvSpPr/>
          <p:nvPr/>
        </p:nvSpPr>
        <p:spPr>
          <a:xfrm>
            <a:off x="1895519" y="2134003"/>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36" name="Group 35">
            <a:extLst>
              <a:ext uri="{FF2B5EF4-FFF2-40B4-BE49-F238E27FC236}">
                <a16:creationId xmlns:a16="http://schemas.microsoft.com/office/drawing/2014/main" id="{C51C4131-FDD5-4353-8B6D-90A05420EAF6}"/>
              </a:ext>
            </a:extLst>
          </p:cNvPr>
          <p:cNvGrpSpPr/>
          <p:nvPr/>
        </p:nvGrpSpPr>
        <p:grpSpPr>
          <a:xfrm>
            <a:off x="1197028" y="2712978"/>
            <a:ext cx="365805" cy="307777"/>
            <a:chOff x="5645213" y="3153483"/>
            <a:chExt cx="365805" cy="307777"/>
          </a:xfrm>
        </p:grpSpPr>
        <p:sp>
          <p:nvSpPr>
            <p:cNvPr id="37" name="Oval 36">
              <a:extLst>
                <a:ext uri="{FF2B5EF4-FFF2-40B4-BE49-F238E27FC236}">
                  <a16:creationId xmlns:a16="http://schemas.microsoft.com/office/drawing/2014/main" id="{4711DF60-1CF2-40EA-B71B-11317D326AB7}"/>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47752378-70B3-44AB-AAE0-2C50925400FB}"/>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39" name="Group 38">
            <a:extLst>
              <a:ext uri="{FF2B5EF4-FFF2-40B4-BE49-F238E27FC236}">
                <a16:creationId xmlns:a16="http://schemas.microsoft.com/office/drawing/2014/main" id="{3073FD0E-38BF-4121-A33A-AA44BABB7C8A}"/>
              </a:ext>
            </a:extLst>
          </p:cNvPr>
          <p:cNvGrpSpPr/>
          <p:nvPr/>
        </p:nvGrpSpPr>
        <p:grpSpPr>
          <a:xfrm>
            <a:off x="1014634" y="3524825"/>
            <a:ext cx="348173" cy="307777"/>
            <a:chOff x="5654029" y="3153483"/>
            <a:chExt cx="348173" cy="307777"/>
          </a:xfrm>
        </p:grpSpPr>
        <p:sp>
          <p:nvSpPr>
            <p:cNvPr id="40" name="Oval 39">
              <a:extLst>
                <a:ext uri="{FF2B5EF4-FFF2-40B4-BE49-F238E27FC236}">
                  <a16:creationId xmlns:a16="http://schemas.microsoft.com/office/drawing/2014/main" id="{85944F06-CB90-4CEB-B26D-EC4FDDAA8E0C}"/>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FE6C6E6D-1175-4E2C-A0CC-BAAA3FB03071}"/>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sp>
        <p:nvSpPr>
          <p:cNvPr id="24" name="Arrow: Curved Left 23">
            <a:extLst>
              <a:ext uri="{FF2B5EF4-FFF2-40B4-BE49-F238E27FC236}">
                <a16:creationId xmlns:a16="http://schemas.microsoft.com/office/drawing/2014/main" id="{B1D0F70F-E052-45CD-9EB6-52A6287E1DDC}"/>
              </a:ext>
            </a:extLst>
          </p:cNvPr>
          <p:cNvSpPr/>
          <p:nvPr/>
        </p:nvSpPr>
        <p:spPr>
          <a:xfrm rot="20721036" flipH="1">
            <a:off x="1528140" y="3670820"/>
            <a:ext cx="151723" cy="2062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Arrow: Curved Left 24">
            <a:extLst>
              <a:ext uri="{FF2B5EF4-FFF2-40B4-BE49-F238E27FC236}">
                <a16:creationId xmlns:a16="http://schemas.microsoft.com/office/drawing/2014/main" id="{D590AFC2-F1E7-4955-91FA-98B737B18379}"/>
              </a:ext>
            </a:extLst>
          </p:cNvPr>
          <p:cNvSpPr/>
          <p:nvPr/>
        </p:nvSpPr>
        <p:spPr>
          <a:xfrm rot="15228837" flipV="1">
            <a:off x="2411328" y="2034723"/>
            <a:ext cx="276068" cy="714651"/>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Arrow: Curved Left 25">
            <a:extLst>
              <a:ext uri="{FF2B5EF4-FFF2-40B4-BE49-F238E27FC236}">
                <a16:creationId xmlns:a16="http://schemas.microsoft.com/office/drawing/2014/main" id="{B20B90FD-9318-4904-9554-0A8A5E6FC311}"/>
              </a:ext>
            </a:extLst>
          </p:cNvPr>
          <p:cNvSpPr/>
          <p:nvPr/>
        </p:nvSpPr>
        <p:spPr>
          <a:xfrm rot="13481070" flipV="1">
            <a:off x="1813325" y="2385512"/>
            <a:ext cx="276068" cy="714651"/>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urved Left 26">
            <a:extLst>
              <a:ext uri="{FF2B5EF4-FFF2-40B4-BE49-F238E27FC236}">
                <a16:creationId xmlns:a16="http://schemas.microsoft.com/office/drawing/2014/main" id="{66FC65E3-0217-4563-9D5C-1A54070AC19C}"/>
              </a:ext>
            </a:extLst>
          </p:cNvPr>
          <p:cNvSpPr/>
          <p:nvPr/>
        </p:nvSpPr>
        <p:spPr>
          <a:xfrm rot="11755155" flipV="1">
            <a:off x="1474121" y="2997572"/>
            <a:ext cx="276068" cy="714651"/>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Arrow: Curved Left 47">
            <a:extLst>
              <a:ext uri="{FF2B5EF4-FFF2-40B4-BE49-F238E27FC236}">
                <a16:creationId xmlns:a16="http://schemas.microsoft.com/office/drawing/2014/main" id="{1E2B6C28-7D5D-4170-95A7-BF5EAFEBF223}"/>
              </a:ext>
            </a:extLst>
          </p:cNvPr>
          <p:cNvSpPr/>
          <p:nvPr/>
        </p:nvSpPr>
        <p:spPr>
          <a:xfrm rot="20721036" flipH="1">
            <a:off x="1548844" y="3829700"/>
            <a:ext cx="172091" cy="173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Arrow: Curved Left 48">
            <a:extLst>
              <a:ext uri="{FF2B5EF4-FFF2-40B4-BE49-F238E27FC236}">
                <a16:creationId xmlns:a16="http://schemas.microsoft.com/office/drawing/2014/main" id="{91EA4410-5E91-4F12-B979-094F086FD1A5}"/>
              </a:ext>
            </a:extLst>
          </p:cNvPr>
          <p:cNvSpPr/>
          <p:nvPr/>
        </p:nvSpPr>
        <p:spPr>
          <a:xfrm rot="20721036" flipH="1">
            <a:off x="1576546" y="3961773"/>
            <a:ext cx="172091" cy="173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 name="Arrow: Curved Left 49">
            <a:extLst>
              <a:ext uri="{FF2B5EF4-FFF2-40B4-BE49-F238E27FC236}">
                <a16:creationId xmlns:a16="http://schemas.microsoft.com/office/drawing/2014/main" id="{82702693-C3AF-4C2B-B1A1-F3CDFBAE5E3D}"/>
              </a:ext>
            </a:extLst>
          </p:cNvPr>
          <p:cNvSpPr/>
          <p:nvPr/>
        </p:nvSpPr>
        <p:spPr>
          <a:xfrm rot="20721036" flipH="1">
            <a:off x="1625622" y="4079405"/>
            <a:ext cx="172091" cy="173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Speech Bubble: Rectangle with Corners Rounded 28">
            <a:extLst>
              <a:ext uri="{FF2B5EF4-FFF2-40B4-BE49-F238E27FC236}">
                <a16:creationId xmlns:a16="http://schemas.microsoft.com/office/drawing/2014/main" id="{F2127E83-2335-4375-9295-5F208BE93A3F}"/>
              </a:ext>
            </a:extLst>
          </p:cNvPr>
          <p:cNvSpPr/>
          <p:nvPr/>
        </p:nvSpPr>
        <p:spPr>
          <a:xfrm>
            <a:off x="5094380" y="3246539"/>
            <a:ext cx="2720149" cy="840510"/>
          </a:xfrm>
          <a:prstGeom prst="wedgeRoundRectCallout">
            <a:avLst>
              <a:gd name="adj1" fmla="val -15532"/>
              <a:gd name="adj2" fmla="val 830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hour is shown </a:t>
            </a:r>
            <a:br>
              <a:rPr lang="en-GB" dirty="0">
                <a:solidFill>
                  <a:schemeClr val="tx1"/>
                </a:solidFill>
              </a:rPr>
            </a:br>
            <a:r>
              <a:rPr lang="en-GB" dirty="0">
                <a:solidFill>
                  <a:schemeClr val="tx1"/>
                </a:solidFill>
              </a:rPr>
              <a:t>on the clock?</a:t>
            </a:r>
          </a:p>
        </p:txBody>
      </p:sp>
      <p:sp>
        <p:nvSpPr>
          <p:cNvPr id="43" name="Rectangle 42">
            <a:extLst>
              <a:ext uri="{FF2B5EF4-FFF2-40B4-BE49-F238E27FC236}">
                <a16:creationId xmlns:a16="http://schemas.microsoft.com/office/drawing/2014/main" id="{83F6B23F-0B4E-48F8-94F5-3A632DBA9B95}"/>
              </a:ext>
            </a:extLst>
          </p:cNvPr>
          <p:cNvSpPr/>
          <p:nvPr/>
        </p:nvSpPr>
        <p:spPr>
          <a:xfrm>
            <a:off x="1308440" y="5620366"/>
            <a:ext cx="3320141" cy="369332"/>
          </a:xfrm>
          <a:prstGeom prst="rect">
            <a:avLst/>
          </a:prstGeom>
        </p:spPr>
        <p:txBody>
          <a:bodyPr wrap="square">
            <a:spAutoFit/>
          </a:bodyPr>
          <a:lstStyle/>
          <a:p>
            <a:pPr algn="ctr"/>
            <a:r>
              <a:rPr lang="en-GB" b="1" dirty="0"/>
              <a:t>It is 19 minutes to the hour.</a:t>
            </a:r>
          </a:p>
        </p:txBody>
      </p:sp>
      <p:sp>
        <p:nvSpPr>
          <p:cNvPr id="44" name="Speech Bubble: Rectangle with Corners Rounded 28">
            <a:extLst>
              <a:ext uri="{FF2B5EF4-FFF2-40B4-BE49-F238E27FC236}">
                <a16:creationId xmlns:a16="http://schemas.microsoft.com/office/drawing/2014/main" id="{B5E84B43-8C69-42D9-90CB-01A9E00EE853}"/>
              </a:ext>
            </a:extLst>
          </p:cNvPr>
          <p:cNvSpPr/>
          <p:nvPr/>
        </p:nvSpPr>
        <p:spPr>
          <a:xfrm>
            <a:off x="4682370" y="2328627"/>
            <a:ext cx="3915065" cy="1797627"/>
          </a:xfrm>
          <a:prstGeom prst="wedgeRoundRectCallout">
            <a:avLst>
              <a:gd name="adj1" fmla="val -17246"/>
              <a:gd name="adj2" fmla="val 666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let's look at the minutes. On this clock, the big hand is four minutes before the 9. Count in 5s to the 9 and then count on in 1s to the minute hand. How many minutes have you counted?</a:t>
            </a:r>
          </a:p>
        </p:txBody>
      </p:sp>
      <p:sp>
        <p:nvSpPr>
          <p:cNvPr id="45" name="Rectangle 44">
            <a:extLst>
              <a:ext uri="{FF2B5EF4-FFF2-40B4-BE49-F238E27FC236}">
                <a16:creationId xmlns:a16="http://schemas.microsoft.com/office/drawing/2014/main" id="{26818CB0-3F87-4094-940E-F22CA12E3F30}"/>
              </a:ext>
            </a:extLst>
          </p:cNvPr>
          <p:cNvSpPr/>
          <p:nvPr/>
        </p:nvSpPr>
        <p:spPr>
          <a:xfrm>
            <a:off x="2319134" y="5267511"/>
            <a:ext cx="1298753" cy="369332"/>
          </a:xfrm>
          <a:prstGeom prst="rect">
            <a:avLst/>
          </a:prstGeom>
        </p:spPr>
        <p:txBody>
          <a:bodyPr wrap="none">
            <a:spAutoFit/>
          </a:bodyPr>
          <a:lstStyle/>
          <a:p>
            <a:pPr algn="ctr"/>
            <a:r>
              <a:rPr lang="en-GB" b="1" dirty="0"/>
              <a:t>15 + 4 = 19</a:t>
            </a:r>
          </a:p>
        </p:txBody>
      </p:sp>
    </p:spTree>
    <p:extLst>
      <p:ext uri="{BB962C8B-B14F-4D97-AF65-F5344CB8AC3E}">
        <p14:creationId xmlns:p14="http://schemas.microsoft.com/office/powerpoint/2010/main" val="194386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42"/>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right)">
                                      <p:cBhvr>
                                        <p:cTn id="28" dur="500"/>
                                        <p:tgtEl>
                                          <p:spTgt spid="2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right)">
                                      <p:cBhvr>
                                        <p:cTn id="37" dur="500"/>
                                        <p:tgtEl>
                                          <p:spTgt spid="26"/>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up)">
                                      <p:cBhvr>
                                        <p:cTn id="46" dur="500"/>
                                        <p:tgtEl>
                                          <p:spTgt spid="27"/>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wipe(up)">
                                      <p:cBhvr>
                                        <p:cTn id="59" dur="500"/>
                                        <p:tgtEl>
                                          <p:spTgt spid="48"/>
                                        </p:tgtEl>
                                      </p:cBhvr>
                                    </p:animEffect>
                                  </p:childTnLst>
                                </p:cTn>
                              </p:par>
                            </p:childTnLst>
                          </p:cTn>
                        </p:par>
                        <p:par>
                          <p:cTn id="60" fill="hold">
                            <p:stCondLst>
                              <p:cond delay="1000"/>
                            </p:stCondLst>
                            <p:childTnLst>
                              <p:par>
                                <p:cTn id="61" presetID="22" presetClass="entr" presetSubtype="1"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up)">
                                      <p:cBhvr>
                                        <p:cTn id="63" dur="500"/>
                                        <p:tgtEl>
                                          <p:spTgt spid="49"/>
                                        </p:tgtEl>
                                      </p:cBhvr>
                                    </p:animEffect>
                                  </p:childTnLst>
                                </p:cTn>
                              </p:par>
                            </p:childTnLst>
                          </p:cTn>
                        </p:par>
                        <p:par>
                          <p:cTn id="64" fill="hold">
                            <p:stCondLst>
                              <p:cond delay="1500"/>
                            </p:stCondLst>
                            <p:childTnLst>
                              <p:par>
                                <p:cTn id="65" presetID="22" presetClass="entr" presetSubtype="1" fill="hold" grpId="0" nodeType="after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wipe(up)">
                                      <p:cBhvr>
                                        <p:cTn id="67" dur="500"/>
                                        <p:tgtEl>
                                          <p:spTgt spid="50"/>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4" grpId="0" animBg="1"/>
      <p:bldP spid="25" grpId="0" animBg="1"/>
      <p:bldP spid="26" grpId="0" animBg="1"/>
      <p:bldP spid="27" grpId="0" animBg="1"/>
      <p:bldP spid="48" grpId="0" animBg="1"/>
      <p:bldP spid="49" grpId="0" animBg="1"/>
      <p:bldP spid="50" grpId="0" animBg="1"/>
      <p:bldP spid="42" grpId="0" animBg="1"/>
      <p:bldP spid="42" grpId="1" animBg="1"/>
      <p:bldP spid="43" grpId="0"/>
      <p:bldP spid="44" grpId="0" animBg="1"/>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pic>
        <p:nvPicPr>
          <p:cNvPr id="23" name="Picture 22">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010032"/>
            <a:ext cx="7632700" cy="4082792"/>
          </a:xfrm>
          <a:prstGeom prst="rect">
            <a:avLst/>
          </a:prstGeom>
        </p:spPr>
      </p:pic>
      <p:pic>
        <p:nvPicPr>
          <p:cNvPr id="28" name="Picture 27">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70" y="2170963"/>
            <a:ext cx="4396009" cy="3108486"/>
          </a:xfrm>
          <a:prstGeom prst="rect">
            <a:avLst/>
          </a:prstGeom>
        </p:spPr>
      </p:pic>
      <p:pic>
        <p:nvPicPr>
          <p:cNvPr id="29" name="Picture 28">
            <a:extLst>
              <a:ext uri="{FF2B5EF4-FFF2-40B4-BE49-F238E27FC236}">
                <a16:creationId xmlns:a16="http://schemas.microsoft.com/office/drawing/2014/main" id="{449518DC-328B-4552-8E3D-902328B226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39" t="-9879" r="-7507"/>
          <a:stretch/>
        </p:blipFill>
        <p:spPr>
          <a:xfrm flipH="1">
            <a:off x="4199205" y="4179354"/>
            <a:ext cx="3545059" cy="1910110"/>
          </a:xfrm>
          <a:prstGeom prst="rect">
            <a:avLst/>
          </a:prstGeom>
        </p:spPr>
      </p:pic>
      <p:sp>
        <p:nvSpPr>
          <p:cNvPr id="32" name="Oval 31">
            <a:extLst>
              <a:ext uri="{FF2B5EF4-FFF2-40B4-BE49-F238E27FC236}">
                <a16:creationId xmlns:a16="http://schemas.microsoft.com/office/drawing/2014/main" id="{C0AA5EA1-CB63-4731-B997-97DE4DCD8131}"/>
              </a:ext>
            </a:extLst>
          </p:cNvPr>
          <p:cNvSpPr/>
          <p:nvPr/>
        </p:nvSpPr>
        <p:spPr>
          <a:xfrm flipH="1">
            <a:off x="2914329" y="3632222"/>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F93FB145-1A5C-4E95-9B3B-8E68F7B901C6}"/>
              </a:ext>
            </a:extLst>
          </p:cNvPr>
          <p:cNvSpPr/>
          <p:nvPr/>
        </p:nvSpPr>
        <p:spPr>
          <a:xfrm>
            <a:off x="1816075" y="2158300"/>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cxnSp>
        <p:nvCxnSpPr>
          <p:cNvPr id="24" name="Straight Arrow Connector 23">
            <a:extLst>
              <a:ext uri="{FF2B5EF4-FFF2-40B4-BE49-F238E27FC236}">
                <a16:creationId xmlns:a16="http://schemas.microsoft.com/office/drawing/2014/main" id="{A1215AA7-93DB-4CB0-8DDE-0783A5732CF8}"/>
              </a:ext>
            </a:extLst>
          </p:cNvPr>
          <p:cNvCxnSpPr>
            <a:cxnSpLocks/>
          </p:cNvCxnSpPr>
          <p:nvPr/>
        </p:nvCxnSpPr>
        <p:spPr>
          <a:xfrm flipH="1" flipV="1">
            <a:off x="2293034" y="2827606"/>
            <a:ext cx="667789" cy="82926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B4A1503-4CA3-4975-A6C2-478BBEF9E0B5}"/>
              </a:ext>
            </a:extLst>
          </p:cNvPr>
          <p:cNvCxnSpPr>
            <a:cxnSpLocks/>
          </p:cNvCxnSpPr>
          <p:nvPr/>
        </p:nvCxnSpPr>
        <p:spPr>
          <a:xfrm flipV="1">
            <a:off x="2960821" y="3632222"/>
            <a:ext cx="753050" cy="2464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6" name="Arrow: Curved Left 25">
            <a:extLst>
              <a:ext uri="{FF2B5EF4-FFF2-40B4-BE49-F238E27FC236}">
                <a16:creationId xmlns:a16="http://schemas.microsoft.com/office/drawing/2014/main" id="{53C8A5D7-E425-4779-8930-42067F0BE24A}"/>
              </a:ext>
            </a:extLst>
          </p:cNvPr>
          <p:cNvSpPr/>
          <p:nvPr/>
        </p:nvSpPr>
        <p:spPr>
          <a:xfrm rot="2636488" flipH="1">
            <a:off x="2110557" y="2480196"/>
            <a:ext cx="151723" cy="2062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urved Left 26">
            <a:extLst>
              <a:ext uri="{FF2B5EF4-FFF2-40B4-BE49-F238E27FC236}">
                <a16:creationId xmlns:a16="http://schemas.microsoft.com/office/drawing/2014/main" id="{B7A1E5DA-EB22-4864-9534-5F92EA8C05DE}"/>
              </a:ext>
            </a:extLst>
          </p:cNvPr>
          <p:cNvSpPr/>
          <p:nvPr/>
        </p:nvSpPr>
        <p:spPr>
          <a:xfrm rot="15228837" flipV="1">
            <a:off x="2411328" y="2034723"/>
            <a:ext cx="276068" cy="714651"/>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Speech Bubble: Rectangle with Corners Rounded 28">
            <a:extLst>
              <a:ext uri="{FF2B5EF4-FFF2-40B4-BE49-F238E27FC236}">
                <a16:creationId xmlns:a16="http://schemas.microsoft.com/office/drawing/2014/main" id="{BEBDE180-D370-45BE-A16F-CE0D701A2C0B}"/>
              </a:ext>
            </a:extLst>
          </p:cNvPr>
          <p:cNvSpPr/>
          <p:nvPr/>
        </p:nvSpPr>
        <p:spPr>
          <a:xfrm>
            <a:off x="5094380" y="3246539"/>
            <a:ext cx="2720149" cy="840510"/>
          </a:xfrm>
          <a:prstGeom prst="wedgeRoundRectCallout">
            <a:avLst>
              <a:gd name="adj1" fmla="val -15532"/>
              <a:gd name="adj2" fmla="val 830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hour is shown </a:t>
            </a:r>
            <a:br>
              <a:rPr lang="en-GB" dirty="0">
                <a:solidFill>
                  <a:schemeClr val="tx1"/>
                </a:solidFill>
              </a:rPr>
            </a:br>
            <a:r>
              <a:rPr lang="en-GB" dirty="0">
                <a:solidFill>
                  <a:schemeClr val="tx1"/>
                </a:solidFill>
              </a:rPr>
              <a:t>on the clock?</a:t>
            </a:r>
          </a:p>
        </p:txBody>
      </p:sp>
      <p:sp>
        <p:nvSpPr>
          <p:cNvPr id="15" name="Rectangle 14">
            <a:extLst>
              <a:ext uri="{FF2B5EF4-FFF2-40B4-BE49-F238E27FC236}">
                <a16:creationId xmlns:a16="http://schemas.microsoft.com/office/drawing/2014/main" id="{6AA01851-42F8-4046-8382-71AC32732ADF}"/>
              </a:ext>
            </a:extLst>
          </p:cNvPr>
          <p:cNvSpPr/>
          <p:nvPr/>
        </p:nvSpPr>
        <p:spPr>
          <a:xfrm>
            <a:off x="1308440" y="5620366"/>
            <a:ext cx="3320141" cy="369332"/>
          </a:xfrm>
          <a:prstGeom prst="rect">
            <a:avLst/>
          </a:prstGeom>
        </p:spPr>
        <p:txBody>
          <a:bodyPr wrap="square">
            <a:spAutoFit/>
          </a:bodyPr>
          <a:lstStyle/>
          <a:p>
            <a:pPr algn="ctr"/>
            <a:r>
              <a:rPr lang="en-GB" b="1" dirty="0"/>
              <a:t>It is 19 minutes to the hour.</a:t>
            </a:r>
          </a:p>
        </p:txBody>
      </p:sp>
      <p:sp>
        <p:nvSpPr>
          <p:cNvPr id="16" name="Speech Bubble: Rectangle with Corners Rounded 28">
            <a:extLst>
              <a:ext uri="{FF2B5EF4-FFF2-40B4-BE49-F238E27FC236}">
                <a16:creationId xmlns:a16="http://schemas.microsoft.com/office/drawing/2014/main" id="{76878AAE-612A-4252-B363-0CBAA9870EE0}"/>
              </a:ext>
            </a:extLst>
          </p:cNvPr>
          <p:cNvSpPr/>
          <p:nvPr/>
        </p:nvSpPr>
        <p:spPr>
          <a:xfrm>
            <a:off x="4675452" y="2389464"/>
            <a:ext cx="3915065" cy="1797627"/>
          </a:xfrm>
          <a:prstGeom prst="wedgeRoundRectCallout">
            <a:avLst>
              <a:gd name="adj1" fmla="val -17246"/>
              <a:gd name="adj2" fmla="val 666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let's look at the minutes. On this clock, the big hand is one minute before the 11. Count in 5s to the 11 and then count on in 1s to the minute hand. How many minutes have you counted?</a:t>
            </a:r>
          </a:p>
        </p:txBody>
      </p:sp>
      <p:sp>
        <p:nvSpPr>
          <p:cNvPr id="17" name="Rectangle 16">
            <a:extLst>
              <a:ext uri="{FF2B5EF4-FFF2-40B4-BE49-F238E27FC236}">
                <a16:creationId xmlns:a16="http://schemas.microsoft.com/office/drawing/2014/main" id="{7266B487-714B-4D9C-9EA5-1EB14DCE8EA2}"/>
              </a:ext>
            </a:extLst>
          </p:cNvPr>
          <p:cNvSpPr/>
          <p:nvPr/>
        </p:nvSpPr>
        <p:spPr>
          <a:xfrm>
            <a:off x="2420924" y="5267511"/>
            <a:ext cx="1095172" cy="369332"/>
          </a:xfrm>
          <a:prstGeom prst="rect">
            <a:avLst/>
          </a:prstGeom>
        </p:spPr>
        <p:txBody>
          <a:bodyPr wrap="none">
            <a:spAutoFit/>
          </a:bodyPr>
          <a:lstStyle/>
          <a:p>
            <a:pPr algn="ctr"/>
            <a:r>
              <a:rPr lang="en-GB" b="1" dirty="0"/>
              <a:t>5 + 1 = 6</a:t>
            </a:r>
          </a:p>
        </p:txBody>
      </p:sp>
    </p:spTree>
    <p:extLst>
      <p:ext uri="{BB962C8B-B14F-4D97-AF65-F5344CB8AC3E}">
        <p14:creationId xmlns:p14="http://schemas.microsoft.com/office/powerpoint/2010/main" val="216713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4"/>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500"/>
                                        <p:tgtEl>
                                          <p:spTgt spid="27"/>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6" grpId="0" animBg="1"/>
      <p:bldP spid="27" grpId="0" animBg="1"/>
      <p:bldP spid="14" grpId="0" animBg="1"/>
      <p:bldP spid="14" grpId="1" animBg="1"/>
      <p:bldP spid="15" grpId="0"/>
      <p:bldP spid="16"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677330" y="5545672"/>
            <a:ext cx="1846757" cy="408623"/>
          </a:xfrm>
          <a:prstGeom prst="roundRect">
            <a:avLst/>
          </a:prstGeom>
          <a:solidFill>
            <a:srgbClr val="D1C4DE"/>
          </a:solidFill>
          <a:ln w="19050">
            <a:solidFill>
              <a:srgbClr val="4A3582"/>
            </a:solidFill>
          </a:ln>
        </p:spPr>
        <p:txBody>
          <a:bodyPr wrap="none">
            <a:spAutoFit/>
          </a:bodyPr>
          <a:lstStyle/>
          <a:p>
            <a:pPr algn="ctr"/>
            <a:r>
              <a:rPr lang="en-GB" b="1" dirty="0"/>
              <a:t>23 minutes to 4</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593475" y="5545672"/>
            <a:ext cx="1897412" cy="408623"/>
          </a:xfrm>
          <a:prstGeom prst="roundRect">
            <a:avLst/>
          </a:prstGeom>
          <a:solidFill>
            <a:srgbClr val="D1C4DE"/>
          </a:solidFill>
          <a:ln w="19050">
            <a:solidFill>
              <a:srgbClr val="4A3582"/>
            </a:solidFill>
          </a:ln>
        </p:spPr>
        <p:txBody>
          <a:bodyPr wrap="none">
            <a:spAutoFit/>
          </a:bodyPr>
          <a:lstStyle/>
          <a:p>
            <a:pPr algn="ctr"/>
            <a:r>
              <a:rPr lang="en-GB" b="1" dirty="0"/>
              <a:t>17 minutes to 12</a:t>
            </a:r>
          </a:p>
        </p:txBody>
      </p:sp>
      <p:sp>
        <p:nvSpPr>
          <p:cNvPr id="49" name="Oval 48">
            <a:extLst>
              <a:ext uri="{FF2B5EF4-FFF2-40B4-BE49-F238E27FC236}">
                <a16:creationId xmlns:a16="http://schemas.microsoft.com/office/drawing/2014/main" id="{F93FB145-1A5C-4E95-9B3B-8E68F7B901C6}"/>
              </a:ext>
            </a:extLst>
          </p:cNvPr>
          <p:cNvSpPr/>
          <p:nvPr/>
        </p:nvSpPr>
        <p:spPr>
          <a:xfrm>
            <a:off x="1745386" y="2403923"/>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50" name="Group 49">
            <a:extLst>
              <a:ext uri="{FF2B5EF4-FFF2-40B4-BE49-F238E27FC236}">
                <a16:creationId xmlns:a16="http://schemas.microsoft.com/office/drawing/2014/main" id="{C51C4131-FDD5-4353-8B6D-90A05420EAF6}"/>
              </a:ext>
            </a:extLst>
          </p:cNvPr>
          <p:cNvGrpSpPr/>
          <p:nvPr/>
        </p:nvGrpSpPr>
        <p:grpSpPr>
          <a:xfrm>
            <a:off x="1112439" y="2925266"/>
            <a:ext cx="365805" cy="307777"/>
            <a:chOff x="5645213" y="3153483"/>
            <a:chExt cx="365805" cy="307777"/>
          </a:xfrm>
        </p:grpSpPr>
        <p:sp>
          <p:nvSpPr>
            <p:cNvPr id="51" name="Oval 50">
              <a:extLst>
                <a:ext uri="{FF2B5EF4-FFF2-40B4-BE49-F238E27FC236}">
                  <a16:creationId xmlns:a16="http://schemas.microsoft.com/office/drawing/2014/main" id="{4711DF60-1CF2-40EA-B71B-11317D326AB7}"/>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47752378-70B3-44AB-AAE0-2C50925400FB}"/>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57" name="Group 56">
            <a:extLst>
              <a:ext uri="{FF2B5EF4-FFF2-40B4-BE49-F238E27FC236}">
                <a16:creationId xmlns:a16="http://schemas.microsoft.com/office/drawing/2014/main" id="{3073FD0E-38BF-4121-A33A-AA44BABB7C8A}"/>
              </a:ext>
            </a:extLst>
          </p:cNvPr>
          <p:cNvGrpSpPr/>
          <p:nvPr/>
        </p:nvGrpSpPr>
        <p:grpSpPr>
          <a:xfrm>
            <a:off x="930042" y="3671301"/>
            <a:ext cx="348173" cy="307777"/>
            <a:chOff x="5654029" y="3153483"/>
            <a:chExt cx="348173" cy="307777"/>
          </a:xfrm>
        </p:grpSpPr>
        <p:sp>
          <p:nvSpPr>
            <p:cNvPr id="58" name="Oval 57">
              <a:extLst>
                <a:ext uri="{FF2B5EF4-FFF2-40B4-BE49-F238E27FC236}">
                  <a16:creationId xmlns:a16="http://schemas.microsoft.com/office/drawing/2014/main" id="{85944F06-CB90-4CEB-B26D-EC4FDDAA8E0C}"/>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a:extLst>
                <a:ext uri="{FF2B5EF4-FFF2-40B4-BE49-F238E27FC236}">
                  <a16:creationId xmlns:a16="http://schemas.microsoft.com/office/drawing/2014/main" id="{FE6C6E6D-1175-4E2C-A0CC-BAAA3FB03071}"/>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60" name="Group 59">
            <a:extLst>
              <a:ext uri="{FF2B5EF4-FFF2-40B4-BE49-F238E27FC236}">
                <a16:creationId xmlns:a16="http://schemas.microsoft.com/office/drawing/2014/main" id="{CE978987-20E6-4BB4-AE95-6918D4876D53}"/>
              </a:ext>
            </a:extLst>
          </p:cNvPr>
          <p:cNvGrpSpPr/>
          <p:nvPr/>
        </p:nvGrpSpPr>
        <p:grpSpPr>
          <a:xfrm>
            <a:off x="1114239" y="4417336"/>
            <a:ext cx="391454" cy="307777"/>
            <a:chOff x="5646296" y="3153483"/>
            <a:chExt cx="391454" cy="307777"/>
          </a:xfrm>
        </p:grpSpPr>
        <p:sp>
          <p:nvSpPr>
            <p:cNvPr id="61" name="Oval 60">
              <a:extLst>
                <a:ext uri="{FF2B5EF4-FFF2-40B4-BE49-F238E27FC236}">
                  <a16:creationId xmlns:a16="http://schemas.microsoft.com/office/drawing/2014/main" id="{EA0E9A93-93D9-445A-95A2-AF79A03DA528}"/>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61">
              <a:extLst>
                <a:ext uri="{FF2B5EF4-FFF2-40B4-BE49-F238E27FC236}">
                  <a16:creationId xmlns:a16="http://schemas.microsoft.com/office/drawing/2014/main" id="{E78BAD11-476D-4660-9688-2D3421A90FFA}"/>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63" name="Group 62">
            <a:extLst>
              <a:ext uri="{FF2B5EF4-FFF2-40B4-BE49-F238E27FC236}">
                <a16:creationId xmlns:a16="http://schemas.microsoft.com/office/drawing/2014/main" id="{44660527-BB11-4CA3-995D-BD3B6812EB92}"/>
              </a:ext>
            </a:extLst>
          </p:cNvPr>
          <p:cNvGrpSpPr/>
          <p:nvPr/>
        </p:nvGrpSpPr>
        <p:grpSpPr>
          <a:xfrm>
            <a:off x="1672322" y="4996520"/>
            <a:ext cx="373821" cy="307777"/>
            <a:chOff x="5655113" y="3153483"/>
            <a:chExt cx="373821" cy="307777"/>
          </a:xfrm>
        </p:grpSpPr>
        <p:sp>
          <p:nvSpPr>
            <p:cNvPr id="64" name="Oval 63">
              <a:extLst>
                <a:ext uri="{FF2B5EF4-FFF2-40B4-BE49-F238E27FC236}">
                  <a16:creationId xmlns:a16="http://schemas.microsoft.com/office/drawing/2014/main" id="{BC7EED5B-440C-42FE-95E5-DDF74CFCD4FD}"/>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id="{1F0D3B12-77CC-4C57-9871-78907A7C279F}"/>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sp>
        <p:nvSpPr>
          <p:cNvPr id="66" name="Oval 65">
            <a:extLst>
              <a:ext uri="{FF2B5EF4-FFF2-40B4-BE49-F238E27FC236}">
                <a16:creationId xmlns:a16="http://schemas.microsoft.com/office/drawing/2014/main" id="{F93FB145-1A5C-4E95-9B3B-8E68F7B901C6}"/>
              </a:ext>
            </a:extLst>
          </p:cNvPr>
          <p:cNvSpPr/>
          <p:nvPr/>
        </p:nvSpPr>
        <p:spPr>
          <a:xfrm>
            <a:off x="5628258" y="2426125"/>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67" name="Group 66">
            <a:extLst>
              <a:ext uri="{FF2B5EF4-FFF2-40B4-BE49-F238E27FC236}">
                <a16:creationId xmlns:a16="http://schemas.microsoft.com/office/drawing/2014/main" id="{C51C4131-FDD5-4353-8B6D-90A05420EAF6}"/>
              </a:ext>
            </a:extLst>
          </p:cNvPr>
          <p:cNvGrpSpPr/>
          <p:nvPr/>
        </p:nvGrpSpPr>
        <p:grpSpPr>
          <a:xfrm>
            <a:off x="4995311" y="2947468"/>
            <a:ext cx="365805" cy="307777"/>
            <a:chOff x="5645213" y="3153483"/>
            <a:chExt cx="365805" cy="307777"/>
          </a:xfrm>
        </p:grpSpPr>
        <p:sp>
          <p:nvSpPr>
            <p:cNvPr id="68" name="Oval 67">
              <a:extLst>
                <a:ext uri="{FF2B5EF4-FFF2-40B4-BE49-F238E27FC236}">
                  <a16:creationId xmlns:a16="http://schemas.microsoft.com/office/drawing/2014/main" id="{4711DF60-1CF2-40EA-B71B-11317D326AB7}"/>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Rectangle 68">
              <a:extLst>
                <a:ext uri="{FF2B5EF4-FFF2-40B4-BE49-F238E27FC236}">
                  <a16:creationId xmlns:a16="http://schemas.microsoft.com/office/drawing/2014/main" id="{47752378-70B3-44AB-AAE0-2C50925400FB}"/>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70" name="Group 69">
            <a:extLst>
              <a:ext uri="{FF2B5EF4-FFF2-40B4-BE49-F238E27FC236}">
                <a16:creationId xmlns:a16="http://schemas.microsoft.com/office/drawing/2014/main" id="{3073FD0E-38BF-4121-A33A-AA44BABB7C8A}"/>
              </a:ext>
            </a:extLst>
          </p:cNvPr>
          <p:cNvGrpSpPr/>
          <p:nvPr/>
        </p:nvGrpSpPr>
        <p:grpSpPr>
          <a:xfrm>
            <a:off x="4812914" y="3693503"/>
            <a:ext cx="348173" cy="307777"/>
            <a:chOff x="5654029" y="3153483"/>
            <a:chExt cx="348173" cy="307777"/>
          </a:xfrm>
        </p:grpSpPr>
        <p:sp>
          <p:nvSpPr>
            <p:cNvPr id="71" name="Oval 70">
              <a:extLst>
                <a:ext uri="{FF2B5EF4-FFF2-40B4-BE49-F238E27FC236}">
                  <a16:creationId xmlns:a16="http://schemas.microsoft.com/office/drawing/2014/main" id="{85944F06-CB90-4CEB-B26D-EC4FDDAA8E0C}"/>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Rectangle 71">
              <a:extLst>
                <a:ext uri="{FF2B5EF4-FFF2-40B4-BE49-F238E27FC236}">
                  <a16:creationId xmlns:a16="http://schemas.microsoft.com/office/drawing/2014/main" id="{FE6C6E6D-1175-4E2C-A0CC-BAAA3FB03071}"/>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73" name="Group 72">
            <a:extLst>
              <a:ext uri="{FF2B5EF4-FFF2-40B4-BE49-F238E27FC236}">
                <a16:creationId xmlns:a16="http://schemas.microsoft.com/office/drawing/2014/main" id="{CE978987-20E6-4BB4-AE95-6918D4876D53}"/>
              </a:ext>
            </a:extLst>
          </p:cNvPr>
          <p:cNvGrpSpPr/>
          <p:nvPr/>
        </p:nvGrpSpPr>
        <p:grpSpPr>
          <a:xfrm>
            <a:off x="4997111" y="4439538"/>
            <a:ext cx="391454" cy="307777"/>
            <a:chOff x="5646296" y="3153483"/>
            <a:chExt cx="391454" cy="307777"/>
          </a:xfrm>
        </p:grpSpPr>
        <p:sp>
          <p:nvSpPr>
            <p:cNvPr id="74" name="Oval 73">
              <a:extLst>
                <a:ext uri="{FF2B5EF4-FFF2-40B4-BE49-F238E27FC236}">
                  <a16:creationId xmlns:a16="http://schemas.microsoft.com/office/drawing/2014/main" id="{EA0E9A93-93D9-445A-95A2-AF79A03DA528}"/>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ctangle 74">
              <a:extLst>
                <a:ext uri="{FF2B5EF4-FFF2-40B4-BE49-F238E27FC236}">
                  <a16:creationId xmlns:a16="http://schemas.microsoft.com/office/drawing/2014/main" id="{E78BAD11-476D-4660-9688-2D3421A90FFA}"/>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76" name="Group 75">
            <a:extLst>
              <a:ext uri="{FF2B5EF4-FFF2-40B4-BE49-F238E27FC236}">
                <a16:creationId xmlns:a16="http://schemas.microsoft.com/office/drawing/2014/main" id="{44660527-BB11-4CA3-995D-BD3B6812EB92}"/>
              </a:ext>
            </a:extLst>
          </p:cNvPr>
          <p:cNvGrpSpPr/>
          <p:nvPr/>
        </p:nvGrpSpPr>
        <p:grpSpPr>
          <a:xfrm>
            <a:off x="5555194" y="5018722"/>
            <a:ext cx="373821" cy="307777"/>
            <a:chOff x="5655113" y="3153483"/>
            <a:chExt cx="373821" cy="307777"/>
          </a:xfrm>
        </p:grpSpPr>
        <p:sp>
          <p:nvSpPr>
            <p:cNvPr id="77" name="Oval 76">
              <a:extLst>
                <a:ext uri="{FF2B5EF4-FFF2-40B4-BE49-F238E27FC236}">
                  <a16:creationId xmlns:a16="http://schemas.microsoft.com/office/drawing/2014/main" id="{BC7EED5B-440C-42FE-95E5-DDF74CFCD4FD}"/>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Rectangle 77">
              <a:extLst>
                <a:ext uri="{FF2B5EF4-FFF2-40B4-BE49-F238E27FC236}">
                  <a16:creationId xmlns:a16="http://schemas.microsoft.com/office/drawing/2014/main" id="{1F0D3B12-77CC-4C57-9871-78907A7C279F}"/>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cxnSp>
        <p:nvCxnSpPr>
          <p:cNvPr id="79" name="Straight Arrow Connector 78">
            <a:extLst>
              <a:ext uri="{FF2B5EF4-FFF2-40B4-BE49-F238E27FC236}">
                <a16:creationId xmlns:a16="http://schemas.microsoft.com/office/drawing/2014/main" id="{A1215AA7-93DB-4CB0-8DDE-0783A5732CF8}"/>
              </a:ext>
            </a:extLst>
          </p:cNvPr>
          <p:cNvCxnSpPr>
            <a:cxnSpLocks/>
          </p:cNvCxnSpPr>
          <p:nvPr/>
        </p:nvCxnSpPr>
        <p:spPr>
          <a:xfrm>
            <a:off x="2647190" y="3797544"/>
            <a:ext cx="722022" cy="29615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2B4A1503-4CA3-4975-A6C2-478BBEF9E0B5}"/>
              </a:ext>
            </a:extLst>
          </p:cNvPr>
          <p:cNvCxnSpPr>
            <a:cxnSpLocks/>
          </p:cNvCxnSpPr>
          <p:nvPr/>
        </p:nvCxnSpPr>
        <p:spPr>
          <a:xfrm flipH="1">
            <a:off x="1892105" y="3797544"/>
            <a:ext cx="755086" cy="83776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DDB82E2-F7E0-445F-9096-60034DF59977}"/>
              </a:ext>
            </a:extLst>
          </p:cNvPr>
          <p:cNvCxnSpPr>
            <a:cxnSpLocks/>
          </p:cNvCxnSpPr>
          <p:nvPr/>
        </p:nvCxnSpPr>
        <p:spPr>
          <a:xfrm flipH="1" flipV="1">
            <a:off x="6407834" y="3087858"/>
            <a:ext cx="151552" cy="70968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6CB1882E-BF42-4ECA-A6A1-D67082D299DF}"/>
              </a:ext>
            </a:extLst>
          </p:cNvPr>
          <p:cNvCxnSpPr>
            <a:cxnSpLocks/>
          </p:cNvCxnSpPr>
          <p:nvPr/>
        </p:nvCxnSpPr>
        <p:spPr>
          <a:xfrm flipH="1">
            <a:off x="5481076" y="3804579"/>
            <a:ext cx="1078311" cy="23988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493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500"/>
                                        <p:tgtEl>
                                          <p:spTgt spid="81"/>
                                        </p:tgtEl>
                                      </p:cBhvr>
                                    </p:animEffect>
                                  </p:childTnLst>
                                </p:cTn>
                              </p:par>
                              <p:par>
                                <p:cTn id="16" presetID="10" presetClass="entr" presetSubtype="0"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fade">
                                      <p:cBhvr>
                                        <p:cTn id="18" dur="500"/>
                                        <p:tgtEl>
                                          <p:spTgt spid="82"/>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500"/>
                                        <p:tgtEl>
                                          <p:spTgt spid="57"/>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500"/>
                                        <p:tgtEl>
                                          <p:spTgt spid="60"/>
                                        </p:tgtEl>
                                      </p:cBhvr>
                                    </p:animEffec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500"/>
                                        <p:tgtEl>
                                          <p:spTgt spid="63"/>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par>
                          <p:cTn id="43" fill="hold">
                            <p:stCondLst>
                              <p:cond delay="3500"/>
                            </p:stCondLst>
                            <p:childTnLst>
                              <p:par>
                                <p:cTn id="44" presetID="10" presetClass="entr" presetSubtype="0" fill="hold" nodeType="after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childTnLst>
                          </p:cTn>
                        </p:par>
                        <p:par>
                          <p:cTn id="47" fill="hold">
                            <p:stCondLst>
                              <p:cond delay="4000"/>
                            </p:stCondLst>
                            <p:childTnLst>
                              <p:par>
                                <p:cTn id="48" presetID="10" presetClass="entr" presetSubtype="0" fill="hold" nodeType="after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fade">
                                      <p:cBhvr>
                                        <p:cTn id="50" dur="500"/>
                                        <p:tgtEl>
                                          <p:spTgt spid="70"/>
                                        </p:tgtEl>
                                      </p:cBhvr>
                                    </p:animEffect>
                                  </p:childTnLst>
                                </p:cTn>
                              </p:par>
                            </p:childTnLst>
                          </p:cTn>
                        </p:par>
                        <p:par>
                          <p:cTn id="51" fill="hold">
                            <p:stCondLst>
                              <p:cond delay="4500"/>
                            </p:stCondLst>
                            <p:childTnLst>
                              <p:par>
                                <p:cTn id="52" presetID="10" presetClass="entr" presetSubtype="0" fill="hold" nodeType="afterEffect">
                                  <p:stCondLst>
                                    <p:cond delay="0"/>
                                  </p:stCondLst>
                                  <p:childTnLst>
                                    <p:set>
                                      <p:cBhvr>
                                        <p:cTn id="53" dur="1" fill="hold">
                                          <p:stCondLst>
                                            <p:cond delay="0"/>
                                          </p:stCondLst>
                                        </p:cTn>
                                        <p:tgtEl>
                                          <p:spTgt spid="73"/>
                                        </p:tgtEl>
                                        <p:attrNameLst>
                                          <p:attrName>style.visibility</p:attrName>
                                        </p:attrNameLst>
                                      </p:cBhvr>
                                      <p:to>
                                        <p:strVal val="visible"/>
                                      </p:to>
                                    </p:set>
                                    <p:animEffect transition="in" filter="fade">
                                      <p:cBhvr>
                                        <p:cTn id="54" dur="500"/>
                                        <p:tgtEl>
                                          <p:spTgt spid="73"/>
                                        </p:tgtEl>
                                      </p:cBhvr>
                                    </p:animEffect>
                                  </p:childTnLst>
                                </p:cTn>
                              </p:par>
                            </p:childTnLst>
                          </p:cTn>
                        </p:par>
                        <p:par>
                          <p:cTn id="55" fill="hold">
                            <p:stCondLst>
                              <p:cond delay="5000"/>
                            </p:stCondLst>
                            <p:childTnLst>
                              <p:par>
                                <p:cTn id="56" presetID="10" presetClass="entr" presetSubtype="0" fill="hold"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49" grpId="0" animBg="1"/>
      <p:bldP spid="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738608" y="5545672"/>
            <a:ext cx="1724206" cy="408623"/>
          </a:xfrm>
          <a:prstGeom prst="roundRect">
            <a:avLst/>
          </a:prstGeom>
          <a:solidFill>
            <a:srgbClr val="D1C4DE"/>
          </a:solidFill>
          <a:ln w="19050">
            <a:solidFill>
              <a:srgbClr val="4A3582"/>
            </a:solidFill>
          </a:ln>
        </p:spPr>
        <p:txBody>
          <a:bodyPr wrap="none">
            <a:spAutoFit/>
          </a:bodyPr>
          <a:lstStyle/>
          <a:p>
            <a:pPr algn="ctr"/>
            <a:r>
              <a:rPr lang="en-GB" b="1" dirty="0"/>
              <a:t>9 minutes to 6</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631877" y="5545672"/>
            <a:ext cx="1820613" cy="408623"/>
          </a:xfrm>
          <a:prstGeom prst="roundRect">
            <a:avLst/>
          </a:prstGeom>
          <a:solidFill>
            <a:srgbClr val="D1C4DE"/>
          </a:solidFill>
          <a:ln w="19050">
            <a:solidFill>
              <a:srgbClr val="4A3582"/>
            </a:solidFill>
          </a:ln>
        </p:spPr>
        <p:txBody>
          <a:bodyPr wrap="none">
            <a:spAutoFit/>
          </a:bodyPr>
          <a:lstStyle/>
          <a:p>
            <a:pPr algn="ctr"/>
            <a:r>
              <a:rPr lang="en-GB" b="1" dirty="0"/>
              <a:t>19 minutes to 9</a:t>
            </a:r>
          </a:p>
        </p:txBody>
      </p:sp>
      <p:cxnSp>
        <p:nvCxnSpPr>
          <p:cNvPr id="41" name="Straight Arrow Connector 40">
            <a:extLst>
              <a:ext uri="{FF2B5EF4-FFF2-40B4-BE49-F238E27FC236}">
                <a16:creationId xmlns:a16="http://schemas.microsoft.com/office/drawing/2014/main" id="{A1215AA7-93DB-4CB0-8DDE-0783A5732CF8}"/>
              </a:ext>
            </a:extLst>
          </p:cNvPr>
          <p:cNvCxnSpPr>
            <a:cxnSpLocks/>
          </p:cNvCxnSpPr>
          <p:nvPr/>
        </p:nvCxnSpPr>
        <p:spPr>
          <a:xfrm>
            <a:off x="2647190" y="3797544"/>
            <a:ext cx="0" cy="73928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B4A1503-4CA3-4975-A6C2-478BBEF9E0B5}"/>
              </a:ext>
            </a:extLst>
          </p:cNvPr>
          <p:cNvCxnSpPr>
            <a:cxnSpLocks/>
          </p:cNvCxnSpPr>
          <p:nvPr/>
        </p:nvCxnSpPr>
        <p:spPr>
          <a:xfrm flipH="1" flipV="1">
            <a:off x="1688123" y="3193366"/>
            <a:ext cx="959068" cy="60417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DDB82E2-F7E0-445F-9096-60034DF59977}"/>
              </a:ext>
            </a:extLst>
          </p:cNvPr>
          <p:cNvCxnSpPr>
            <a:cxnSpLocks/>
          </p:cNvCxnSpPr>
          <p:nvPr/>
        </p:nvCxnSpPr>
        <p:spPr>
          <a:xfrm flipH="1">
            <a:off x="5899182" y="3819391"/>
            <a:ext cx="613712" cy="68339"/>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CB1882E-BF42-4ECA-A6A1-D67082D299DF}"/>
              </a:ext>
            </a:extLst>
          </p:cNvPr>
          <p:cNvCxnSpPr>
            <a:cxnSpLocks/>
          </p:cNvCxnSpPr>
          <p:nvPr/>
        </p:nvCxnSpPr>
        <p:spPr>
          <a:xfrm flipH="1">
            <a:off x="5558368" y="3804579"/>
            <a:ext cx="1001020" cy="46496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38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27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641389" y="5545672"/>
            <a:ext cx="1918654" cy="408623"/>
          </a:xfrm>
          <a:prstGeom prst="roundRect">
            <a:avLst/>
          </a:prstGeom>
          <a:solidFill>
            <a:srgbClr val="D1C4DE"/>
          </a:solidFill>
          <a:ln w="19050">
            <a:solidFill>
              <a:srgbClr val="4A3582"/>
            </a:solidFill>
          </a:ln>
        </p:spPr>
        <p:txBody>
          <a:bodyPr wrap="none">
            <a:spAutoFit/>
          </a:bodyPr>
          <a:lstStyle/>
          <a:p>
            <a:pPr algn="ctr"/>
            <a:r>
              <a:rPr lang="en-GB" b="1" dirty="0"/>
              <a:t>28 minutes to 11</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11640"/>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746261" y="5545672"/>
            <a:ext cx="1591852" cy="408623"/>
          </a:xfrm>
          <a:prstGeom prst="roundRect">
            <a:avLst/>
          </a:prstGeom>
          <a:solidFill>
            <a:srgbClr val="D1C4DE"/>
          </a:solidFill>
          <a:ln w="19050">
            <a:solidFill>
              <a:srgbClr val="4A3582"/>
            </a:solidFill>
          </a:ln>
        </p:spPr>
        <p:txBody>
          <a:bodyPr wrap="none">
            <a:spAutoFit/>
          </a:bodyPr>
          <a:lstStyle/>
          <a:p>
            <a:pPr algn="ctr"/>
            <a:r>
              <a:rPr lang="en-GB" b="1" dirty="0"/>
              <a:t>1 minute to 4</a:t>
            </a:r>
          </a:p>
        </p:txBody>
      </p:sp>
      <p:cxnSp>
        <p:nvCxnSpPr>
          <p:cNvPr id="45" name="Straight Arrow Connector 44">
            <a:extLst>
              <a:ext uri="{FF2B5EF4-FFF2-40B4-BE49-F238E27FC236}">
                <a16:creationId xmlns:a16="http://schemas.microsoft.com/office/drawing/2014/main" id="{A1215AA7-93DB-4CB0-8DDE-0783A5732CF8}"/>
              </a:ext>
            </a:extLst>
          </p:cNvPr>
          <p:cNvCxnSpPr>
            <a:cxnSpLocks/>
          </p:cNvCxnSpPr>
          <p:nvPr/>
        </p:nvCxnSpPr>
        <p:spPr>
          <a:xfrm flipH="1" flipV="1">
            <a:off x="2215662" y="3334043"/>
            <a:ext cx="431528" cy="46350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B4A1503-4CA3-4975-A6C2-478BBEF9E0B5}"/>
              </a:ext>
            </a:extLst>
          </p:cNvPr>
          <p:cNvCxnSpPr>
            <a:cxnSpLocks/>
          </p:cNvCxnSpPr>
          <p:nvPr/>
        </p:nvCxnSpPr>
        <p:spPr>
          <a:xfrm flipH="1">
            <a:off x="2398542" y="3797544"/>
            <a:ext cx="248649" cy="110996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DDB82E2-F7E0-445F-9096-60034DF59977}"/>
              </a:ext>
            </a:extLst>
          </p:cNvPr>
          <p:cNvCxnSpPr>
            <a:cxnSpLocks/>
          </p:cNvCxnSpPr>
          <p:nvPr/>
        </p:nvCxnSpPr>
        <p:spPr>
          <a:xfrm>
            <a:off x="6537608" y="3811153"/>
            <a:ext cx="675697" cy="37981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CB1882E-BF42-4ECA-A6A1-D67082D299DF}"/>
              </a:ext>
            </a:extLst>
          </p:cNvPr>
          <p:cNvCxnSpPr>
            <a:cxnSpLocks/>
          </p:cNvCxnSpPr>
          <p:nvPr/>
        </p:nvCxnSpPr>
        <p:spPr>
          <a:xfrm flipH="1" flipV="1">
            <a:off x="6407834" y="2758157"/>
            <a:ext cx="151554" cy="104642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73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694497" y="2385480"/>
            <a:ext cx="1812444" cy="408623"/>
          </a:xfrm>
          <a:prstGeom prst="roundRect">
            <a:avLst/>
          </a:prstGeom>
          <a:solidFill>
            <a:srgbClr val="D1C4DE"/>
          </a:solidFill>
          <a:ln w="19050">
            <a:solidFill>
              <a:srgbClr val="4A3582"/>
            </a:solidFill>
          </a:ln>
        </p:spPr>
        <p:txBody>
          <a:bodyPr wrap="none">
            <a:spAutoFit/>
          </a:bodyPr>
          <a:lstStyle/>
          <a:p>
            <a:pPr algn="ctr"/>
            <a:r>
              <a:rPr lang="en-GB" b="1" dirty="0"/>
              <a:t>13 minutes to 9</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604105" y="2385480"/>
            <a:ext cx="1876169" cy="408623"/>
          </a:xfrm>
          <a:prstGeom prst="roundRect">
            <a:avLst/>
          </a:prstGeom>
          <a:solidFill>
            <a:srgbClr val="D1C4DE"/>
          </a:solidFill>
          <a:ln w="19050">
            <a:solidFill>
              <a:srgbClr val="4A3582"/>
            </a:solidFill>
          </a:ln>
        </p:spPr>
        <p:txBody>
          <a:bodyPr wrap="none">
            <a:spAutoFit/>
          </a:bodyPr>
          <a:lstStyle/>
          <a:p>
            <a:pPr algn="ctr"/>
            <a:r>
              <a:rPr lang="en-GB" b="1" dirty="0"/>
              <a:t>21 minutes to 11</a:t>
            </a:r>
          </a:p>
        </p:txBody>
      </p:sp>
      <p:cxnSp>
        <p:nvCxnSpPr>
          <p:cNvPr id="16" name="Straight Arrow Connector 15">
            <a:extLst>
              <a:ext uri="{FF2B5EF4-FFF2-40B4-BE49-F238E27FC236}">
                <a16:creationId xmlns:a16="http://schemas.microsoft.com/office/drawing/2014/main" id="{A1215AA7-93DB-4CB0-8DDE-0783A5732CF8}"/>
              </a:ext>
            </a:extLst>
          </p:cNvPr>
          <p:cNvCxnSpPr>
            <a:cxnSpLocks/>
          </p:cNvCxnSpPr>
          <p:nvPr/>
        </p:nvCxnSpPr>
        <p:spPr>
          <a:xfrm flipH="1" flipV="1">
            <a:off x="1547446" y="4171071"/>
            <a:ext cx="1106778" cy="20571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B4A1503-4CA3-4975-A6C2-478BBEF9E0B5}"/>
              </a:ext>
            </a:extLst>
          </p:cNvPr>
          <p:cNvCxnSpPr>
            <a:cxnSpLocks/>
          </p:cNvCxnSpPr>
          <p:nvPr/>
        </p:nvCxnSpPr>
        <p:spPr>
          <a:xfrm flipH="1">
            <a:off x="1990578" y="4376782"/>
            <a:ext cx="656615" cy="5427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DDB82E2-F7E0-445F-9096-60034DF59977}"/>
              </a:ext>
            </a:extLst>
          </p:cNvPr>
          <p:cNvCxnSpPr>
            <a:cxnSpLocks/>
          </p:cNvCxnSpPr>
          <p:nvPr/>
        </p:nvCxnSpPr>
        <p:spPr>
          <a:xfrm flipH="1">
            <a:off x="5667908" y="4369750"/>
            <a:ext cx="870376" cy="62922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CB1882E-BF42-4ECA-A6A1-D67082D299DF}"/>
              </a:ext>
            </a:extLst>
          </p:cNvPr>
          <p:cNvCxnSpPr>
            <a:cxnSpLocks/>
          </p:cNvCxnSpPr>
          <p:nvPr/>
        </p:nvCxnSpPr>
        <p:spPr>
          <a:xfrm flipH="1" flipV="1">
            <a:off x="6239022" y="3770142"/>
            <a:ext cx="320369" cy="59257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85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735352" y="2385480"/>
            <a:ext cx="1730742" cy="408623"/>
          </a:xfrm>
          <a:prstGeom prst="roundRect">
            <a:avLst/>
          </a:prstGeom>
          <a:solidFill>
            <a:srgbClr val="D1C4DE"/>
          </a:solidFill>
          <a:ln w="19050">
            <a:solidFill>
              <a:srgbClr val="4A3582"/>
            </a:solidFill>
          </a:ln>
        </p:spPr>
        <p:txBody>
          <a:bodyPr wrap="none">
            <a:spAutoFit/>
          </a:bodyPr>
          <a:lstStyle/>
          <a:p>
            <a:pPr algn="ctr"/>
            <a:r>
              <a:rPr lang="en-GB" b="1" dirty="0"/>
              <a:t>4 minutes to 6</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613912" y="2385480"/>
            <a:ext cx="1856561" cy="408623"/>
          </a:xfrm>
          <a:prstGeom prst="roundRect">
            <a:avLst/>
          </a:prstGeom>
          <a:solidFill>
            <a:srgbClr val="D1C4DE"/>
          </a:solidFill>
          <a:ln w="19050">
            <a:solidFill>
              <a:srgbClr val="4A3582"/>
            </a:solidFill>
          </a:ln>
        </p:spPr>
        <p:txBody>
          <a:bodyPr wrap="none">
            <a:spAutoFit/>
          </a:bodyPr>
          <a:lstStyle/>
          <a:p>
            <a:pPr algn="ctr"/>
            <a:r>
              <a:rPr lang="en-GB" b="1" dirty="0"/>
              <a:t>26 minutes to 8</a:t>
            </a:r>
          </a:p>
        </p:txBody>
      </p:sp>
      <p:cxnSp>
        <p:nvCxnSpPr>
          <p:cNvPr id="21" name="Straight Arrow Connector 20">
            <a:extLst>
              <a:ext uri="{FF2B5EF4-FFF2-40B4-BE49-F238E27FC236}">
                <a16:creationId xmlns:a16="http://schemas.microsoft.com/office/drawing/2014/main" id="{A1215AA7-93DB-4CB0-8DDE-0783A5732CF8}"/>
              </a:ext>
            </a:extLst>
          </p:cNvPr>
          <p:cNvCxnSpPr>
            <a:cxnSpLocks/>
          </p:cNvCxnSpPr>
          <p:nvPr/>
        </p:nvCxnSpPr>
        <p:spPr>
          <a:xfrm flipH="1" flipV="1">
            <a:off x="2194560" y="3404382"/>
            <a:ext cx="459664" cy="97240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B4A1503-4CA3-4975-A6C2-478BBEF9E0B5}"/>
              </a:ext>
            </a:extLst>
          </p:cNvPr>
          <p:cNvCxnSpPr>
            <a:cxnSpLocks/>
          </p:cNvCxnSpPr>
          <p:nvPr/>
        </p:nvCxnSpPr>
        <p:spPr>
          <a:xfrm>
            <a:off x="2647194" y="4376782"/>
            <a:ext cx="46488" cy="68055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DDB82E2-F7E0-445F-9096-60034DF59977}"/>
              </a:ext>
            </a:extLst>
          </p:cNvPr>
          <p:cNvCxnSpPr>
            <a:cxnSpLocks/>
          </p:cNvCxnSpPr>
          <p:nvPr/>
        </p:nvCxnSpPr>
        <p:spPr>
          <a:xfrm flipH="1">
            <a:off x="6112412" y="4369750"/>
            <a:ext cx="425872" cy="101114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CB1882E-BF42-4ECA-A6A1-D67082D299DF}"/>
              </a:ext>
            </a:extLst>
          </p:cNvPr>
          <p:cNvCxnSpPr>
            <a:cxnSpLocks/>
          </p:cNvCxnSpPr>
          <p:nvPr/>
        </p:nvCxnSpPr>
        <p:spPr>
          <a:xfrm flipH="1">
            <a:off x="5957668" y="4362716"/>
            <a:ext cx="601724" cy="392164"/>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57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238154" y="697112"/>
            <a:ext cx="4603824"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to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Set your clock to show these times: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863575"/>
            <a:ext cx="4396009" cy="3108486"/>
          </a:xfrm>
          <a:prstGeom prst="rect">
            <a:avLst/>
          </a:prstGeom>
        </p:spPr>
      </p:pic>
      <p:sp>
        <p:nvSpPr>
          <p:cNvPr id="9" name="Oval 8">
            <a:extLst>
              <a:ext uri="{FF2B5EF4-FFF2-40B4-BE49-F238E27FC236}">
                <a16:creationId xmlns:a16="http://schemas.microsoft.com/office/drawing/2014/main" id="{C0AA5EA1-CB63-4731-B997-97DE4DCD8131}"/>
              </a:ext>
            </a:extLst>
          </p:cNvPr>
          <p:cNvSpPr/>
          <p:nvPr/>
        </p:nvSpPr>
        <p:spPr>
          <a:xfrm flipH="1">
            <a:off x="2600698"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693687" y="2385480"/>
            <a:ext cx="1814077" cy="408623"/>
          </a:xfrm>
          <a:prstGeom prst="roundRect">
            <a:avLst/>
          </a:prstGeom>
          <a:solidFill>
            <a:srgbClr val="D1C4DE"/>
          </a:solidFill>
          <a:ln w="19050">
            <a:solidFill>
              <a:srgbClr val="4A3582"/>
            </a:solidFill>
          </a:ln>
        </p:spPr>
        <p:txBody>
          <a:bodyPr wrap="none">
            <a:spAutoFit/>
          </a:bodyPr>
          <a:lstStyle/>
          <a:p>
            <a:pPr algn="ctr"/>
            <a:r>
              <a:rPr lang="en-GB" b="1" dirty="0"/>
              <a:t>19 minutes to 2</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863575"/>
            <a:ext cx="4396009" cy="3108486"/>
          </a:xfrm>
          <a:prstGeom prst="rect">
            <a:avLst/>
          </a:prstGeom>
        </p:spPr>
      </p:pic>
      <p:sp>
        <p:nvSpPr>
          <p:cNvPr id="14" name="Oval 13">
            <a:extLst>
              <a:ext uri="{FF2B5EF4-FFF2-40B4-BE49-F238E27FC236}">
                <a16:creationId xmlns:a16="http://schemas.microsoft.com/office/drawing/2014/main" id="{5C818BEA-1227-4C87-AF83-563857A69C8E}"/>
              </a:ext>
            </a:extLst>
          </p:cNvPr>
          <p:cNvSpPr/>
          <p:nvPr/>
        </p:nvSpPr>
        <p:spPr>
          <a:xfrm flipH="1">
            <a:off x="6512894" y="4324834"/>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631072" y="2385480"/>
            <a:ext cx="1822247" cy="408623"/>
          </a:xfrm>
          <a:prstGeom prst="roundRect">
            <a:avLst/>
          </a:prstGeom>
          <a:solidFill>
            <a:srgbClr val="D1C4DE"/>
          </a:solidFill>
          <a:ln w="19050">
            <a:solidFill>
              <a:srgbClr val="4A3582"/>
            </a:solidFill>
          </a:ln>
        </p:spPr>
        <p:txBody>
          <a:bodyPr wrap="none">
            <a:spAutoFit/>
          </a:bodyPr>
          <a:lstStyle/>
          <a:p>
            <a:pPr algn="ctr"/>
            <a:r>
              <a:rPr lang="en-GB" b="1" dirty="0"/>
              <a:t>12 minutes to 8</a:t>
            </a:r>
          </a:p>
        </p:txBody>
      </p:sp>
      <p:cxnSp>
        <p:nvCxnSpPr>
          <p:cNvPr id="16" name="Straight Arrow Connector 15">
            <a:extLst>
              <a:ext uri="{FF2B5EF4-FFF2-40B4-BE49-F238E27FC236}">
                <a16:creationId xmlns:a16="http://schemas.microsoft.com/office/drawing/2014/main" id="{A1215AA7-93DB-4CB0-8DDE-0783A5732CF8}"/>
              </a:ext>
            </a:extLst>
          </p:cNvPr>
          <p:cNvCxnSpPr>
            <a:cxnSpLocks/>
          </p:cNvCxnSpPr>
          <p:nvPr/>
        </p:nvCxnSpPr>
        <p:spPr>
          <a:xfrm flipH="1">
            <a:off x="1596683" y="4376784"/>
            <a:ext cx="1057542" cy="47657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B4A1503-4CA3-4975-A6C2-478BBEF9E0B5}"/>
              </a:ext>
            </a:extLst>
          </p:cNvPr>
          <p:cNvCxnSpPr>
            <a:cxnSpLocks/>
          </p:cNvCxnSpPr>
          <p:nvPr/>
        </p:nvCxnSpPr>
        <p:spPr>
          <a:xfrm flipV="1">
            <a:off x="2647194" y="4044462"/>
            <a:ext cx="581341" cy="33232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DDB82E2-F7E0-445F-9096-60034DF59977}"/>
              </a:ext>
            </a:extLst>
          </p:cNvPr>
          <p:cNvCxnSpPr>
            <a:cxnSpLocks/>
          </p:cNvCxnSpPr>
          <p:nvPr/>
        </p:nvCxnSpPr>
        <p:spPr>
          <a:xfrm flipH="1" flipV="1">
            <a:off x="5495842" y="4027986"/>
            <a:ext cx="1033528" cy="34009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CB1882E-BF42-4ECA-A6A1-D67082D299DF}"/>
              </a:ext>
            </a:extLst>
          </p:cNvPr>
          <p:cNvCxnSpPr>
            <a:cxnSpLocks/>
          </p:cNvCxnSpPr>
          <p:nvPr/>
        </p:nvCxnSpPr>
        <p:spPr>
          <a:xfrm flipH="1">
            <a:off x="5971735" y="4362716"/>
            <a:ext cx="587657" cy="328859"/>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46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545492"/>
            <a:ext cx="7632700" cy="354780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6366" y="2659909"/>
            <a:ext cx="2620468" cy="2005914"/>
          </a:xfrm>
          <a:prstGeom prst="rect">
            <a:avLst/>
          </a:prstGeom>
        </p:spPr>
      </p:pic>
      <p:sp>
        <p:nvSpPr>
          <p:cNvPr id="8" name="Rectangle 7"/>
          <p:cNvSpPr/>
          <p:nvPr/>
        </p:nvSpPr>
        <p:spPr>
          <a:xfrm>
            <a:off x="2862424" y="697112"/>
            <a:ext cx="3419205" cy="1107996"/>
          </a:xfrm>
          <a:prstGeom prst="rect">
            <a:avLst/>
          </a:prstGeom>
        </p:spPr>
        <p:txBody>
          <a:bodyPr wrap="none" lIns="0" tIns="0" rIns="0" bIns="0">
            <a:spAutoFit/>
          </a:bodyPr>
          <a:lstStyle/>
          <a:p>
            <a:pPr algn="ctr"/>
            <a:r>
              <a:rPr lang="en-GB" altLang="en-US" sz="3600" dirty="0">
                <a:latin typeface="+mj-lt"/>
              </a:rPr>
              <a:t>Telling the Time</a:t>
            </a:r>
          </a:p>
          <a:p>
            <a:pPr algn="ctr"/>
            <a:r>
              <a:rPr lang="en-GB" altLang="en-US" sz="3600" dirty="0">
                <a:latin typeface="+mj-lt"/>
              </a:rPr>
              <a:t>Minute Intervals</a:t>
            </a:r>
            <a:endParaRPr lang="en-GB" sz="3600" dirty="0">
              <a:latin typeface="+mj-lt"/>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5650" y="2865254"/>
            <a:ext cx="3105372" cy="322103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8772" y="2659909"/>
            <a:ext cx="2271302" cy="3212793"/>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44850">
            <a:off x="3674060" y="2785466"/>
            <a:ext cx="2271302" cy="3212793"/>
          </a:xfrm>
          <a:prstGeom prst="rect">
            <a:avLst/>
          </a:prstGeom>
          <a:effectLst>
            <a:outerShdw blurRad="63500" sx="102000" sy="102000" algn="ctr" rotWithShape="0">
              <a:prstClr val="black">
                <a:alpha val="40000"/>
              </a:prstClr>
            </a:outerShdw>
          </a:effectLst>
        </p:spPr>
      </p:pic>
      <p:sp>
        <p:nvSpPr>
          <p:cNvPr id="10" name="Rectangle 9"/>
          <p:cNvSpPr/>
          <p:nvPr/>
        </p:nvSpPr>
        <p:spPr>
          <a:xfrm>
            <a:off x="755650" y="1783861"/>
            <a:ext cx="7632700" cy="699404"/>
          </a:xfrm>
          <a:prstGeom prst="rect">
            <a:avLst/>
          </a:prstGeom>
        </p:spPr>
        <p:txBody>
          <a:bodyPr wrap="square" lIns="0" tIns="72000" rIns="0" bIns="72000">
            <a:spAutoFit/>
          </a:bodyPr>
          <a:lstStyle/>
          <a:p>
            <a:pPr algn="ctr"/>
            <a:r>
              <a:rPr lang="en-GB" dirty="0"/>
              <a:t>Use your fabulous skills of telling the time to complete the </a:t>
            </a:r>
            <a:r>
              <a:rPr lang="en-GB" b="1" dirty="0"/>
              <a:t>Telling the Time Minute Intervals Activity Sheet</a:t>
            </a:r>
            <a:r>
              <a:rPr lang="en-GB" dirty="0"/>
              <a:t>.</a:t>
            </a:r>
          </a:p>
        </p:txBody>
      </p:sp>
    </p:spTree>
    <p:extLst>
      <p:ext uri="{BB962C8B-B14F-4D97-AF65-F5344CB8AC3E}">
        <p14:creationId xmlns:p14="http://schemas.microsoft.com/office/powerpoint/2010/main" val="1608744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333040"/>
            <a:ext cx="6980796" cy="422405"/>
          </a:xfrm>
          <a:prstGeom prst="rect">
            <a:avLst/>
          </a:prstGeom>
        </p:spPr>
        <p:txBody>
          <a:bodyPr wrap="square" lIns="0" tIns="72000" rIns="0" bIns="72000">
            <a:spAutoFit/>
          </a:bodyPr>
          <a:lstStyle/>
          <a:p>
            <a:pPr algn="ctr"/>
            <a:r>
              <a:rPr lang="en-GB" dirty="0"/>
              <a:t>Set your clock or write on paper to show the answer to this problem:</a:t>
            </a:r>
          </a:p>
        </p:txBody>
      </p:sp>
      <p:sp>
        <p:nvSpPr>
          <p:cNvPr id="8" name="Rectangle 7"/>
          <p:cNvSpPr/>
          <p:nvPr/>
        </p:nvSpPr>
        <p:spPr>
          <a:xfrm>
            <a:off x="2571480" y="697112"/>
            <a:ext cx="4001096" cy="615553"/>
          </a:xfrm>
          <a:prstGeom prst="rect">
            <a:avLst/>
          </a:prstGeom>
        </p:spPr>
        <p:txBody>
          <a:bodyPr wrap="none" lIns="0" tIns="0" rIns="0" bIns="0">
            <a:spAutoFit/>
          </a:bodyPr>
          <a:lstStyle/>
          <a:p>
            <a:pPr algn="ctr"/>
            <a:r>
              <a:rPr lang="en-GB" altLang="en-US" sz="4000" dirty="0">
                <a:latin typeface="+mj-lt"/>
              </a:rPr>
              <a:t>What’s the Time?</a:t>
            </a:r>
            <a:endParaRPr lang="en-GB" sz="4000" dirty="0">
              <a:latin typeface="+mj-lt"/>
            </a:endParaRPr>
          </a:p>
        </p:txBody>
      </p:sp>
      <p:pic>
        <p:nvPicPr>
          <p:cNvPr id="27" name="Picture 26">
            <a:extLst>
              <a:ext uri="{FF2B5EF4-FFF2-40B4-BE49-F238E27FC236}">
                <a16:creationId xmlns:a16="http://schemas.microsoft.com/office/drawing/2014/main" id="{F2F2C9C7-C561-4694-9779-BEDFB03716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4664" y="1862120"/>
            <a:ext cx="7896561" cy="4349332"/>
          </a:xfrm>
          <a:prstGeom prst="rect">
            <a:avLst/>
          </a:prstGeom>
        </p:spPr>
      </p:pic>
      <p:pic>
        <p:nvPicPr>
          <p:cNvPr id="28" name="Picture 27">
            <a:extLst>
              <a:ext uri="{FF2B5EF4-FFF2-40B4-BE49-F238E27FC236}">
                <a16:creationId xmlns:a16="http://schemas.microsoft.com/office/drawing/2014/main" id="{035DF0B7-4326-40E4-B51B-F31C6BD95D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6310040" y="2266530"/>
            <a:ext cx="2482757" cy="3945191"/>
          </a:xfrm>
          <a:prstGeom prst="rect">
            <a:avLst/>
          </a:prstGeom>
        </p:spPr>
      </p:pic>
      <p:pic>
        <p:nvPicPr>
          <p:cNvPr id="45" name="Picture 44">
            <a:extLst>
              <a:ext uri="{FF2B5EF4-FFF2-40B4-BE49-F238E27FC236}">
                <a16:creationId xmlns:a16="http://schemas.microsoft.com/office/drawing/2014/main" id="{C78A4135-B00A-4A14-BFFE-6D2CB4C22A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4269636" y="3674282"/>
            <a:ext cx="1526955" cy="2546964"/>
          </a:xfrm>
          <a:prstGeom prst="rect">
            <a:avLst/>
          </a:prstGeom>
        </p:spPr>
      </p:pic>
      <p:sp>
        <p:nvSpPr>
          <p:cNvPr id="46" name="Speech Bubble: Rectangle with Corners Rounded 27">
            <a:extLst>
              <a:ext uri="{FF2B5EF4-FFF2-40B4-BE49-F238E27FC236}">
                <a16:creationId xmlns:a16="http://schemas.microsoft.com/office/drawing/2014/main" id="{48B5858B-B9AB-40FF-83A4-A64FFAD46B34}"/>
              </a:ext>
            </a:extLst>
          </p:cNvPr>
          <p:cNvSpPr/>
          <p:nvPr/>
        </p:nvSpPr>
        <p:spPr>
          <a:xfrm>
            <a:off x="5729916" y="4023446"/>
            <a:ext cx="2143071" cy="404830"/>
          </a:xfrm>
          <a:prstGeom prst="wedgeRoundRectCallout">
            <a:avLst>
              <a:gd name="adj1" fmla="val -58036"/>
              <a:gd name="adj2" fmla="val 4551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18 minutes past 5.</a:t>
            </a:r>
          </a:p>
        </p:txBody>
      </p:sp>
      <p:pic>
        <p:nvPicPr>
          <p:cNvPr id="47" name="Picture 46">
            <a:extLst>
              <a:ext uri="{FF2B5EF4-FFF2-40B4-BE49-F238E27FC236}">
                <a16:creationId xmlns:a16="http://schemas.microsoft.com/office/drawing/2014/main" id="{C578DAC8-4BB3-4B51-A4E4-34EFE2B77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906" y="2088306"/>
            <a:ext cx="3629428" cy="2566425"/>
          </a:xfrm>
          <a:prstGeom prst="rect">
            <a:avLst/>
          </a:prstGeom>
        </p:spPr>
      </p:pic>
      <p:cxnSp>
        <p:nvCxnSpPr>
          <p:cNvPr id="48" name="Straight Arrow Connector 47">
            <a:extLst>
              <a:ext uri="{FF2B5EF4-FFF2-40B4-BE49-F238E27FC236}">
                <a16:creationId xmlns:a16="http://schemas.microsoft.com/office/drawing/2014/main" id="{58CFD843-15A0-41B8-9422-CB0970F0C165}"/>
              </a:ext>
            </a:extLst>
          </p:cNvPr>
          <p:cNvCxnSpPr>
            <a:cxnSpLocks/>
            <a:stCxn id="51" idx="2"/>
          </p:cNvCxnSpPr>
          <p:nvPr/>
        </p:nvCxnSpPr>
        <p:spPr>
          <a:xfrm flipV="1">
            <a:off x="2187727" y="3177980"/>
            <a:ext cx="870580" cy="19353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49" name="Speech Bubble: Rectangle with Corners Rounded 26">
            <a:extLst>
              <a:ext uri="{FF2B5EF4-FFF2-40B4-BE49-F238E27FC236}">
                <a16:creationId xmlns:a16="http://schemas.microsoft.com/office/drawing/2014/main" id="{BBC0D68A-7EE2-47BF-AAA4-4A15A46B4880}"/>
              </a:ext>
            </a:extLst>
          </p:cNvPr>
          <p:cNvSpPr/>
          <p:nvPr/>
        </p:nvSpPr>
        <p:spPr>
          <a:xfrm>
            <a:off x="3619500" y="1925132"/>
            <a:ext cx="2855756" cy="1585370"/>
          </a:xfrm>
          <a:prstGeom prst="wedgeRoundRectCallout">
            <a:avLst>
              <a:gd name="adj1" fmla="val 57457"/>
              <a:gd name="adj2" fmla="val 280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It is 13 minutes past 5. In five minutes, we need to leave home to go to the park. What time will we leave home?</a:t>
            </a:r>
          </a:p>
        </p:txBody>
      </p:sp>
      <p:cxnSp>
        <p:nvCxnSpPr>
          <p:cNvPr id="50" name="Straight Arrow Connector 49">
            <a:extLst>
              <a:ext uri="{FF2B5EF4-FFF2-40B4-BE49-F238E27FC236}">
                <a16:creationId xmlns:a16="http://schemas.microsoft.com/office/drawing/2014/main" id="{A22A4ED8-1CA2-4420-A7A5-3B897C361F38}"/>
              </a:ext>
            </a:extLst>
          </p:cNvPr>
          <p:cNvCxnSpPr>
            <a:cxnSpLocks/>
            <a:stCxn id="51" idx="3"/>
          </p:cNvCxnSpPr>
          <p:nvPr/>
        </p:nvCxnSpPr>
        <p:spPr>
          <a:xfrm>
            <a:off x="2176484" y="3398659"/>
            <a:ext cx="251001" cy="47801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AA43DF90-412F-4AE5-9C28-94F93B86D129}"/>
              </a:ext>
            </a:extLst>
          </p:cNvPr>
          <p:cNvSpPr/>
          <p:nvPr/>
        </p:nvSpPr>
        <p:spPr>
          <a:xfrm flipH="1">
            <a:off x="2110958" y="3333133"/>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 name="Group 51">
            <a:extLst>
              <a:ext uri="{FF2B5EF4-FFF2-40B4-BE49-F238E27FC236}">
                <a16:creationId xmlns:a16="http://schemas.microsoft.com/office/drawing/2014/main" id="{6A043BF2-6F66-422D-AB70-4C524F056600}"/>
              </a:ext>
            </a:extLst>
          </p:cNvPr>
          <p:cNvGrpSpPr/>
          <p:nvPr/>
        </p:nvGrpSpPr>
        <p:grpSpPr>
          <a:xfrm>
            <a:off x="398953" y="2088305"/>
            <a:ext cx="3629428" cy="2566425"/>
            <a:chOff x="398953" y="2088305"/>
            <a:chExt cx="3629428" cy="2566425"/>
          </a:xfrm>
        </p:grpSpPr>
        <p:pic>
          <p:nvPicPr>
            <p:cNvPr id="53" name="Picture 52">
              <a:extLst>
                <a:ext uri="{FF2B5EF4-FFF2-40B4-BE49-F238E27FC236}">
                  <a16:creationId xmlns:a16="http://schemas.microsoft.com/office/drawing/2014/main" id="{A680C274-A9A2-412E-A4EA-EE2BF349C4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953" y="2088305"/>
              <a:ext cx="3629428" cy="2566425"/>
            </a:xfrm>
            <a:prstGeom prst="rect">
              <a:avLst/>
            </a:prstGeom>
          </p:spPr>
        </p:pic>
        <p:cxnSp>
          <p:nvCxnSpPr>
            <p:cNvPr id="54" name="Straight Arrow Connector 53">
              <a:extLst>
                <a:ext uri="{FF2B5EF4-FFF2-40B4-BE49-F238E27FC236}">
                  <a16:creationId xmlns:a16="http://schemas.microsoft.com/office/drawing/2014/main" id="{686FEBCD-A8AC-4ED5-A1B9-02A8EAD5557A}"/>
                </a:ext>
              </a:extLst>
            </p:cNvPr>
            <p:cNvCxnSpPr>
              <a:cxnSpLocks/>
              <a:stCxn id="56" idx="2"/>
            </p:cNvCxnSpPr>
            <p:nvPr/>
          </p:nvCxnSpPr>
          <p:spPr>
            <a:xfrm>
              <a:off x="2191774" y="3371517"/>
              <a:ext cx="811134" cy="25291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632351B-980F-41FA-A824-1F057683360D}"/>
                </a:ext>
              </a:extLst>
            </p:cNvPr>
            <p:cNvCxnSpPr>
              <a:cxnSpLocks/>
              <a:stCxn id="56" idx="3"/>
            </p:cNvCxnSpPr>
            <p:nvPr/>
          </p:nvCxnSpPr>
          <p:spPr>
            <a:xfrm>
              <a:off x="2180531" y="3398658"/>
              <a:ext cx="251001" cy="47801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992DF07E-D35A-43B3-8E5F-77F9FDD3F524}"/>
                </a:ext>
              </a:extLst>
            </p:cNvPr>
            <p:cNvSpPr/>
            <p:nvPr/>
          </p:nvSpPr>
          <p:spPr>
            <a:xfrm flipH="1">
              <a:off x="2115005" y="3333132"/>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8819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50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333040"/>
            <a:ext cx="6980796" cy="699404"/>
          </a:xfrm>
          <a:prstGeom prst="rect">
            <a:avLst/>
          </a:prstGeom>
        </p:spPr>
        <p:txBody>
          <a:bodyPr wrap="square" lIns="0" tIns="72000" rIns="0" bIns="72000">
            <a:spAutoFit/>
          </a:bodyPr>
          <a:lstStyle/>
          <a:p>
            <a:pPr algn="ctr"/>
            <a:r>
              <a:rPr lang="en-GB" dirty="0"/>
              <a:t>Set your clock or write on paper to show the answer to this problem :</a:t>
            </a:r>
          </a:p>
        </p:txBody>
      </p:sp>
      <p:sp>
        <p:nvSpPr>
          <p:cNvPr id="8" name="Rectangle 7"/>
          <p:cNvSpPr/>
          <p:nvPr/>
        </p:nvSpPr>
        <p:spPr>
          <a:xfrm>
            <a:off x="2571480" y="697112"/>
            <a:ext cx="4001096" cy="615553"/>
          </a:xfrm>
          <a:prstGeom prst="rect">
            <a:avLst/>
          </a:prstGeom>
        </p:spPr>
        <p:txBody>
          <a:bodyPr wrap="none" lIns="0" tIns="0" rIns="0" bIns="0">
            <a:spAutoFit/>
          </a:bodyPr>
          <a:lstStyle/>
          <a:p>
            <a:pPr algn="ctr"/>
            <a:r>
              <a:rPr lang="en-GB" altLang="en-US" sz="4000" dirty="0">
                <a:latin typeface="+mj-lt"/>
              </a:rPr>
              <a:t>What’s the Time?</a:t>
            </a:r>
            <a:endParaRPr lang="en-GB" sz="4000" dirty="0">
              <a:latin typeface="+mj-lt"/>
            </a:endParaRPr>
          </a:p>
        </p:txBody>
      </p:sp>
      <p:pic>
        <p:nvPicPr>
          <p:cNvPr id="18" name="Picture 17">
            <a:extLst>
              <a:ext uri="{FF2B5EF4-FFF2-40B4-BE49-F238E27FC236}">
                <a16:creationId xmlns:a16="http://schemas.microsoft.com/office/drawing/2014/main" id="{F2F2C9C7-C561-4694-9779-BEDFB03716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4664" y="1862120"/>
            <a:ext cx="7896561" cy="4349332"/>
          </a:xfrm>
          <a:prstGeom prst="rect">
            <a:avLst/>
          </a:prstGeom>
        </p:spPr>
      </p:pic>
      <p:pic>
        <p:nvPicPr>
          <p:cNvPr id="19" name="Picture 18">
            <a:extLst>
              <a:ext uri="{FF2B5EF4-FFF2-40B4-BE49-F238E27FC236}">
                <a16:creationId xmlns:a16="http://schemas.microsoft.com/office/drawing/2014/main" id="{C578DAC8-4BB3-4B51-A4E4-34EFE2B775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906" y="2088306"/>
            <a:ext cx="3629428" cy="2566425"/>
          </a:xfrm>
          <a:prstGeom prst="rect">
            <a:avLst/>
          </a:prstGeom>
        </p:spPr>
      </p:pic>
      <p:cxnSp>
        <p:nvCxnSpPr>
          <p:cNvPr id="20" name="Straight Arrow Connector 19">
            <a:extLst>
              <a:ext uri="{FF2B5EF4-FFF2-40B4-BE49-F238E27FC236}">
                <a16:creationId xmlns:a16="http://schemas.microsoft.com/office/drawing/2014/main" id="{58CFD843-15A0-41B8-9422-CB0970F0C165}"/>
              </a:ext>
            </a:extLst>
          </p:cNvPr>
          <p:cNvCxnSpPr>
            <a:cxnSpLocks/>
            <a:stCxn id="23" idx="7"/>
          </p:cNvCxnSpPr>
          <p:nvPr/>
        </p:nvCxnSpPr>
        <p:spPr>
          <a:xfrm>
            <a:off x="2122201" y="3344376"/>
            <a:ext cx="648159" cy="67907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1" name="Speech Bubble: Rectangle with Corners Rounded 26">
            <a:extLst>
              <a:ext uri="{FF2B5EF4-FFF2-40B4-BE49-F238E27FC236}">
                <a16:creationId xmlns:a16="http://schemas.microsoft.com/office/drawing/2014/main" id="{BBC0D68A-7EE2-47BF-AAA4-4A15A46B4880}"/>
              </a:ext>
            </a:extLst>
          </p:cNvPr>
          <p:cNvSpPr/>
          <p:nvPr/>
        </p:nvSpPr>
        <p:spPr>
          <a:xfrm>
            <a:off x="3525795" y="1925132"/>
            <a:ext cx="2949461" cy="1585370"/>
          </a:xfrm>
          <a:prstGeom prst="wedgeRoundRectCallout">
            <a:avLst>
              <a:gd name="adj1" fmla="val 57457"/>
              <a:gd name="adj2" fmla="val 280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20 minutes ago, we arrived home. It is now 23 minutes past 10. What time did we arrive home?</a:t>
            </a:r>
          </a:p>
        </p:txBody>
      </p:sp>
      <p:cxnSp>
        <p:nvCxnSpPr>
          <p:cNvPr id="22" name="Straight Arrow Connector 21">
            <a:extLst>
              <a:ext uri="{FF2B5EF4-FFF2-40B4-BE49-F238E27FC236}">
                <a16:creationId xmlns:a16="http://schemas.microsoft.com/office/drawing/2014/main" id="{A22A4ED8-1CA2-4420-A7A5-3B897C361F38}"/>
              </a:ext>
            </a:extLst>
          </p:cNvPr>
          <p:cNvCxnSpPr>
            <a:cxnSpLocks/>
            <a:stCxn id="23" idx="3"/>
          </p:cNvCxnSpPr>
          <p:nvPr/>
        </p:nvCxnSpPr>
        <p:spPr>
          <a:xfrm flipH="1" flipV="1">
            <a:off x="1665838" y="3051018"/>
            <a:ext cx="510646" cy="34764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A43DF90-412F-4AE5-9C28-94F93B86D129}"/>
              </a:ext>
            </a:extLst>
          </p:cNvPr>
          <p:cNvSpPr/>
          <p:nvPr/>
        </p:nvSpPr>
        <p:spPr>
          <a:xfrm flipH="1">
            <a:off x="2110958" y="3333133"/>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6A043BF2-6F66-422D-AB70-4C524F056600}"/>
              </a:ext>
            </a:extLst>
          </p:cNvPr>
          <p:cNvGrpSpPr/>
          <p:nvPr/>
        </p:nvGrpSpPr>
        <p:grpSpPr>
          <a:xfrm>
            <a:off x="398953" y="2088305"/>
            <a:ext cx="3629428" cy="2566425"/>
            <a:chOff x="398953" y="2088305"/>
            <a:chExt cx="3629428" cy="2566425"/>
          </a:xfrm>
        </p:grpSpPr>
        <p:pic>
          <p:nvPicPr>
            <p:cNvPr id="25" name="Picture 24">
              <a:extLst>
                <a:ext uri="{FF2B5EF4-FFF2-40B4-BE49-F238E27FC236}">
                  <a16:creationId xmlns:a16="http://schemas.microsoft.com/office/drawing/2014/main" id="{A680C274-A9A2-412E-A4EA-EE2BF349C4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53" y="2088305"/>
              <a:ext cx="3629428" cy="2566425"/>
            </a:xfrm>
            <a:prstGeom prst="rect">
              <a:avLst/>
            </a:prstGeom>
          </p:spPr>
        </p:pic>
        <p:cxnSp>
          <p:nvCxnSpPr>
            <p:cNvPr id="26" name="Straight Arrow Connector 25">
              <a:extLst>
                <a:ext uri="{FF2B5EF4-FFF2-40B4-BE49-F238E27FC236}">
                  <a16:creationId xmlns:a16="http://schemas.microsoft.com/office/drawing/2014/main" id="{686FEBCD-A8AC-4ED5-A1B9-02A8EAD5557A}"/>
                </a:ext>
              </a:extLst>
            </p:cNvPr>
            <p:cNvCxnSpPr>
              <a:cxnSpLocks/>
              <a:stCxn id="30" idx="4"/>
            </p:cNvCxnSpPr>
            <p:nvPr/>
          </p:nvCxnSpPr>
          <p:spPr>
            <a:xfrm flipV="1">
              <a:off x="2153389" y="2553079"/>
              <a:ext cx="278143" cy="85682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632351B-980F-41FA-A824-1F057683360D}"/>
                </a:ext>
              </a:extLst>
            </p:cNvPr>
            <p:cNvCxnSpPr>
              <a:cxnSpLocks/>
              <a:stCxn id="30" idx="3"/>
            </p:cNvCxnSpPr>
            <p:nvPr/>
          </p:nvCxnSpPr>
          <p:spPr>
            <a:xfrm flipH="1" flipV="1">
              <a:off x="1665838" y="3051018"/>
              <a:ext cx="514693" cy="34764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992DF07E-D35A-43B3-8E5F-77F9FDD3F524}"/>
                </a:ext>
              </a:extLst>
            </p:cNvPr>
            <p:cNvSpPr/>
            <p:nvPr/>
          </p:nvSpPr>
          <p:spPr>
            <a:xfrm flipH="1">
              <a:off x="2115005" y="3333132"/>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1" name="Picture 30">
            <a:extLst>
              <a:ext uri="{FF2B5EF4-FFF2-40B4-BE49-F238E27FC236}">
                <a16:creationId xmlns:a16="http://schemas.microsoft.com/office/drawing/2014/main" id="{85C48C59-F939-43CB-9F20-499A7B48A8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16607" y="3697483"/>
            <a:ext cx="1609262" cy="2513970"/>
          </a:xfrm>
          <a:prstGeom prst="rect">
            <a:avLst/>
          </a:prstGeom>
        </p:spPr>
      </p:pic>
      <p:pic>
        <p:nvPicPr>
          <p:cNvPr id="32" name="Picture 31">
            <a:extLst>
              <a:ext uri="{FF2B5EF4-FFF2-40B4-BE49-F238E27FC236}">
                <a16:creationId xmlns:a16="http://schemas.microsoft.com/office/drawing/2014/main" id="{BCDE1B4D-FCB8-4A5A-ACD0-2AF4126EAD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329947" y="2125977"/>
            <a:ext cx="2203301" cy="4085476"/>
          </a:xfrm>
          <a:prstGeom prst="rect">
            <a:avLst/>
          </a:prstGeom>
        </p:spPr>
      </p:pic>
      <p:sp>
        <p:nvSpPr>
          <p:cNvPr id="33" name="Speech Bubble: Rectangle with Corners Rounded 27">
            <a:extLst>
              <a:ext uri="{FF2B5EF4-FFF2-40B4-BE49-F238E27FC236}">
                <a16:creationId xmlns:a16="http://schemas.microsoft.com/office/drawing/2014/main" id="{48B5858B-B9AB-40FF-83A4-A64FFAD46B34}"/>
              </a:ext>
            </a:extLst>
          </p:cNvPr>
          <p:cNvSpPr/>
          <p:nvPr/>
        </p:nvSpPr>
        <p:spPr>
          <a:xfrm>
            <a:off x="5729916" y="4023446"/>
            <a:ext cx="2143071" cy="404830"/>
          </a:xfrm>
          <a:prstGeom prst="wedgeRoundRectCallout">
            <a:avLst>
              <a:gd name="adj1" fmla="val -58036"/>
              <a:gd name="adj2" fmla="val 4551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 minutes past 10.</a:t>
            </a:r>
          </a:p>
        </p:txBody>
      </p:sp>
    </p:spTree>
    <p:extLst>
      <p:ext uri="{BB962C8B-B14F-4D97-AF65-F5344CB8AC3E}">
        <p14:creationId xmlns:p14="http://schemas.microsoft.com/office/powerpoint/2010/main" val="66637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333040"/>
            <a:ext cx="6980796" cy="699404"/>
          </a:xfrm>
          <a:prstGeom prst="rect">
            <a:avLst/>
          </a:prstGeom>
        </p:spPr>
        <p:txBody>
          <a:bodyPr wrap="square" lIns="0" tIns="72000" rIns="0" bIns="72000">
            <a:spAutoFit/>
          </a:bodyPr>
          <a:lstStyle/>
          <a:p>
            <a:pPr algn="ctr"/>
            <a:r>
              <a:rPr lang="en-GB" dirty="0"/>
              <a:t>Set your clock or write on paper to show the answer to this problem :</a:t>
            </a:r>
          </a:p>
        </p:txBody>
      </p:sp>
      <p:sp>
        <p:nvSpPr>
          <p:cNvPr id="8" name="Rectangle 7"/>
          <p:cNvSpPr/>
          <p:nvPr/>
        </p:nvSpPr>
        <p:spPr>
          <a:xfrm>
            <a:off x="2571480" y="697112"/>
            <a:ext cx="4001096" cy="615553"/>
          </a:xfrm>
          <a:prstGeom prst="rect">
            <a:avLst/>
          </a:prstGeom>
        </p:spPr>
        <p:txBody>
          <a:bodyPr wrap="none" lIns="0" tIns="0" rIns="0" bIns="0">
            <a:spAutoFit/>
          </a:bodyPr>
          <a:lstStyle/>
          <a:p>
            <a:pPr algn="ctr"/>
            <a:r>
              <a:rPr lang="en-GB" altLang="en-US" sz="4000" dirty="0">
                <a:latin typeface="+mj-lt"/>
              </a:rPr>
              <a:t>What’s the Time?</a:t>
            </a:r>
            <a:endParaRPr lang="en-GB" sz="4000" dirty="0">
              <a:latin typeface="+mj-lt"/>
            </a:endParaRPr>
          </a:p>
        </p:txBody>
      </p:sp>
      <p:pic>
        <p:nvPicPr>
          <p:cNvPr id="40" name="Picture 39">
            <a:extLst>
              <a:ext uri="{FF2B5EF4-FFF2-40B4-BE49-F238E27FC236}">
                <a16:creationId xmlns:a16="http://schemas.microsoft.com/office/drawing/2014/main" id="{F2F2C9C7-C561-4694-9779-BEDFB03716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4664" y="1862120"/>
            <a:ext cx="7896561" cy="4349332"/>
          </a:xfrm>
          <a:prstGeom prst="rect">
            <a:avLst/>
          </a:prstGeom>
        </p:spPr>
      </p:pic>
      <p:cxnSp>
        <p:nvCxnSpPr>
          <p:cNvPr id="41" name="Straight Arrow Connector 40">
            <a:extLst>
              <a:ext uri="{FF2B5EF4-FFF2-40B4-BE49-F238E27FC236}">
                <a16:creationId xmlns:a16="http://schemas.microsoft.com/office/drawing/2014/main" id="{58CFD843-15A0-41B8-9422-CB0970F0C165}"/>
              </a:ext>
            </a:extLst>
          </p:cNvPr>
          <p:cNvCxnSpPr>
            <a:cxnSpLocks/>
            <a:stCxn id="44" idx="3"/>
          </p:cNvCxnSpPr>
          <p:nvPr/>
        </p:nvCxnSpPr>
        <p:spPr>
          <a:xfrm flipH="1" flipV="1">
            <a:off x="1335677" y="2968534"/>
            <a:ext cx="840807" cy="43012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42" name="Speech Bubble: Rectangle with Corners Rounded 26">
            <a:extLst>
              <a:ext uri="{FF2B5EF4-FFF2-40B4-BE49-F238E27FC236}">
                <a16:creationId xmlns:a16="http://schemas.microsoft.com/office/drawing/2014/main" id="{BBC0D68A-7EE2-47BF-AAA4-4A15A46B4880}"/>
              </a:ext>
            </a:extLst>
          </p:cNvPr>
          <p:cNvSpPr/>
          <p:nvPr/>
        </p:nvSpPr>
        <p:spPr>
          <a:xfrm>
            <a:off x="3619500" y="1925132"/>
            <a:ext cx="2855756" cy="1585370"/>
          </a:xfrm>
          <a:prstGeom prst="wedgeRoundRectCallout">
            <a:avLst>
              <a:gd name="adj1" fmla="val 57457"/>
              <a:gd name="adj2" fmla="val 280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It’s 11 minutes to 12. My lunch will be ready in 16 minutes. What time will lunch be ready?</a:t>
            </a:r>
          </a:p>
        </p:txBody>
      </p:sp>
      <p:cxnSp>
        <p:nvCxnSpPr>
          <p:cNvPr id="43" name="Straight Arrow Connector 42">
            <a:extLst>
              <a:ext uri="{FF2B5EF4-FFF2-40B4-BE49-F238E27FC236}">
                <a16:creationId xmlns:a16="http://schemas.microsoft.com/office/drawing/2014/main" id="{A22A4ED8-1CA2-4420-A7A5-3B897C361F38}"/>
              </a:ext>
            </a:extLst>
          </p:cNvPr>
          <p:cNvCxnSpPr>
            <a:cxnSpLocks/>
            <a:stCxn id="44" idx="4"/>
          </p:cNvCxnSpPr>
          <p:nvPr/>
        </p:nvCxnSpPr>
        <p:spPr>
          <a:xfrm flipV="1">
            <a:off x="2149342" y="2705100"/>
            <a:ext cx="0" cy="70480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AA43DF90-412F-4AE5-9C28-94F93B86D129}"/>
              </a:ext>
            </a:extLst>
          </p:cNvPr>
          <p:cNvSpPr/>
          <p:nvPr/>
        </p:nvSpPr>
        <p:spPr>
          <a:xfrm flipH="1">
            <a:off x="2110958" y="3333133"/>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44">
            <a:extLst>
              <a:ext uri="{FF2B5EF4-FFF2-40B4-BE49-F238E27FC236}">
                <a16:creationId xmlns:a16="http://schemas.microsoft.com/office/drawing/2014/main" id="{6A043BF2-6F66-422D-AB70-4C524F056600}"/>
              </a:ext>
            </a:extLst>
          </p:cNvPr>
          <p:cNvGrpSpPr/>
          <p:nvPr/>
        </p:nvGrpSpPr>
        <p:grpSpPr>
          <a:xfrm>
            <a:off x="398953" y="2088305"/>
            <a:ext cx="3629428" cy="2566425"/>
            <a:chOff x="398953" y="2088305"/>
            <a:chExt cx="3629428" cy="2566425"/>
          </a:xfrm>
        </p:grpSpPr>
        <p:pic>
          <p:nvPicPr>
            <p:cNvPr id="46" name="Picture 45">
              <a:extLst>
                <a:ext uri="{FF2B5EF4-FFF2-40B4-BE49-F238E27FC236}">
                  <a16:creationId xmlns:a16="http://schemas.microsoft.com/office/drawing/2014/main" id="{A680C274-A9A2-412E-A4EA-EE2BF349C4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53" y="2088305"/>
              <a:ext cx="3629428" cy="2566425"/>
            </a:xfrm>
            <a:prstGeom prst="rect">
              <a:avLst/>
            </a:prstGeom>
          </p:spPr>
        </p:pic>
        <p:sp>
          <p:nvSpPr>
            <p:cNvPr id="49" name="Oval 48">
              <a:extLst>
                <a:ext uri="{FF2B5EF4-FFF2-40B4-BE49-F238E27FC236}">
                  <a16:creationId xmlns:a16="http://schemas.microsoft.com/office/drawing/2014/main" id="{992DF07E-D35A-43B3-8E5F-77F9FDD3F524}"/>
                </a:ext>
              </a:extLst>
            </p:cNvPr>
            <p:cNvSpPr/>
            <p:nvPr/>
          </p:nvSpPr>
          <p:spPr>
            <a:xfrm flipH="1">
              <a:off x="2115005" y="3333132"/>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0" name="Picture 49">
            <a:extLst>
              <a:ext uri="{FF2B5EF4-FFF2-40B4-BE49-F238E27FC236}">
                <a16:creationId xmlns:a16="http://schemas.microsoft.com/office/drawing/2014/main" id="{3317E75A-95C2-43DC-9037-36FBCDB673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801399" y="2242054"/>
            <a:ext cx="2965537" cy="3969398"/>
          </a:xfrm>
          <a:prstGeom prst="rect">
            <a:avLst/>
          </a:prstGeom>
        </p:spPr>
      </p:pic>
      <p:sp>
        <p:nvSpPr>
          <p:cNvPr id="51" name="Speech Bubble: Rectangle with Corners Rounded 27">
            <a:extLst>
              <a:ext uri="{FF2B5EF4-FFF2-40B4-BE49-F238E27FC236}">
                <a16:creationId xmlns:a16="http://schemas.microsoft.com/office/drawing/2014/main" id="{48B5858B-B9AB-40FF-83A4-A64FFAD46B34}"/>
              </a:ext>
            </a:extLst>
          </p:cNvPr>
          <p:cNvSpPr/>
          <p:nvPr/>
        </p:nvSpPr>
        <p:spPr>
          <a:xfrm>
            <a:off x="5729916" y="4023446"/>
            <a:ext cx="2143071" cy="404830"/>
          </a:xfrm>
          <a:prstGeom prst="wedgeRoundRectCallout">
            <a:avLst>
              <a:gd name="adj1" fmla="val -58036"/>
              <a:gd name="adj2" fmla="val 4551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 minutes past 12.</a:t>
            </a:r>
          </a:p>
        </p:txBody>
      </p:sp>
      <p:pic>
        <p:nvPicPr>
          <p:cNvPr id="52" name="Picture 51">
            <a:extLst>
              <a:ext uri="{FF2B5EF4-FFF2-40B4-BE49-F238E27FC236}">
                <a16:creationId xmlns:a16="http://schemas.microsoft.com/office/drawing/2014/main" id="{A4936C2F-C942-47A3-9A8B-6E88155BAD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06463" y="3452180"/>
            <a:ext cx="1698983" cy="2759272"/>
          </a:xfrm>
          <a:prstGeom prst="rect">
            <a:avLst/>
          </a:prstGeom>
        </p:spPr>
      </p:pic>
      <p:cxnSp>
        <p:nvCxnSpPr>
          <p:cNvPr id="17" name="Straight Arrow Connector 16">
            <a:extLst>
              <a:ext uri="{FF2B5EF4-FFF2-40B4-BE49-F238E27FC236}">
                <a16:creationId xmlns:a16="http://schemas.microsoft.com/office/drawing/2014/main" id="{7CF217F3-E632-401C-9298-3F95508AC10C}"/>
              </a:ext>
            </a:extLst>
          </p:cNvPr>
          <p:cNvCxnSpPr>
            <a:cxnSpLocks/>
          </p:cNvCxnSpPr>
          <p:nvPr/>
        </p:nvCxnSpPr>
        <p:spPr>
          <a:xfrm flipH="1" flipV="1">
            <a:off x="1335677" y="2968534"/>
            <a:ext cx="817862" cy="41635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200F1BC-66B9-438A-A5AB-57059E37FAB2}"/>
              </a:ext>
            </a:extLst>
          </p:cNvPr>
          <p:cNvCxnSpPr>
            <a:cxnSpLocks/>
          </p:cNvCxnSpPr>
          <p:nvPr/>
        </p:nvCxnSpPr>
        <p:spPr>
          <a:xfrm flipH="1" flipV="1">
            <a:off x="2149341" y="2705100"/>
            <a:ext cx="4048" cy="704802"/>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858B647-ECC3-45DA-9BBB-38D8CF344ADB}"/>
              </a:ext>
            </a:extLst>
          </p:cNvPr>
          <p:cNvCxnSpPr>
            <a:cxnSpLocks/>
          </p:cNvCxnSpPr>
          <p:nvPr/>
        </p:nvCxnSpPr>
        <p:spPr>
          <a:xfrm flipV="1">
            <a:off x="2145151" y="2574942"/>
            <a:ext cx="446120" cy="82672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CF0D184-079D-442E-8CC9-86C68AFF6E60}"/>
              </a:ext>
            </a:extLst>
          </p:cNvPr>
          <p:cNvCxnSpPr>
            <a:cxnSpLocks/>
          </p:cNvCxnSpPr>
          <p:nvPr/>
        </p:nvCxnSpPr>
        <p:spPr>
          <a:xfrm flipH="1" flipV="1">
            <a:off x="2157731" y="2688322"/>
            <a:ext cx="4047" cy="70480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85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par>
                          <p:cTn id="21" fill="hold">
                            <p:stCondLst>
                              <p:cond delay="0"/>
                            </p:stCondLst>
                            <p:childTnLst>
                              <p:par>
                                <p:cTn id="22" presetID="10"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333040"/>
            <a:ext cx="6980796" cy="699404"/>
          </a:xfrm>
          <a:prstGeom prst="rect">
            <a:avLst/>
          </a:prstGeom>
        </p:spPr>
        <p:txBody>
          <a:bodyPr wrap="square" lIns="0" tIns="72000" rIns="0" bIns="72000">
            <a:spAutoFit/>
          </a:bodyPr>
          <a:lstStyle/>
          <a:p>
            <a:pPr algn="ctr"/>
            <a:r>
              <a:rPr lang="en-GB" dirty="0"/>
              <a:t>Set your clock or write on paper to show the answer to this problem :</a:t>
            </a:r>
          </a:p>
        </p:txBody>
      </p:sp>
      <p:sp>
        <p:nvSpPr>
          <p:cNvPr id="8" name="Rectangle 7"/>
          <p:cNvSpPr/>
          <p:nvPr/>
        </p:nvSpPr>
        <p:spPr>
          <a:xfrm>
            <a:off x="2571480" y="697112"/>
            <a:ext cx="4001096" cy="615553"/>
          </a:xfrm>
          <a:prstGeom prst="rect">
            <a:avLst/>
          </a:prstGeom>
        </p:spPr>
        <p:txBody>
          <a:bodyPr wrap="none" lIns="0" tIns="0" rIns="0" bIns="0">
            <a:spAutoFit/>
          </a:bodyPr>
          <a:lstStyle/>
          <a:p>
            <a:pPr algn="ctr"/>
            <a:r>
              <a:rPr lang="en-GB" altLang="en-US" sz="4000" dirty="0">
                <a:latin typeface="+mj-lt"/>
              </a:rPr>
              <a:t>What’s the Time?</a:t>
            </a:r>
            <a:endParaRPr lang="en-GB" sz="4000" dirty="0">
              <a:latin typeface="+mj-lt"/>
            </a:endParaRPr>
          </a:p>
        </p:txBody>
      </p:sp>
      <p:pic>
        <p:nvPicPr>
          <p:cNvPr id="17" name="Picture 16">
            <a:extLst>
              <a:ext uri="{FF2B5EF4-FFF2-40B4-BE49-F238E27FC236}">
                <a16:creationId xmlns:a16="http://schemas.microsoft.com/office/drawing/2014/main" id="{F2F2C9C7-C561-4694-9779-BEDFB03716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4664" y="1862120"/>
            <a:ext cx="7896561" cy="4349332"/>
          </a:xfrm>
          <a:prstGeom prst="rect">
            <a:avLst/>
          </a:prstGeom>
        </p:spPr>
      </p:pic>
      <p:pic>
        <p:nvPicPr>
          <p:cNvPr id="18" name="Picture 17">
            <a:extLst>
              <a:ext uri="{FF2B5EF4-FFF2-40B4-BE49-F238E27FC236}">
                <a16:creationId xmlns:a16="http://schemas.microsoft.com/office/drawing/2014/main" id="{C578DAC8-4BB3-4B51-A4E4-34EFE2B775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906" y="2088306"/>
            <a:ext cx="3629428" cy="2566425"/>
          </a:xfrm>
          <a:prstGeom prst="rect">
            <a:avLst/>
          </a:prstGeom>
        </p:spPr>
      </p:pic>
      <p:cxnSp>
        <p:nvCxnSpPr>
          <p:cNvPr id="19" name="Straight Arrow Connector 18">
            <a:extLst>
              <a:ext uri="{FF2B5EF4-FFF2-40B4-BE49-F238E27FC236}">
                <a16:creationId xmlns:a16="http://schemas.microsoft.com/office/drawing/2014/main" id="{58CFD843-15A0-41B8-9422-CB0970F0C165}"/>
              </a:ext>
            </a:extLst>
          </p:cNvPr>
          <p:cNvCxnSpPr>
            <a:cxnSpLocks/>
            <a:stCxn id="22" idx="2"/>
          </p:cNvCxnSpPr>
          <p:nvPr/>
        </p:nvCxnSpPr>
        <p:spPr>
          <a:xfrm flipH="1" flipV="1">
            <a:off x="1281497" y="3163692"/>
            <a:ext cx="906230" cy="20782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0" name="Speech Bubble: Rectangle with Corners Rounded 26">
            <a:extLst>
              <a:ext uri="{FF2B5EF4-FFF2-40B4-BE49-F238E27FC236}">
                <a16:creationId xmlns:a16="http://schemas.microsoft.com/office/drawing/2014/main" id="{BBC0D68A-7EE2-47BF-AAA4-4A15A46B4880}"/>
              </a:ext>
            </a:extLst>
          </p:cNvPr>
          <p:cNvSpPr/>
          <p:nvPr/>
        </p:nvSpPr>
        <p:spPr>
          <a:xfrm>
            <a:off x="3619500" y="1925132"/>
            <a:ext cx="2855756" cy="1585370"/>
          </a:xfrm>
          <a:prstGeom prst="wedgeRoundRectCallout">
            <a:avLst>
              <a:gd name="adj1" fmla="val 57457"/>
              <a:gd name="adj2" fmla="val 2807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My watch says it is 13 minutes to 5. The watch is 20 </a:t>
            </a:r>
            <a:r>
              <a:rPr lang="en-GB">
                <a:solidFill>
                  <a:schemeClr val="tx1"/>
                </a:solidFill>
              </a:rPr>
              <a:t>minutes slow. </a:t>
            </a:r>
            <a:r>
              <a:rPr lang="en-GB" dirty="0">
                <a:solidFill>
                  <a:schemeClr val="tx1"/>
                </a:solidFill>
              </a:rPr>
              <a:t>What is the correct time?</a:t>
            </a:r>
          </a:p>
        </p:txBody>
      </p:sp>
      <p:cxnSp>
        <p:nvCxnSpPr>
          <p:cNvPr id="21" name="Straight Arrow Connector 20">
            <a:extLst>
              <a:ext uri="{FF2B5EF4-FFF2-40B4-BE49-F238E27FC236}">
                <a16:creationId xmlns:a16="http://schemas.microsoft.com/office/drawing/2014/main" id="{A22A4ED8-1CA2-4420-A7A5-3B897C361F38}"/>
              </a:ext>
            </a:extLst>
          </p:cNvPr>
          <p:cNvCxnSpPr>
            <a:cxnSpLocks/>
            <a:stCxn id="22" idx="7"/>
          </p:cNvCxnSpPr>
          <p:nvPr/>
        </p:nvCxnSpPr>
        <p:spPr>
          <a:xfrm>
            <a:off x="2122201" y="3344376"/>
            <a:ext cx="318581" cy="480085"/>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AA43DF90-412F-4AE5-9C28-94F93B86D129}"/>
              </a:ext>
            </a:extLst>
          </p:cNvPr>
          <p:cNvSpPr/>
          <p:nvPr/>
        </p:nvSpPr>
        <p:spPr>
          <a:xfrm flipH="1">
            <a:off x="2110958" y="3333133"/>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6A043BF2-6F66-422D-AB70-4C524F056600}"/>
              </a:ext>
            </a:extLst>
          </p:cNvPr>
          <p:cNvGrpSpPr/>
          <p:nvPr/>
        </p:nvGrpSpPr>
        <p:grpSpPr>
          <a:xfrm>
            <a:off x="398953" y="2088305"/>
            <a:ext cx="3629428" cy="2566425"/>
            <a:chOff x="398953" y="2088305"/>
            <a:chExt cx="3629428" cy="2566425"/>
          </a:xfrm>
        </p:grpSpPr>
        <p:pic>
          <p:nvPicPr>
            <p:cNvPr id="24" name="Picture 23">
              <a:extLst>
                <a:ext uri="{FF2B5EF4-FFF2-40B4-BE49-F238E27FC236}">
                  <a16:creationId xmlns:a16="http://schemas.microsoft.com/office/drawing/2014/main" id="{A680C274-A9A2-412E-A4EA-EE2BF349C4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53" y="2088305"/>
              <a:ext cx="3629428" cy="2566425"/>
            </a:xfrm>
            <a:prstGeom prst="rect">
              <a:avLst/>
            </a:prstGeom>
          </p:spPr>
        </p:pic>
        <p:cxnSp>
          <p:nvCxnSpPr>
            <p:cNvPr id="25" name="Straight Arrow Connector 24">
              <a:extLst>
                <a:ext uri="{FF2B5EF4-FFF2-40B4-BE49-F238E27FC236}">
                  <a16:creationId xmlns:a16="http://schemas.microsoft.com/office/drawing/2014/main" id="{686FEBCD-A8AC-4ED5-A1B9-02A8EAD5557A}"/>
                </a:ext>
              </a:extLst>
            </p:cNvPr>
            <p:cNvCxnSpPr>
              <a:cxnSpLocks/>
              <a:stCxn id="27" idx="5"/>
            </p:cNvCxnSpPr>
            <p:nvPr/>
          </p:nvCxnSpPr>
          <p:spPr>
            <a:xfrm flipV="1">
              <a:off x="2126248" y="2686468"/>
              <a:ext cx="629069" cy="71219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632351B-980F-41FA-A824-1F057683360D}"/>
                </a:ext>
              </a:extLst>
            </p:cNvPr>
            <p:cNvCxnSpPr>
              <a:cxnSpLocks/>
              <a:stCxn id="27" idx="7"/>
            </p:cNvCxnSpPr>
            <p:nvPr/>
          </p:nvCxnSpPr>
          <p:spPr>
            <a:xfrm>
              <a:off x="2126248" y="3344375"/>
              <a:ext cx="314534" cy="480086"/>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992DF07E-D35A-43B3-8E5F-77F9FDD3F524}"/>
                </a:ext>
              </a:extLst>
            </p:cNvPr>
            <p:cNvSpPr/>
            <p:nvPr/>
          </p:nvSpPr>
          <p:spPr>
            <a:xfrm flipH="1">
              <a:off x="2115005" y="3333132"/>
              <a:ext cx="76769" cy="76769"/>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8" name="Picture 27">
            <a:extLst>
              <a:ext uri="{FF2B5EF4-FFF2-40B4-BE49-F238E27FC236}">
                <a16:creationId xmlns:a16="http://schemas.microsoft.com/office/drawing/2014/main" id="{A93373D9-EB1B-4275-91BD-153D33F04E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6314159" y="2654188"/>
            <a:ext cx="2276172" cy="3557264"/>
          </a:xfrm>
          <a:prstGeom prst="rect">
            <a:avLst/>
          </a:prstGeom>
        </p:spPr>
      </p:pic>
      <p:sp>
        <p:nvSpPr>
          <p:cNvPr id="29" name="Speech Bubble: Rectangle with Corners Rounded 27">
            <a:extLst>
              <a:ext uri="{FF2B5EF4-FFF2-40B4-BE49-F238E27FC236}">
                <a16:creationId xmlns:a16="http://schemas.microsoft.com/office/drawing/2014/main" id="{48B5858B-B9AB-40FF-83A4-A64FFAD46B34}"/>
              </a:ext>
            </a:extLst>
          </p:cNvPr>
          <p:cNvSpPr/>
          <p:nvPr/>
        </p:nvSpPr>
        <p:spPr>
          <a:xfrm>
            <a:off x="5524154" y="4037143"/>
            <a:ext cx="2143071" cy="404830"/>
          </a:xfrm>
          <a:prstGeom prst="wedgeRoundRectCallout">
            <a:avLst>
              <a:gd name="adj1" fmla="val -61057"/>
              <a:gd name="adj2" fmla="val 154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7 minutes past 5.</a:t>
            </a:r>
          </a:p>
        </p:txBody>
      </p:sp>
      <p:pic>
        <p:nvPicPr>
          <p:cNvPr id="30" name="Picture 29">
            <a:extLst>
              <a:ext uri="{FF2B5EF4-FFF2-40B4-BE49-F238E27FC236}">
                <a16:creationId xmlns:a16="http://schemas.microsoft.com/office/drawing/2014/main" id="{B22831BF-6DD8-484F-88E2-FF956C6BCC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3642594" y="3398659"/>
            <a:ext cx="2162505" cy="2823000"/>
          </a:xfrm>
          <a:prstGeom prst="rect">
            <a:avLst/>
          </a:prstGeom>
        </p:spPr>
      </p:pic>
    </p:spTree>
    <p:extLst>
      <p:ext uri="{BB962C8B-B14F-4D97-AF65-F5344CB8AC3E}">
        <p14:creationId xmlns:p14="http://schemas.microsoft.com/office/powerpoint/2010/main" val="139160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5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1946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Success Criteria</a:t>
            </a:r>
          </a:p>
        </p:txBody>
      </p:sp>
      <p:sp>
        <p:nvSpPr>
          <p:cNvPr id="1946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Aim</a:t>
            </a:r>
          </a:p>
        </p:txBody>
      </p:sp>
      <p:sp>
        <p:nvSpPr>
          <p:cNvPr id="16" name="Content Placeholder 15"/>
          <p:cNvSpPr>
            <a:spLocks noGrp="1"/>
          </p:cNvSpPr>
          <p:nvPr>
            <p:ph idx="1"/>
          </p:nvPr>
        </p:nvSpPr>
        <p:spPr>
          <a:xfrm>
            <a:off x="628650" y="1127125"/>
            <a:ext cx="7886700" cy="1409700"/>
          </a:xfrm>
        </p:spPr>
        <p:txBody>
          <a:bodyPr>
            <a:normAutofit/>
          </a:bodyPr>
          <a:lstStyle/>
          <a:p>
            <a:pPr>
              <a:defRPr/>
            </a:pPr>
            <a:r>
              <a:rPr lang="en-GB" dirty="0"/>
              <a:t>I can tell the time to minute intervals.</a:t>
            </a:r>
          </a:p>
        </p:txBody>
      </p:sp>
      <p:sp>
        <p:nvSpPr>
          <p:cNvPr id="19463" name="Content Placeholder 15"/>
          <p:cNvSpPr txBox="1">
            <a:spLocks/>
          </p:cNvSpPr>
          <p:nvPr/>
        </p:nvSpPr>
        <p:spPr bwMode="auto">
          <a:xfrm>
            <a:off x="628650" y="3467099"/>
            <a:ext cx="7886700" cy="255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Aft>
                <a:spcPct val="0"/>
              </a:spcAft>
            </a:pPr>
            <a:r>
              <a:rPr lang="en-GB" altLang="en-US" dirty="0"/>
              <a:t>I can count single minutes in a clockwise direction to read a clock showing minute intervals past the hour.</a:t>
            </a:r>
          </a:p>
          <a:p>
            <a:pPr fontAlgn="base">
              <a:spcAft>
                <a:spcPct val="0"/>
              </a:spcAft>
            </a:pPr>
            <a:r>
              <a:rPr lang="en-GB" altLang="en-US" dirty="0"/>
              <a:t>I can count single minutes in an anti-clockwise direction to read a clock showing minute intervals to the hour.</a:t>
            </a:r>
          </a:p>
          <a:p>
            <a:pPr fontAlgn="base">
              <a:spcAft>
                <a:spcPct val="0"/>
              </a:spcAft>
            </a:pPr>
            <a:r>
              <a:rPr lang="en-GB" altLang="en-US" dirty="0"/>
              <a:t>I can set time on a clock showing minute intervals past the hour.</a:t>
            </a:r>
          </a:p>
          <a:p>
            <a:pPr fontAlgn="base">
              <a:spcAft>
                <a:spcPct val="0"/>
              </a:spcAft>
            </a:pPr>
            <a:r>
              <a:rPr lang="en-GB" altLang="en-US" dirty="0"/>
              <a:t>I can set time on a clock showing minute intervals </a:t>
            </a:r>
            <a:r>
              <a:rPr lang="en-GB" altLang="en-US"/>
              <a:t>to the hour.</a:t>
            </a:r>
            <a:endParaRPr lang="en-GB" alt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3277925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1946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Success Criteria</a:t>
            </a:r>
          </a:p>
        </p:txBody>
      </p:sp>
      <p:sp>
        <p:nvSpPr>
          <p:cNvPr id="1946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Aim</a:t>
            </a:r>
          </a:p>
        </p:txBody>
      </p:sp>
      <p:sp>
        <p:nvSpPr>
          <p:cNvPr id="16" name="Content Placeholder 15"/>
          <p:cNvSpPr>
            <a:spLocks noGrp="1"/>
          </p:cNvSpPr>
          <p:nvPr>
            <p:ph idx="1"/>
          </p:nvPr>
        </p:nvSpPr>
        <p:spPr>
          <a:xfrm>
            <a:off x="628650" y="1127125"/>
            <a:ext cx="7886700" cy="1409700"/>
          </a:xfrm>
        </p:spPr>
        <p:txBody>
          <a:bodyPr>
            <a:normAutofit/>
          </a:bodyPr>
          <a:lstStyle/>
          <a:p>
            <a:pPr>
              <a:defRPr/>
            </a:pPr>
            <a:r>
              <a:rPr lang="en-GB" dirty="0"/>
              <a:t>I can tell the time to minute intervals.</a:t>
            </a:r>
          </a:p>
        </p:txBody>
      </p:sp>
      <p:sp>
        <p:nvSpPr>
          <p:cNvPr id="19463" name="Content Placeholder 15"/>
          <p:cNvSpPr txBox="1">
            <a:spLocks/>
          </p:cNvSpPr>
          <p:nvPr/>
        </p:nvSpPr>
        <p:spPr bwMode="auto">
          <a:xfrm>
            <a:off x="628650" y="3467099"/>
            <a:ext cx="7886700" cy="255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lnSpc>
                <a:spcPct val="100000"/>
              </a:lnSpc>
              <a:spcAft>
                <a:spcPct val="0"/>
              </a:spcAft>
            </a:pPr>
            <a:r>
              <a:rPr lang="en-GB" altLang="en-US" dirty="0"/>
              <a:t>I can count single minutes in a clockwise direction to read a clock showing minute intervals past the hour.</a:t>
            </a:r>
          </a:p>
          <a:p>
            <a:pPr fontAlgn="base">
              <a:lnSpc>
                <a:spcPct val="100000"/>
              </a:lnSpc>
              <a:spcAft>
                <a:spcPct val="0"/>
              </a:spcAft>
            </a:pPr>
            <a:r>
              <a:rPr lang="en-GB" altLang="en-US" dirty="0"/>
              <a:t>I can count single minutes in an anti-clockwise direction to read a clock showing minute intervals to the hour.</a:t>
            </a:r>
          </a:p>
          <a:p>
            <a:pPr fontAlgn="base">
              <a:lnSpc>
                <a:spcPct val="100000"/>
              </a:lnSpc>
              <a:spcAft>
                <a:spcPct val="0"/>
              </a:spcAft>
            </a:pPr>
            <a:r>
              <a:rPr lang="en-GB" altLang="en-US" dirty="0"/>
              <a:t>I can set time on a clock showing minute intervals past the hour.</a:t>
            </a:r>
          </a:p>
          <a:p>
            <a:pPr fontAlgn="base">
              <a:lnSpc>
                <a:spcPct val="100000"/>
              </a:lnSpc>
              <a:spcAft>
                <a:spcPct val="0"/>
              </a:spcAft>
            </a:pPr>
            <a:r>
              <a:rPr lang="en-GB" altLang="en-US" dirty="0"/>
              <a:t>I can set time on a clock showing minute intervals to the hour.</a:t>
            </a:r>
          </a:p>
        </p:txBody>
      </p:sp>
    </p:spTree>
    <p:extLst>
      <p:ext uri="{BB962C8B-B14F-4D97-AF65-F5344CB8AC3E}">
        <p14:creationId xmlns:p14="http://schemas.microsoft.com/office/powerpoint/2010/main" val="3409170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952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47164" y="697112"/>
            <a:ext cx="6049733" cy="1046440"/>
          </a:xfrm>
          <a:prstGeom prst="rect">
            <a:avLst/>
          </a:prstGeom>
        </p:spPr>
        <p:txBody>
          <a:bodyPr wrap="none" lIns="0" tIns="0" rIns="0" bIns="0">
            <a:spAutoFit/>
          </a:bodyPr>
          <a:lstStyle/>
          <a:p>
            <a:pPr algn="ctr"/>
            <a:r>
              <a:rPr lang="en-GB" altLang="en-US" sz="4000" dirty="0">
                <a:latin typeface="+mj-lt"/>
              </a:rPr>
              <a:t>Dominoes:</a:t>
            </a:r>
          </a:p>
          <a:p>
            <a:pPr algn="ctr"/>
            <a:r>
              <a:rPr lang="en-GB" sz="2800" dirty="0">
                <a:latin typeface="+mj-lt"/>
              </a:rPr>
              <a:t>Tell the Time in Five-Minute Intervals</a:t>
            </a:r>
          </a:p>
        </p:txBody>
      </p:sp>
      <p:sp>
        <p:nvSpPr>
          <p:cNvPr id="34" name="Rectangle 33"/>
          <p:cNvSpPr/>
          <p:nvPr/>
        </p:nvSpPr>
        <p:spPr>
          <a:xfrm>
            <a:off x="7146470" y="2055792"/>
            <a:ext cx="797013" cy="369332"/>
          </a:xfrm>
          <a:prstGeom prst="rect">
            <a:avLst/>
          </a:prstGeom>
        </p:spPr>
        <p:txBody>
          <a:bodyPr wrap="none">
            <a:spAutoFit/>
          </a:bodyPr>
          <a:lstStyle/>
          <a:p>
            <a:r>
              <a:rPr lang="en-GB" b="1" dirty="0">
                <a:solidFill>
                  <a:schemeClr val="bg1"/>
                </a:solidFill>
              </a:rPr>
              <a:t>3.5cm</a:t>
            </a:r>
          </a:p>
        </p:txBody>
      </p:sp>
      <p:sp>
        <p:nvSpPr>
          <p:cNvPr id="29" name="Rectangle 28">
            <a:extLst>
              <a:ext uri="{FF2B5EF4-FFF2-40B4-BE49-F238E27FC236}">
                <a16:creationId xmlns:a16="http://schemas.microsoft.com/office/drawing/2014/main" id="{AF9E46B1-0DB3-4D7C-A611-90F4AD978280}"/>
              </a:ext>
            </a:extLst>
          </p:cNvPr>
          <p:cNvSpPr/>
          <p:nvPr/>
        </p:nvSpPr>
        <p:spPr>
          <a:xfrm>
            <a:off x="619125" y="1926746"/>
            <a:ext cx="7959539" cy="4313282"/>
          </a:xfrm>
          <a:prstGeom prst="rect">
            <a:avLst/>
          </a:prstGeom>
          <a:blipFill>
            <a:blip r:embed="rId2">
              <a:alphaModFix amt="63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9001B5E0-6A16-46FD-B86A-E29DB4723223}"/>
              </a:ext>
            </a:extLst>
          </p:cNvPr>
          <p:cNvSpPr/>
          <p:nvPr/>
        </p:nvSpPr>
        <p:spPr>
          <a:xfrm>
            <a:off x="700498" y="2055792"/>
            <a:ext cx="4472974" cy="3877985"/>
          </a:xfrm>
          <a:prstGeom prst="rect">
            <a:avLst/>
          </a:prstGeom>
          <a:solidFill>
            <a:schemeClr val="bg1"/>
          </a:solidFill>
          <a:ln w="28575">
            <a:solidFill>
              <a:srgbClr val="924399"/>
            </a:solidFill>
          </a:ln>
        </p:spPr>
        <p:txBody>
          <a:bodyPr wrap="square">
            <a:spAutoFit/>
          </a:bodyPr>
          <a:lstStyle/>
          <a:p>
            <a:pPr marL="285750" indent="-285750">
              <a:spcAft>
                <a:spcPts val="600"/>
              </a:spcAft>
              <a:buFont typeface="Arial" panose="020B0604020202020204" pitchFamily="34" charset="0"/>
              <a:buChar char="•"/>
            </a:pPr>
            <a:r>
              <a:rPr lang="en-GB" dirty="0"/>
              <a:t>With a partner, shuffle the dominoes cards.</a:t>
            </a:r>
          </a:p>
          <a:p>
            <a:pPr marL="285750" indent="-285750">
              <a:spcAft>
                <a:spcPts val="600"/>
              </a:spcAft>
              <a:buFont typeface="Arial" panose="020B0604020202020204" pitchFamily="34" charset="0"/>
              <a:buChar char="•"/>
            </a:pPr>
            <a:r>
              <a:rPr lang="en-GB" dirty="0"/>
              <a:t>Place the cards face down in front of you.</a:t>
            </a:r>
          </a:p>
          <a:p>
            <a:pPr marL="285750" indent="-285750">
              <a:spcAft>
                <a:spcPts val="600"/>
              </a:spcAft>
              <a:buFont typeface="Arial" panose="020B0604020202020204" pitchFamily="34" charset="0"/>
              <a:buChar char="•"/>
            </a:pPr>
            <a:r>
              <a:rPr lang="en-GB" dirty="0"/>
              <a:t>Each person takes three cards.</a:t>
            </a:r>
          </a:p>
          <a:p>
            <a:pPr marL="285750" indent="-285750">
              <a:spcAft>
                <a:spcPts val="600"/>
              </a:spcAft>
              <a:buFont typeface="Arial" panose="020B0604020202020204" pitchFamily="34" charset="0"/>
              <a:buChar char="•"/>
            </a:pPr>
            <a:r>
              <a:rPr lang="en-GB" dirty="0"/>
              <a:t>Turn one of the cards that are left over.</a:t>
            </a:r>
          </a:p>
          <a:p>
            <a:pPr marL="285750" indent="-285750">
              <a:spcAft>
                <a:spcPts val="600"/>
              </a:spcAft>
              <a:buFont typeface="Arial" panose="020B0604020202020204" pitchFamily="34" charset="0"/>
              <a:buChar char="•"/>
            </a:pPr>
            <a:r>
              <a:rPr lang="en-GB" dirty="0"/>
              <a:t>Take turns to try to match the times on either end.</a:t>
            </a:r>
          </a:p>
          <a:p>
            <a:pPr marL="285750" indent="-285750">
              <a:spcAft>
                <a:spcPts val="600"/>
              </a:spcAft>
              <a:buFont typeface="Arial" panose="020B0604020202020204" pitchFamily="34" charset="0"/>
              <a:buChar char="•"/>
            </a:pPr>
            <a:r>
              <a:rPr lang="en-GB" dirty="0"/>
              <a:t>If you can’t place one of your cards, take another card.</a:t>
            </a:r>
          </a:p>
          <a:p>
            <a:pPr marL="285750" indent="-285750">
              <a:spcAft>
                <a:spcPts val="600"/>
              </a:spcAft>
              <a:buFont typeface="Arial" panose="020B0604020202020204" pitchFamily="34" charset="0"/>
              <a:buChar char="•"/>
            </a:pPr>
            <a:r>
              <a:rPr lang="en-GB" dirty="0"/>
              <a:t>The first person to get rid of all their cards wins.</a:t>
            </a:r>
          </a:p>
        </p:txBody>
      </p:sp>
      <p:pic>
        <p:nvPicPr>
          <p:cNvPr id="43" name="Picture 42">
            <a:extLst>
              <a:ext uri="{FF2B5EF4-FFF2-40B4-BE49-F238E27FC236}">
                <a16:creationId xmlns:a16="http://schemas.microsoft.com/office/drawing/2014/main" id="{57AA3953-6C61-4851-921B-52B111F99D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17990" y="3868149"/>
            <a:ext cx="2447878" cy="2371879"/>
          </a:xfrm>
          <a:prstGeom prst="rect">
            <a:avLst/>
          </a:prstGeom>
        </p:spPr>
      </p:pic>
      <p:pic>
        <p:nvPicPr>
          <p:cNvPr id="44" name="Picture 43">
            <a:extLst>
              <a:ext uri="{FF2B5EF4-FFF2-40B4-BE49-F238E27FC236}">
                <a16:creationId xmlns:a16="http://schemas.microsoft.com/office/drawing/2014/main" id="{8E805B84-04D5-47C5-80E6-AA824431E9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403197" y="2126801"/>
            <a:ext cx="2295095" cy="1000129"/>
          </a:xfrm>
          <a:prstGeom prst="rect">
            <a:avLst/>
          </a:prstGeom>
          <a:effectLst>
            <a:outerShdw blurRad="63500" sx="102000" sy="102000" algn="ctr" rotWithShape="0">
              <a:prstClr val="black">
                <a:alpha val="40000"/>
              </a:prstClr>
            </a:outerShdw>
          </a:effectLst>
        </p:spPr>
      </p:pic>
      <p:pic>
        <p:nvPicPr>
          <p:cNvPr id="45" name="Picture 44">
            <a:extLst>
              <a:ext uri="{FF2B5EF4-FFF2-40B4-BE49-F238E27FC236}">
                <a16:creationId xmlns:a16="http://schemas.microsoft.com/office/drawing/2014/main" id="{3BBD69FC-91EB-44B9-8751-ACD4154389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17919" y="4127541"/>
            <a:ext cx="1760746" cy="2112488"/>
          </a:xfrm>
          <a:prstGeom prst="rect">
            <a:avLst/>
          </a:prstGeom>
        </p:spPr>
      </p:pic>
      <p:pic>
        <p:nvPicPr>
          <p:cNvPr id="46" name="Picture 45">
            <a:extLst>
              <a:ext uri="{FF2B5EF4-FFF2-40B4-BE49-F238E27FC236}">
                <a16:creationId xmlns:a16="http://schemas.microsoft.com/office/drawing/2014/main" id="{E903EF6A-9808-4389-B94F-AECFE35A5E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141929" y="3023462"/>
            <a:ext cx="2295095" cy="1000129"/>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0DE71720-1803-AB42-81D3-F315E20FC022}"/>
              </a:ext>
            </a:extLst>
          </p:cNvPr>
          <p:cNvSpPr txBox="1"/>
          <p:nvPr/>
        </p:nvSpPr>
        <p:spPr>
          <a:xfrm>
            <a:off x="529059" y="1614506"/>
            <a:ext cx="8614941" cy="400110"/>
          </a:xfrm>
          <a:prstGeom prst="rect">
            <a:avLst/>
          </a:prstGeom>
          <a:noFill/>
        </p:spPr>
        <p:txBody>
          <a:bodyPr wrap="square" rtlCol="0">
            <a:spAutoFit/>
          </a:bodyPr>
          <a:lstStyle/>
          <a:p>
            <a:r>
              <a:rPr lang="en-US" sz="2000" dirty="0">
                <a:solidFill>
                  <a:srgbClr val="FF0000"/>
                </a:solidFill>
              </a:rPr>
              <a:t>You can also play this as a matching game if you are working alone</a:t>
            </a:r>
            <a:r>
              <a:rPr lang="en-US" sz="2000" dirty="0"/>
              <a:t>. </a:t>
            </a:r>
          </a:p>
        </p:txBody>
      </p:sp>
    </p:spTree>
    <p:extLst>
      <p:ext uri="{BB962C8B-B14F-4D97-AF65-F5344CB8AC3E}">
        <p14:creationId xmlns:p14="http://schemas.microsoft.com/office/powerpoint/2010/main" val="185439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pic>
        <p:nvPicPr>
          <p:cNvPr id="23" name="Picture 22">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743200"/>
            <a:ext cx="7632700" cy="3349624"/>
          </a:xfrm>
          <a:prstGeom prst="rect">
            <a:avLst/>
          </a:prstGeom>
        </p:spPr>
      </p:pic>
      <p:pic>
        <p:nvPicPr>
          <p:cNvPr id="24" name="Picture 23">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2423" y="3219963"/>
            <a:ext cx="3157627" cy="2232807"/>
          </a:xfrm>
          <a:prstGeom prst="rect">
            <a:avLst/>
          </a:prstGeom>
        </p:spPr>
      </p:pic>
      <p:pic>
        <p:nvPicPr>
          <p:cNvPr id="25" name="Picture 24">
            <a:extLst>
              <a:ext uri="{FF2B5EF4-FFF2-40B4-BE49-F238E27FC236}">
                <a16:creationId xmlns:a16="http://schemas.microsoft.com/office/drawing/2014/main" id="{F334388E-BE01-44CF-9BF1-EC6144BDDD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5342384" y="3069136"/>
            <a:ext cx="2585315" cy="3030812"/>
          </a:xfrm>
          <a:prstGeom prst="rect">
            <a:avLst/>
          </a:prstGeom>
        </p:spPr>
      </p:pic>
      <p:pic>
        <p:nvPicPr>
          <p:cNvPr id="26" name="Picture 25">
            <a:extLst>
              <a:ext uri="{FF2B5EF4-FFF2-40B4-BE49-F238E27FC236}">
                <a16:creationId xmlns:a16="http://schemas.microsoft.com/office/drawing/2014/main" id="{411B0606-C3AC-430C-B3BF-10994868E3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3027" y="3217417"/>
            <a:ext cx="1237491" cy="2255525"/>
          </a:xfrm>
          <a:prstGeom prst="rect">
            <a:avLst/>
          </a:prstGeom>
        </p:spPr>
      </p:pic>
      <p:sp>
        <p:nvSpPr>
          <p:cNvPr id="27" name="Oval 26">
            <a:extLst>
              <a:ext uri="{FF2B5EF4-FFF2-40B4-BE49-F238E27FC236}">
                <a16:creationId xmlns:a16="http://schemas.microsoft.com/office/drawing/2014/main" id="{C16D46C1-352A-4F75-AE29-2B91DC10262C}"/>
              </a:ext>
            </a:extLst>
          </p:cNvPr>
          <p:cNvSpPr/>
          <p:nvPr/>
        </p:nvSpPr>
        <p:spPr>
          <a:xfrm>
            <a:off x="3756242" y="2907909"/>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cxnSp>
        <p:nvCxnSpPr>
          <p:cNvPr id="28" name="Straight Arrow Connector 27">
            <a:extLst>
              <a:ext uri="{FF2B5EF4-FFF2-40B4-BE49-F238E27FC236}">
                <a16:creationId xmlns:a16="http://schemas.microsoft.com/office/drawing/2014/main" id="{89ED5F1A-37DF-41B2-B125-281C4032E428}"/>
              </a:ext>
            </a:extLst>
          </p:cNvPr>
          <p:cNvCxnSpPr>
            <a:cxnSpLocks/>
          </p:cNvCxnSpPr>
          <p:nvPr/>
        </p:nvCxnSpPr>
        <p:spPr>
          <a:xfrm flipV="1">
            <a:off x="3515900" y="3148798"/>
            <a:ext cx="285735" cy="387932"/>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6C538FD5-5F35-4597-B448-623C0B522F07}"/>
              </a:ext>
            </a:extLst>
          </p:cNvPr>
          <p:cNvGrpSpPr/>
          <p:nvPr/>
        </p:nvGrpSpPr>
        <p:grpSpPr>
          <a:xfrm>
            <a:off x="4243980" y="3353195"/>
            <a:ext cx="365805" cy="307777"/>
            <a:chOff x="5645213" y="3153483"/>
            <a:chExt cx="365805" cy="307777"/>
          </a:xfrm>
        </p:grpSpPr>
        <p:sp>
          <p:nvSpPr>
            <p:cNvPr id="30" name="Oval 29">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cxnSp>
        <p:nvCxnSpPr>
          <p:cNvPr id="32" name="Straight Arrow Connector 31">
            <a:extLst>
              <a:ext uri="{FF2B5EF4-FFF2-40B4-BE49-F238E27FC236}">
                <a16:creationId xmlns:a16="http://schemas.microsoft.com/office/drawing/2014/main" id="{4B08CD4D-7A08-4828-9870-36801CA3F3F7}"/>
              </a:ext>
            </a:extLst>
          </p:cNvPr>
          <p:cNvCxnSpPr>
            <a:cxnSpLocks/>
          </p:cNvCxnSpPr>
          <p:nvPr/>
        </p:nvCxnSpPr>
        <p:spPr>
          <a:xfrm flipV="1">
            <a:off x="3837416" y="3588884"/>
            <a:ext cx="437684" cy="288968"/>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08819B92-B214-4830-8265-C5D5E72A4BC4}"/>
              </a:ext>
            </a:extLst>
          </p:cNvPr>
          <p:cNvGrpSpPr/>
          <p:nvPr/>
        </p:nvGrpSpPr>
        <p:grpSpPr>
          <a:xfrm>
            <a:off x="4495963" y="4158171"/>
            <a:ext cx="348173" cy="307777"/>
            <a:chOff x="5654029" y="3153483"/>
            <a:chExt cx="348173" cy="307777"/>
          </a:xfrm>
        </p:grpSpPr>
        <p:sp>
          <p:nvSpPr>
            <p:cNvPr id="34" name="Oval 33">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cxnSp>
        <p:nvCxnSpPr>
          <p:cNvPr id="36" name="Straight Arrow Connector 35">
            <a:extLst>
              <a:ext uri="{FF2B5EF4-FFF2-40B4-BE49-F238E27FC236}">
                <a16:creationId xmlns:a16="http://schemas.microsoft.com/office/drawing/2014/main" id="{91A7BE6F-B22F-4CF0-A4D8-3E05D50D8BDB}"/>
              </a:ext>
            </a:extLst>
          </p:cNvPr>
          <p:cNvCxnSpPr>
            <a:cxnSpLocks/>
          </p:cNvCxnSpPr>
          <p:nvPr/>
        </p:nvCxnSpPr>
        <p:spPr>
          <a:xfrm>
            <a:off x="3944797" y="4312060"/>
            <a:ext cx="550896" cy="0"/>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67ECA73-4CF7-4EA8-8DF8-E249C4306046}"/>
              </a:ext>
            </a:extLst>
          </p:cNvPr>
          <p:cNvCxnSpPr>
            <a:cxnSpLocks/>
          </p:cNvCxnSpPr>
          <p:nvPr/>
        </p:nvCxnSpPr>
        <p:spPr>
          <a:xfrm>
            <a:off x="3827168" y="4762600"/>
            <a:ext cx="491158" cy="238598"/>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B204568-0393-4AF9-ADA5-4817D8A773F5}"/>
              </a:ext>
            </a:extLst>
          </p:cNvPr>
          <p:cNvGrpSpPr/>
          <p:nvPr/>
        </p:nvGrpSpPr>
        <p:grpSpPr>
          <a:xfrm>
            <a:off x="4299966" y="4937805"/>
            <a:ext cx="391454" cy="307777"/>
            <a:chOff x="5646296" y="3153483"/>
            <a:chExt cx="391454" cy="307777"/>
          </a:xfrm>
        </p:grpSpPr>
        <p:sp>
          <p:nvSpPr>
            <p:cNvPr id="39" name="Oval 38">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cxnSp>
        <p:nvCxnSpPr>
          <p:cNvPr id="41" name="Straight Arrow Connector 40">
            <a:extLst>
              <a:ext uri="{FF2B5EF4-FFF2-40B4-BE49-F238E27FC236}">
                <a16:creationId xmlns:a16="http://schemas.microsoft.com/office/drawing/2014/main" id="{CF41911A-410D-48E7-B61F-1245BFD89A0A}"/>
              </a:ext>
            </a:extLst>
          </p:cNvPr>
          <p:cNvCxnSpPr>
            <a:cxnSpLocks/>
          </p:cNvCxnSpPr>
          <p:nvPr/>
        </p:nvCxnSpPr>
        <p:spPr>
          <a:xfrm>
            <a:off x="3513456" y="5086105"/>
            <a:ext cx="236878" cy="455456"/>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FF8177B5-1241-4408-9E60-F11CB351C402}"/>
              </a:ext>
            </a:extLst>
          </p:cNvPr>
          <p:cNvGrpSpPr/>
          <p:nvPr/>
        </p:nvGrpSpPr>
        <p:grpSpPr>
          <a:xfrm>
            <a:off x="3675495" y="5543111"/>
            <a:ext cx="373821" cy="307777"/>
            <a:chOff x="5655113" y="3153483"/>
            <a:chExt cx="373821" cy="307777"/>
          </a:xfrm>
        </p:grpSpPr>
        <p:sp>
          <p:nvSpPr>
            <p:cNvPr id="43" name="Oval 42">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cxnSp>
        <p:nvCxnSpPr>
          <p:cNvPr id="45" name="Straight Arrow Connector 44">
            <a:extLst>
              <a:ext uri="{FF2B5EF4-FFF2-40B4-BE49-F238E27FC236}">
                <a16:creationId xmlns:a16="http://schemas.microsoft.com/office/drawing/2014/main" id="{3F3DA156-2D1E-4DCB-9E0A-D096E803B99A}"/>
              </a:ext>
            </a:extLst>
          </p:cNvPr>
          <p:cNvCxnSpPr>
            <a:cxnSpLocks/>
          </p:cNvCxnSpPr>
          <p:nvPr/>
        </p:nvCxnSpPr>
        <p:spPr>
          <a:xfrm>
            <a:off x="3059399" y="5214266"/>
            <a:ext cx="0" cy="482733"/>
          </a:xfrm>
          <a:prstGeom prst="straightConnector1">
            <a:avLst/>
          </a:prstGeom>
          <a:ln w="28575">
            <a:solidFill>
              <a:srgbClr val="7768AD"/>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C12463D2-5F08-4C8A-A50F-BCFC6C8C9CCA}"/>
              </a:ext>
            </a:extLst>
          </p:cNvPr>
          <p:cNvGrpSpPr/>
          <p:nvPr/>
        </p:nvGrpSpPr>
        <p:grpSpPr>
          <a:xfrm>
            <a:off x="2872648" y="5710907"/>
            <a:ext cx="386644" cy="307777"/>
            <a:chOff x="5648701" y="3153483"/>
            <a:chExt cx="386644" cy="307777"/>
          </a:xfrm>
        </p:grpSpPr>
        <p:sp>
          <p:nvSpPr>
            <p:cNvPr id="47" name="Oval 46">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
        <p:nvSpPr>
          <p:cNvPr id="49" name="Rectangle 48"/>
          <p:cNvSpPr/>
          <p:nvPr/>
        </p:nvSpPr>
        <p:spPr>
          <a:xfrm>
            <a:off x="755650" y="1747162"/>
            <a:ext cx="7632700" cy="976403"/>
          </a:xfrm>
          <a:prstGeom prst="rect">
            <a:avLst/>
          </a:prstGeom>
        </p:spPr>
        <p:txBody>
          <a:bodyPr wrap="square" lIns="0" tIns="72000" rIns="0" bIns="72000">
            <a:spAutoFit/>
          </a:bodyPr>
          <a:lstStyle/>
          <a:p>
            <a:pPr algn="ctr"/>
            <a:r>
              <a:rPr lang="en-GB" dirty="0"/>
              <a:t>To find out five-minute intervals</a:t>
            </a:r>
            <a:r>
              <a:rPr lang="en-GB" b="1" dirty="0"/>
              <a:t> past </a:t>
            </a:r>
            <a:r>
              <a:rPr lang="en-GB" dirty="0"/>
              <a:t>the hour, we count around the clock in a clockwise direction in fives. Between the five-minute intervals, we count single minutes:</a:t>
            </a:r>
          </a:p>
        </p:txBody>
      </p:sp>
    </p:spTree>
    <p:extLst>
      <p:ext uri="{BB962C8B-B14F-4D97-AF65-F5344CB8AC3E}">
        <p14:creationId xmlns:p14="http://schemas.microsoft.com/office/powerpoint/2010/main" val="150354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50" name="Rectangle 49">
            <a:extLst>
              <a:ext uri="{FF2B5EF4-FFF2-40B4-BE49-F238E27FC236}">
                <a16:creationId xmlns:a16="http://schemas.microsoft.com/office/drawing/2014/main" id="{0A566BEE-A7FF-4BF9-B541-F518DD084094}"/>
              </a:ext>
            </a:extLst>
          </p:cNvPr>
          <p:cNvSpPr/>
          <p:nvPr/>
        </p:nvSpPr>
        <p:spPr>
          <a:xfrm>
            <a:off x="622998" y="2071993"/>
            <a:ext cx="7955666" cy="4101343"/>
          </a:xfrm>
          <a:prstGeom prst="rect">
            <a:avLst/>
          </a:prstGeom>
          <a:blipFill dpi="0" rotWithShape="1">
            <a:blip r:embed="rId2" cstate="print">
              <a:alphaModFix amt="84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ectangle 50">
            <a:extLst>
              <a:ext uri="{FF2B5EF4-FFF2-40B4-BE49-F238E27FC236}">
                <a16:creationId xmlns:a16="http://schemas.microsoft.com/office/drawing/2014/main" id="{FCA09858-40EA-4003-AC4E-801C8DB389CC}"/>
              </a:ext>
            </a:extLst>
          </p:cNvPr>
          <p:cNvSpPr/>
          <p:nvPr/>
        </p:nvSpPr>
        <p:spPr>
          <a:xfrm>
            <a:off x="622998" y="1755022"/>
            <a:ext cx="7955666" cy="646331"/>
          </a:xfrm>
          <a:prstGeom prst="rect">
            <a:avLst/>
          </a:prstGeom>
          <a:solidFill>
            <a:srgbClr val="924399"/>
          </a:solidFill>
        </p:spPr>
        <p:txBody>
          <a:bodyPr wrap="square">
            <a:spAutoFit/>
          </a:bodyPr>
          <a:lstStyle/>
          <a:p>
            <a:pPr algn="ctr"/>
            <a:r>
              <a:rPr lang="en-GB" dirty="0">
                <a:solidFill>
                  <a:schemeClr val="bg1"/>
                </a:solidFill>
                <a:latin typeface="Twinkl" pitchFamily="50" charset="0"/>
              </a:rPr>
              <a:t>Sometimes, it is sufficient to use five-minute intervals when telling the time. For example, if you were meeting a friend, five-minute intervals are enough.</a:t>
            </a:r>
          </a:p>
        </p:txBody>
      </p:sp>
      <p:sp>
        <p:nvSpPr>
          <p:cNvPr id="52" name="Speech Bubble: Rectangle with Corners Rounded 7">
            <a:extLst>
              <a:ext uri="{FF2B5EF4-FFF2-40B4-BE49-F238E27FC236}">
                <a16:creationId xmlns:a16="http://schemas.microsoft.com/office/drawing/2014/main" id="{267F0B73-4F07-417B-A268-4ABA33C230B7}"/>
              </a:ext>
            </a:extLst>
          </p:cNvPr>
          <p:cNvSpPr/>
          <p:nvPr/>
        </p:nvSpPr>
        <p:spPr>
          <a:xfrm>
            <a:off x="3489826" y="2718324"/>
            <a:ext cx="2090057" cy="720105"/>
          </a:xfrm>
          <a:prstGeom prst="wedgeRoundRectCallout">
            <a:avLst>
              <a:gd name="adj1" fmla="val -61142"/>
              <a:gd name="adj2" fmla="val 4283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I’ll meet you at 20 past 11.</a:t>
            </a:r>
          </a:p>
        </p:txBody>
      </p:sp>
      <p:pic>
        <p:nvPicPr>
          <p:cNvPr id="53" name="Picture 52">
            <a:extLst>
              <a:ext uri="{FF2B5EF4-FFF2-40B4-BE49-F238E27FC236}">
                <a16:creationId xmlns:a16="http://schemas.microsoft.com/office/drawing/2014/main" id="{8F30D1DF-EFD5-4FF2-B2F9-A799E46B15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422" y="2718324"/>
            <a:ext cx="1739404" cy="3455012"/>
          </a:xfrm>
          <a:prstGeom prst="rect">
            <a:avLst/>
          </a:prstGeom>
        </p:spPr>
      </p:pic>
      <p:pic>
        <p:nvPicPr>
          <p:cNvPr id="54" name="Picture 53">
            <a:extLst>
              <a:ext uri="{FF2B5EF4-FFF2-40B4-BE49-F238E27FC236}">
                <a16:creationId xmlns:a16="http://schemas.microsoft.com/office/drawing/2014/main" id="{C8CE76D0-3949-43FB-8960-734D180C9E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5770404" y="2718324"/>
            <a:ext cx="1709896" cy="3461616"/>
          </a:xfrm>
          <a:prstGeom prst="rect">
            <a:avLst/>
          </a:prstGeom>
        </p:spPr>
      </p:pic>
      <p:sp>
        <p:nvSpPr>
          <p:cNvPr id="55" name="Speech Bubble: Rectangle with Corners Rounded 40">
            <a:extLst>
              <a:ext uri="{FF2B5EF4-FFF2-40B4-BE49-F238E27FC236}">
                <a16:creationId xmlns:a16="http://schemas.microsoft.com/office/drawing/2014/main" id="{2726242C-7C2E-41F9-B2CD-2718A39CFF76}"/>
              </a:ext>
            </a:extLst>
          </p:cNvPr>
          <p:cNvSpPr/>
          <p:nvPr/>
        </p:nvSpPr>
        <p:spPr>
          <a:xfrm>
            <a:off x="3808325" y="3567239"/>
            <a:ext cx="2059913" cy="964568"/>
          </a:xfrm>
          <a:prstGeom prst="wedgeRoundRectCallout">
            <a:avLst>
              <a:gd name="adj1" fmla="val 60012"/>
              <a:gd name="adj2" fmla="val -381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My train is 22 minutes past 10 -  I mustn’t be late!</a:t>
            </a:r>
          </a:p>
        </p:txBody>
      </p:sp>
      <p:sp>
        <p:nvSpPr>
          <p:cNvPr id="56" name="Rectangle 55">
            <a:extLst>
              <a:ext uri="{FF2B5EF4-FFF2-40B4-BE49-F238E27FC236}">
                <a16:creationId xmlns:a16="http://schemas.microsoft.com/office/drawing/2014/main" id="{FFD96C75-1A3A-4911-937E-4D129BB64E91}"/>
              </a:ext>
            </a:extLst>
          </p:cNvPr>
          <p:cNvSpPr/>
          <p:nvPr/>
        </p:nvSpPr>
        <p:spPr>
          <a:xfrm>
            <a:off x="622998" y="1755679"/>
            <a:ext cx="7955666" cy="646331"/>
          </a:xfrm>
          <a:prstGeom prst="rect">
            <a:avLst/>
          </a:prstGeom>
          <a:solidFill>
            <a:srgbClr val="D1C4DE"/>
          </a:solidFill>
        </p:spPr>
        <p:txBody>
          <a:bodyPr wrap="square">
            <a:spAutoFit/>
          </a:bodyPr>
          <a:lstStyle/>
          <a:p>
            <a:pPr algn="ctr"/>
            <a:r>
              <a:rPr lang="en-GB" dirty="0">
                <a:latin typeface="Twinkl" pitchFamily="50" charset="0"/>
              </a:rPr>
              <a:t>However, sometimes it is vital to use minute intervals. For example, when catching a train you need to use the exact time.</a:t>
            </a:r>
          </a:p>
        </p:txBody>
      </p:sp>
    </p:spTree>
    <p:extLst>
      <p:ext uri="{BB962C8B-B14F-4D97-AF65-F5344CB8AC3E}">
        <p14:creationId xmlns:p14="http://schemas.microsoft.com/office/powerpoint/2010/main" val="391648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2"/>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5"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1977081"/>
            <a:ext cx="7632700" cy="4115743"/>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pic>
        <p:nvPicPr>
          <p:cNvPr id="12" name="Picture 11">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70" y="2170963"/>
            <a:ext cx="4396009" cy="3108486"/>
          </a:xfrm>
          <a:prstGeom prst="rect">
            <a:avLst/>
          </a:prstGeom>
        </p:spPr>
      </p:pic>
      <p:pic>
        <p:nvPicPr>
          <p:cNvPr id="13" name="Picture 12">
            <a:extLst>
              <a:ext uri="{FF2B5EF4-FFF2-40B4-BE49-F238E27FC236}">
                <a16:creationId xmlns:a16="http://schemas.microsoft.com/office/drawing/2014/main" id="{449518DC-328B-4552-8E3D-902328B226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39" t="-9879" r="-7507"/>
          <a:stretch/>
        </p:blipFill>
        <p:spPr>
          <a:xfrm flipH="1">
            <a:off x="4643696" y="4174203"/>
            <a:ext cx="3545059" cy="1910110"/>
          </a:xfrm>
          <a:prstGeom prst="rect">
            <a:avLst/>
          </a:prstGeom>
        </p:spPr>
      </p:pic>
      <p:sp>
        <p:nvSpPr>
          <p:cNvPr id="16" name="Oval 15">
            <a:extLst>
              <a:ext uri="{FF2B5EF4-FFF2-40B4-BE49-F238E27FC236}">
                <a16:creationId xmlns:a16="http://schemas.microsoft.com/office/drawing/2014/main" id="{C0AA5EA1-CB63-4731-B997-97DE4DCD8131}"/>
              </a:ext>
            </a:extLst>
          </p:cNvPr>
          <p:cNvSpPr/>
          <p:nvPr/>
        </p:nvSpPr>
        <p:spPr>
          <a:xfrm flipH="1">
            <a:off x="2914329" y="3632222"/>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54D7F09B-9DE3-4BF1-AA74-2195EA9B6E48}"/>
              </a:ext>
            </a:extLst>
          </p:cNvPr>
          <p:cNvGrpSpPr/>
          <p:nvPr/>
        </p:nvGrpSpPr>
        <p:grpSpPr>
          <a:xfrm>
            <a:off x="4218896" y="2686666"/>
            <a:ext cx="365805" cy="307777"/>
            <a:chOff x="5645213" y="3153483"/>
            <a:chExt cx="365805" cy="307777"/>
          </a:xfrm>
        </p:grpSpPr>
        <p:sp>
          <p:nvSpPr>
            <p:cNvPr id="20" name="Oval 19">
              <a:extLst>
                <a:ext uri="{FF2B5EF4-FFF2-40B4-BE49-F238E27FC236}">
                  <a16:creationId xmlns:a16="http://schemas.microsoft.com/office/drawing/2014/main" id="{693C3BD0-A12D-4B92-B775-574874E12740}"/>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BE4F915D-C25B-456B-8799-359596851201}"/>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3" name="Group 22">
            <a:extLst>
              <a:ext uri="{FF2B5EF4-FFF2-40B4-BE49-F238E27FC236}">
                <a16:creationId xmlns:a16="http://schemas.microsoft.com/office/drawing/2014/main" id="{BE3839B6-03F7-4174-8A40-9348FE5EFD7A}"/>
              </a:ext>
            </a:extLst>
          </p:cNvPr>
          <p:cNvGrpSpPr/>
          <p:nvPr/>
        </p:nvGrpSpPr>
        <p:grpSpPr>
          <a:xfrm>
            <a:off x="4462152" y="3567651"/>
            <a:ext cx="348173" cy="307777"/>
            <a:chOff x="5654029" y="3153483"/>
            <a:chExt cx="348173" cy="307777"/>
          </a:xfrm>
        </p:grpSpPr>
        <p:sp>
          <p:nvSpPr>
            <p:cNvPr id="24" name="Oval 23">
              <a:extLst>
                <a:ext uri="{FF2B5EF4-FFF2-40B4-BE49-F238E27FC236}">
                  <a16:creationId xmlns:a16="http://schemas.microsoft.com/office/drawing/2014/main" id="{E44226DE-A362-4421-B1B5-ECC60A7DCFE7}"/>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40198DD2-E0D4-4A17-8819-2EF4FA9944EC}"/>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28" name="Group 27">
            <a:extLst>
              <a:ext uri="{FF2B5EF4-FFF2-40B4-BE49-F238E27FC236}">
                <a16:creationId xmlns:a16="http://schemas.microsoft.com/office/drawing/2014/main" id="{3CF3F48A-0C6D-49A0-8BE0-B7709DB8B7FD}"/>
              </a:ext>
            </a:extLst>
          </p:cNvPr>
          <p:cNvGrpSpPr/>
          <p:nvPr/>
        </p:nvGrpSpPr>
        <p:grpSpPr>
          <a:xfrm>
            <a:off x="4237168" y="4401211"/>
            <a:ext cx="391454" cy="307777"/>
            <a:chOff x="5646296" y="3153483"/>
            <a:chExt cx="391454" cy="307777"/>
          </a:xfrm>
        </p:grpSpPr>
        <p:sp>
          <p:nvSpPr>
            <p:cNvPr id="29" name="Oval 28">
              <a:extLst>
                <a:ext uri="{FF2B5EF4-FFF2-40B4-BE49-F238E27FC236}">
                  <a16:creationId xmlns:a16="http://schemas.microsoft.com/office/drawing/2014/main" id="{18639F55-8B5F-4729-8575-BF0AC0F063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BE777CC0-EDEF-49E8-BD3D-49A06D0A7FC4}"/>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39" name="Group 38">
            <a:extLst>
              <a:ext uri="{FF2B5EF4-FFF2-40B4-BE49-F238E27FC236}">
                <a16:creationId xmlns:a16="http://schemas.microsoft.com/office/drawing/2014/main" id="{4AE10642-77E8-4F65-ABF3-41008159B948}"/>
              </a:ext>
            </a:extLst>
          </p:cNvPr>
          <p:cNvGrpSpPr/>
          <p:nvPr/>
        </p:nvGrpSpPr>
        <p:grpSpPr>
          <a:xfrm>
            <a:off x="3607585" y="2041879"/>
            <a:ext cx="279244" cy="307777"/>
            <a:chOff x="5688493" y="3153483"/>
            <a:chExt cx="279244" cy="307777"/>
          </a:xfrm>
        </p:grpSpPr>
        <p:sp>
          <p:nvSpPr>
            <p:cNvPr id="40" name="Oval 39">
              <a:extLst>
                <a:ext uri="{FF2B5EF4-FFF2-40B4-BE49-F238E27FC236}">
                  <a16:creationId xmlns:a16="http://schemas.microsoft.com/office/drawing/2014/main" id="{F405FF38-4B6A-4B12-848D-EBF200451E00}"/>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AEFA1303-1281-41A1-903D-149FBC498B1B}"/>
                </a:ext>
              </a:extLst>
            </p:cNvPr>
            <p:cNvSpPr/>
            <p:nvPr/>
          </p:nvSpPr>
          <p:spPr>
            <a:xfrm>
              <a:off x="5688493" y="3153483"/>
              <a:ext cx="279244" cy="307777"/>
            </a:xfrm>
            <a:prstGeom prst="rect">
              <a:avLst/>
            </a:prstGeom>
          </p:spPr>
          <p:txBody>
            <a:bodyPr wrap="none">
              <a:spAutoFit/>
            </a:bodyPr>
            <a:lstStyle/>
            <a:p>
              <a:pPr algn="ctr"/>
              <a:r>
                <a:rPr lang="en-GB" sz="1400" dirty="0">
                  <a:solidFill>
                    <a:schemeClr val="bg1"/>
                  </a:solidFill>
                </a:rPr>
                <a:t>5</a:t>
              </a:r>
            </a:p>
          </p:txBody>
        </p:sp>
      </p:grpSp>
      <p:sp>
        <p:nvSpPr>
          <p:cNvPr id="46" name="Arrow: Curved Left 45">
            <a:extLst>
              <a:ext uri="{FF2B5EF4-FFF2-40B4-BE49-F238E27FC236}">
                <a16:creationId xmlns:a16="http://schemas.microsoft.com/office/drawing/2014/main" id="{6DB81460-A620-41E7-BBEF-9571EFC00D0B}"/>
              </a:ext>
            </a:extLst>
          </p:cNvPr>
          <p:cNvSpPr/>
          <p:nvPr/>
        </p:nvSpPr>
        <p:spPr>
          <a:xfrm rot="17182878">
            <a:off x="3162707" y="2054152"/>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Arrow: Curved Left 47">
            <a:extLst>
              <a:ext uri="{FF2B5EF4-FFF2-40B4-BE49-F238E27FC236}">
                <a16:creationId xmlns:a16="http://schemas.microsoft.com/office/drawing/2014/main" id="{4C080343-BD91-416C-97E7-629E4E13325E}"/>
              </a:ext>
            </a:extLst>
          </p:cNvPr>
          <p:cNvSpPr/>
          <p:nvPr/>
        </p:nvSpPr>
        <p:spPr>
          <a:xfrm rot="1862873">
            <a:off x="3961523" y="4324278"/>
            <a:ext cx="124543" cy="1570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Arrow: Curved Left 48">
            <a:extLst>
              <a:ext uri="{FF2B5EF4-FFF2-40B4-BE49-F238E27FC236}">
                <a16:creationId xmlns:a16="http://schemas.microsoft.com/office/drawing/2014/main" id="{34248581-0017-4329-972A-89012368048A}"/>
              </a:ext>
            </a:extLst>
          </p:cNvPr>
          <p:cNvSpPr/>
          <p:nvPr/>
        </p:nvSpPr>
        <p:spPr>
          <a:xfrm rot="18701423">
            <a:off x="3759180" y="2410483"/>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 name="Arrow: Curved Left 49">
            <a:extLst>
              <a:ext uri="{FF2B5EF4-FFF2-40B4-BE49-F238E27FC236}">
                <a16:creationId xmlns:a16="http://schemas.microsoft.com/office/drawing/2014/main" id="{91F6805A-4C13-4BA9-A261-B8DD02E58176}"/>
              </a:ext>
            </a:extLst>
          </p:cNvPr>
          <p:cNvSpPr/>
          <p:nvPr/>
        </p:nvSpPr>
        <p:spPr>
          <a:xfrm rot="20628496">
            <a:off x="4115074" y="3015574"/>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1" name="Arrow: Curved Left 50">
            <a:extLst>
              <a:ext uri="{FF2B5EF4-FFF2-40B4-BE49-F238E27FC236}">
                <a16:creationId xmlns:a16="http://schemas.microsoft.com/office/drawing/2014/main" id="{C1CF23B0-125C-4140-A9B6-309F256F0D3D}"/>
              </a:ext>
            </a:extLst>
          </p:cNvPr>
          <p:cNvSpPr/>
          <p:nvPr/>
        </p:nvSpPr>
        <p:spPr>
          <a:xfrm rot="1542327">
            <a:off x="4038142" y="3734004"/>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Speech Bubble: Rectangle with Corners Rounded 28">
            <a:extLst>
              <a:ext uri="{FF2B5EF4-FFF2-40B4-BE49-F238E27FC236}">
                <a16:creationId xmlns:a16="http://schemas.microsoft.com/office/drawing/2014/main" id="{543FFA0F-E025-4F9D-9DA7-23981EF8CE70}"/>
              </a:ext>
            </a:extLst>
          </p:cNvPr>
          <p:cNvSpPr/>
          <p:nvPr/>
        </p:nvSpPr>
        <p:spPr>
          <a:xfrm>
            <a:off x="4950941" y="3246539"/>
            <a:ext cx="3163329" cy="840510"/>
          </a:xfrm>
          <a:prstGeom prst="wedgeRoundRectCallout">
            <a:avLst>
              <a:gd name="adj1" fmla="val -15532"/>
              <a:gd name="adj2" fmla="val 830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hour is shown </a:t>
            </a:r>
            <a:br>
              <a:rPr lang="en-GB" dirty="0">
                <a:solidFill>
                  <a:schemeClr val="tx1"/>
                </a:solidFill>
              </a:rPr>
            </a:br>
            <a:r>
              <a:rPr lang="en-GB" dirty="0">
                <a:solidFill>
                  <a:schemeClr val="tx1"/>
                </a:solidFill>
              </a:rPr>
              <a:t>on the clock?</a:t>
            </a:r>
          </a:p>
        </p:txBody>
      </p:sp>
      <p:sp>
        <p:nvSpPr>
          <p:cNvPr id="32" name="Rectangle 31">
            <a:extLst>
              <a:ext uri="{FF2B5EF4-FFF2-40B4-BE49-F238E27FC236}">
                <a16:creationId xmlns:a16="http://schemas.microsoft.com/office/drawing/2014/main" id="{C38E10C1-DCD1-4616-AA5F-0D9D2AB5FE5E}"/>
              </a:ext>
            </a:extLst>
          </p:cNvPr>
          <p:cNvSpPr/>
          <p:nvPr/>
        </p:nvSpPr>
        <p:spPr>
          <a:xfrm>
            <a:off x="1264358" y="5620366"/>
            <a:ext cx="3408305" cy="369332"/>
          </a:xfrm>
          <a:prstGeom prst="rect">
            <a:avLst/>
          </a:prstGeom>
        </p:spPr>
        <p:txBody>
          <a:bodyPr wrap="none">
            <a:spAutoFit/>
          </a:bodyPr>
          <a:lstStyle/>
          <a:p>
            <a:pPr algn="ctr"/>
            <a:r>
              <a:rPr lang="en-GB" b="1" dirty="0"/>
              <a:t>It is 21 minutes past the hour. </a:t>
            </a:r>
          </a:p>
        </p:txBody>
      </p:sp>
      <p:sp>
        <p:nvSpPr>
          <p:cNvPr id="33" name="Speech Bubble: Rectangle with Corners Rounded 28">
            <a:extLst>
              <a:ext uri="{FF2B5EF4-FFF2-40B4-BE49-F238E27FC236}">
                <a16:creationId xmlns:a16="http://schemas.microsoft.com/office/drawing/2014/main" id="{19281B3D-FBAD-4D57-8653-61872E7165B5}"/>
              </a:ext>
            </a:extLst>
          </p:cNvPr>
          <p:cNvSpPr/>
          <p:nvPr/>
        </p:nvSpPr>
        <p:spPr>
          <a:xfrm>
            <a:off x="4835356" y="2424831"/>
            <a:ext cx="3915065" cy="1797627"/>
          </a:xfrm>
          <a:prstGeom prst="wedgeRoundRectCallout">
            <a:avLst>
              <a:gd name="adj1" fmla="val -17246"/>
              <a:gd name="adj2" fmla="val 666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let's look at the minutes. On this clock, the big hand is one minute after the 4. Count in 5s to the 4 and then count on in 1s to the minute hand. How many minutes have you counted?</a:t>
            </a:r>
          </a:p>
        </p:txBody>
      </p:sp>
      <p:sp>
        <p:nvSpPr>
          <p:cNvPr id="34" name="Rectangle 33">
            <a:extLst>
              <a:ext uri="{FF2B5EF4-FFF2-40B4-BE49-F238E27FC236}">
                <a16:creationId xmlns:a16="http://schemas.microsoft.com/office/drawing/2014/main" id="{9FC4DF9A-5E4A-4E85-945F-91A90BC9C47D}"/>
              </a:ext>
            </a:extLst>
          </p:cNvPr>
          <p:cNvSpPr/>
          <p:nvPr/>
        </p:nvSpPr>
        <p:spPr>
          <a:xfrm>
            <a:off x="2292684" y="5267511"/>
            <a:ext cx="1351652" cy="369332"/>
          </a:xfrm>
          <a:prstGeom prst="rect">
            <a:avLst/>
          </a:prstGeom>
        </p:spPr>
        <p:txBody>
          <a:bodyPr wrap="none">
            <a:spAutoFit/>
          </a:bodyPr>
          <a:lstStyle/>
          <a:p>
            <a:pPr algn="ctr"/>
            <a:r>
              <a:rPr lang="en-GB" b="1" dirty="0"/>
              <a:t>20 + 1 = 21</a:t>
            </a:r>
          </a:p>
        </p:txBody>
      </p:sp>
      <p:cxnSp>
        <p:nvCxnSpPr>
          <p:cNvPr id="14" name="Straight Arrow Connector 13">
            <a:extLst>
              <a:ext uri="{FF2B5EF4-FFF2-40B4-BE49-F238E27FC236}">
                <a16:creationId xmlns:a16="http://schemas.microsoft.com/office/drawing/2014/main" id="{A1215AA7-93DB-4CB0-8DDE-0783A5732CF8}"/>
              </a:ext>
            </a:extLst>
          </p:cNvPr>
          <p:cNvCxnSpPr>
            <a:cxnSpLocks/>
          </p:cNvCxnSpPr>
          <p:nvPr/>
        </p:nvCxnSpPr>
        <p:spPr>
          <a:xfrm>
            <a:off x="2960821" y="3656866"/>
            <a:ext cx="848979" cy="677651"/>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B4A1503-4CA3-4975-A6C2-478BBEF9E0B5}"/>
              </a:ext>
            </a:extLst>
          </p:cNvPr>
          <p:cNvCxnSpPr>
            <a:cxnSpLocks/>
          </p:cNvCxnSpPr>
          <p:nvPr/>
        </p:nvCxnSpPr>
        <p:spPr>
          <a:xfrm flipH="1">
            <a:off x="2379091" y="3656866"/>
            <a:ext cx="581730" cy="60182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73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1"/>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left)">
                                      <p:cBhvr>
                                        <p:cTn id="28" dur="500"/>
                                        <p:tgtEl>
                                          <p:spTgt spid="46"/>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left)">
                                      <p:cBhvr>
                                        <p:cTn id="37" dur="500"/>
                                        <p:tgtEl>
                                          <p:spTgt spid="49"/>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up)">
                                      <p:cBhvr>
                                        <p:cTn id="46" dur="500"/>
                                        <p:tgtEl>
                                          <p:spTgt spid="50"/>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wipe(up)">
                                      <p:cBhvr>
                                        <p:cTn id="55" dur="500"/>
                                        <p:tgtEl>
                                          <p:spTgt spid="51"/>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par>
                          <p:cTn id="60" fill="hold">
                            <p:stCondLst>
                              <p:cond delay="1000"/>
                            </p:stCondLst>
                            <p:childTnLst>
                              <p:par>
                                <p:cTn id="61" presetID="22" presetClass="entr" presetSubtype="1" fill="hold" grpId="0" nodeType="after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up)">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49" grpId="0" animBg="1"/>
      <p:bldP spid="50" grpId="0" animBg="1"/>
      <p:bldP spid="51" grpId="0" animBg="1"/>
      <p:bldP spid="31" grpId="0" animBg="1"/>
      <p:bldP spid="31" grpId="1" animBg="1"/>
      <p:bldP spid="32" grpId="0"/>
      <p:bldP spid="33"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1977081"/>
            <a:ext cx="7632700" cy="4115743"/>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pic>
        <p:nvPicPr>
          <p:cNvPr id="12" name="Picture 11">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70" y="2170963"/>
            <a:ext cx="4396009" cy="3108486"/>
          </a:xfrm>
          <a:prstGeom prst="rect">
            <a:avLst/>
          </a:prstGeom>
        </p:spPr>
      </p:pic>
      <p:pic>
        <p:nvPicPr>
          <p:cNvPr id="13" name="Picture 12">
            <a:extLst>
              <a:ext uri="{FF2B5EF4-FFF2-40B4-BE49-F238E27FC236}">
                <a16:creationId xmlns:a16="http://schemas.microsoft.com/office/drawing/2014/main" id="{449518DC-328B-4552-8E3D-902328B226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39" t="-9879" r="-7507"/>
          <a:stretch/>
        </p:blipFill>
        <p:spPr>
          <a:xfrm flipH="1">
            <a:off x="4199205" y="4174203"/>
            <a:ext cx="3545059" cy="1910110"/>
          </a:xfrm>
          <a:prstGeom prst="rect">
            <a:avLst/>
          </a:prstGeom>
        </p:spPr>
      </p:pic>
      <p:sp>
        <p:nvSpPr>
          <p:cNvPr id="16" name="Oval 15">
            <a:extLst>
              <a:ext uri="{FF2B5EF4-FFF2-40B4-BE49-F238E27FC236}">
                <a16:creationId xmlns:a16="http://schemas.microsoft.com/office/drawing/2014/main" id="{C0AA5EA1-CB63-4731-B997-97DE4DCD8131}"/>
              </a:ext>
            </a:extLst>
          </p:cNvPr>
          <p:cNvSpPr/>
          <p:nvPr/>
        </p:nvSpPr>
        <p:spPr>
          <a:xfrm flipH="1">
            <a:off x="2914329" y="3632222"/>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A1215AA7-93DB-4CB0-8DDE-0783A5732CF8}"/>
              </a:ext>
            </a:extLst>
          </p:cNvPr>
          <p:cNvCxnSpPr>
            <a:cxnSpLocks/>
          </p:cNvCxnSpPr>
          <p:nvPr/>
        </p:nvCxnSpPr>
        <p:spPr>
          <a:xfrm flipV="1">
            <a:off x="2960821" y="3043934"/>
            <a:ext cx="851524" cy="612933"/>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B4A1503-4CA3-4975-A6C2-478BBEF9E0B5}"/>
              </a:ext>
            </a:extLst>
          </p:cNvPr>
          <p:cNvCxnSpPr>
            <a:cxnSpLocks/>
          </p:cNvCxnSpPr>
          <p:nvPr/>
        </p:nvCxnSpPr>
        <p:spPr>
          <a:xfrm flipH="1" flipV="1">
            <a:off x="2630658" y="3003899"/>
            <a:ext cx="330163" cy="65296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6B870B90-3342-426F-8B87-24E5A1E1F754}"/>
              </a:ext>
            </a:extLst>
          </p:cNvPr>
          <p:cNvGrpSpPr/>
          <p:nvPr/>
        </p:nvGrpSpPr>
        <p:grpSpPr>
          <a:xfrm>
            <a:off x="4218896" y="2686666"/>
            <a:ext cx="365805" cy="307777"/>
            <a:chOff x="5645213" y="3153483"/>
            <a:chExt cx="365805" cy="307777"/>
          </a:xfrm>
        </p:grpSpPr>
        <p:sp>
          <p:nvSpPr>
            <p:cNvPr id="15" name="Oval 14">
              <a:extLst>
                <a:ext uri="{FF2B5EF4-FFF2-40B4-BE49-F238E27FC236}">
                  <a16:creationId xmlns:a16="http://schemas.microsoft.com/office/drawing/2014/main" id="{F5C84449-2386-44D5-84B7-A68D63D712D2}"/>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409117BC-AAD9-4A64-8B0E-D120811DFF68}"/>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2" name="Group 21">
            <a:extLst>
              <a:ext uri="{FF2B5EF4-FFF2-40B4-BE49-F238E27FC236}">
                <a16:creationId xmlns:a16="http://schemas.microsoft.com/office/drawing/2014/main" id="{7A033FFC-5F52-4070-AB98-6201EEAAECEE}"/>
              </a:ext>
            </a:extLst>
          </p:cNvPr>
          <p:cNvGrpSpPr/>
          <p:nvPr/>
        </p:nvGrpSpPr>
        <p:grpSpPr>
          <a:xfrm>
            <a:off x="3607585" y="2041879"/>
            <a:ext cx="279244" cy="307777"/>
            <a:chOff x="5688493" y="3153483"/>
            <a:chExt cx="279244" cy="307777"/>
          </a:xfrm>
        </p:grpSpPr>
        <p:sp>
          <p:nvSpPr>
            <p:cNvPr id="23" name="Oval 22">
              <a:extLst>
                <a:ext uri="{FF2B5EF4-FFF2-40B4-BE49-F238E27FC236}">
                  <a16:creationId xmlns:a16="http://schemas.microsoft.com/office/drawing/2014/main" id="{8875FD91-673A-4A37-B044-C39ABA1C9318}"/>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F5C09591-26E4-40CC-B75B-D8B4419259E2}"/>
                </a:ext>
              </a:extLst>
            </p:cNvPr>
            <p:cNvSpPr/>
            <p:nvPr/>
          </p:nvSpPr>
          <p:spPr>
            <a:xfrm>
              <a:off x="5688493" y="3153483"/>
              <a:ext cx="279244" cy="307777"/>
            </a:xfrm>
            <a:prstGeom prst="rect">
              <a:avLst/>
            </a:prstGeom>
          </p:spPr>
          <p:txBody>
            <a:bodyPr wrap="none">
              <a:spAutoFit/>
            </a:bodyPr>
            <a:lstStyle/>
            <a:p>
              <a:pPr algn="ctr"/>
              <a:r>
                <a:rPr lang="en-GB" sz="1400" dirty="0">
                  <a:solidFill>
                    <a:schemeClr val="bg1"/>
                  </a:solidFill>
                </a:rPr>
                <a:t>5</a:t>
              </a:r>
            </a:p>
          </p:txBody>
        </p:sp>
      </p:grpSp>
      <p:sp>
        <p:nvSpPr>
          <p:cNvPr id="25" name="Arrow: Curved Left 24">
            <a:extLst>
              <a:ext uri="{FF2B5EF4-FFF2-40B4-BE49-F238E27FC236}">
                <a16:creationId xmlns:a16="http://schemas.microsoft.com/office/drawing/2014/main" id="{A1E5B1B8-7013-43FA-B344-4E80D0CDBB50}"/>
              </a:ext>
            </a:extLst>
          </p:cNvPr>
          <p:cNvSpPr/>
          <p:nvPr/>
        </p:nvSpPr>
        <p:spPr>
          <a:xfrm rot="17182878">
            <a:off x="3162707" y="2054152"/>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urved Left 26">
            <a:extLst>
              <a:ext uri="{FF2B5EF4-FFF2-40B4-BE49-F238E27FC236}">
                <a16:creationId xmlns:a16="http://schemas.microsoft.com/office/drawing/2014/main" id="{1775EB03-75DC-4A66-B5FE-E43D9645B01B}"/>
              </a:ext>
            </a:extLst>
          </p:cNvPr>
          <p:cNvSpPr/>
          <p:nvPr/>
        </p:nvSpPr>
        <p:spPr>
          <a:xfrm rot="18701423">
            <a:off x="3759180" y="2410483"/>
            <a:ext cx="276068" cy="701269"/>
          </a:xfrm>
          <a:prstGeom prst="curvedLeftArrow">
            <a:avLst>
              <a:gd name="adj1" fmla="val 25000"/>
              <a:gd name="adj2" fmla="val 50000"/>
              <a:gd name="adj3" fmla="val 4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Speech Bubble: Rectangle with Corners Rounded 28">
            <a:extLst>
              <a:ext uri="{FF2B5EF4-FFF2-40B4-BE49-F238E27FC236}">
                <a16:creationId xmlns:a16="http://schemas.microsoft.com/office/drawing/2014/main" id="{9FA7C58A-271A-488C-BA4A-AD827DBF744E}"/>
              </a:ext>
            </a:extLst>
          </p:cNvPr>
          <p:cNvSpPr/>
          <p:nvPr/>
        </p:nvSpPr>
        <p:spPr>
          <a:xfrm>
            <a:off x="5094380" y="3246539"/>
            <a:ext cx="2720149" cy="840510"/>
          </a:xfrm>
          <a:prstGeom prst="wedgeRoundRectCallout">
            <a:avLst>
              <a:gd name="adj1" fmla="val -15532"/>
              <a:gd name="adj2" fmla="val 830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hour is shown </a:t>
            </a:r>
          </a:p>
          <a:p>
            <a:pPr algn="ctr"/>
            <a:r>
              <a:rPr lang="en-GB" dirty="0">
                <a:solidFill>
                  <a:schemeClr val="tx1"/>
                </a:solidFill>
              </a:rPr>
              <a:t>on the clock?</a:t>
            </a:r>
          </a:p>
        </p:txBody>
      </p:sp>
      <p:sp>
        <p:nvSpPr>
          <p:cNvPr id="29" name="Rectangle 28">
            <a:extLst>
              <a:ext uri="{FF2B5EF4-FFF2-40B4-BE49-F238E27FC236}">
                <a16:creationId xmlns:a16="http://schemas.microsoft.com/office/drawing/2014/main" id="{19BE042E-FF63-48FD-B572-6D1667E8F3C8}"/>
              </a:ext>
            </a:extLst>
          </p:cNvPr>
          <p:cNvSpPr/>
          <p:nvPr/>
        </p:nvSpPr>
        <p:spPr>
          <a:xfrm>
            <a:off x="1308440" y="5620366"/>
            <a:ext cx="3320141" cy="369332"/>
          </a:xfrm>
          <a:prstGeom prst="rect">
            <a:avLst/>
          </a:prstGeom>
        </p:spPr>
        <p:txBody>
          <a:bodyPr wrap="square">
            <a:spAutoFit/>
          </a:bodyPr>
          <a:lstStyle/>
          <a:p>
            <a:pPr algn="ctr"/>
            <a:r>
              <a:rPr lang="en-GB" b="1" dirty="0"/>
              <a:t>It is 9 minutes past the hour. </a:t>
            </a:r>
          </a:p>
        </p:txBody>
      </p:sp>
      <p:sp>
        <p:nvSpPr>
          <p:cNvPr id="30" name="Speech Bubble: Rectangle with Corners Rounded 28">
            <a:extLst>
              <a:ext uri="{FF2B5EF4-FFF2-40B4-BE49-F238E27FC236}">
                <a16:creationId xmlns:a16="http://schemas.microsoft.com/office/drawing/2014/main" id="{12EB3ADA-CF0D-4839-9404-EC635CC49001}"/>
              </a:ext>
            </a:extLst>
          </p:cNvPr>
          <p:cNvSpPr/>
          <p:nvPr/>
        </p:nvSpPr>
        <p:spPr>
          <a:xfrm>
            <a:off x="4640206" y="2431568"/>
            <a:ext cx="3915065" cy="1797627"/>
          </a:xfrm>
          <a:prstGeom prst="wedgeRoundRectCallout">
            <a:avLst>
              <a:gd name="adj1" fmla="val -17246"/>
              <a:gd name="adj2" fmla="val 666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let's look at the minutes. On this clock, the big hand is one minute before the 2. Count in 5s to the 2 and then count back in 1s to the minute hand. How many minutes have you counted?</a:t>
            </a:r>
          </a:p>
        </p:txBody>
      </p:sp>
      <p:sp>
        <p:nvSpPr>
          <p:cNvPr id="31" name="Rectangle 30">
            <a:extLst>
              <a:ext uri="{FF2B5EF4-FFF2-40B4-BE49-F238E27FC236}">
                <a16:creationId xmlns:a16="http://schemas.microsoft.com/office/drawing/2014/main" id="{AFFB5D8B-177B-4C5A-B8B2-7BA3AE3C8BEE}"/>
              </a:ext>
            </a:extLst>
          </p:cNvPr>
          <p:cNvSpPr/>
          <p:nvPr/>
        </p:nvSpPr>
        <p:spPr>
          <a:xfrm>
            <a:off x="2385658" y="5267511"/>
            <a:ext cx="1165704" cy="369332"/>
          </a:xfrm>
          <a:prstGeom prst="rect">
            <a:avLst/>
          </a:prstGeom>
        </p:spPr>
        <p:txBody>
          <a:bodyPr wrap="none">
            <a:spAutoFit/>
          </a:bodyPr>
          <a:lstStyle/>
          <a:p>
            <a:pPr algn="ctr"/>
            <a:r>
              <a:rPr lang="en-GB" b="1" dirty="0"/>
              <a:t>10 - 1 = 9</a:t>
            </a:r>
          </a:p>
        </p:txBody>
      </p:sp>
      <p:sp>
        <p:nvSpPr>
          <p:cNvPr id="26" name="Arrow: Curved Left 25">
            <a:extLst>
              <a:ext uri="{FF2B5EF4-FFF2-40B4-BE49-F238E27FC236}">
                <a16:creationId xmlns:a16="http://schemas.microsoft.com/office/drawing/2014/main" id="{069FD2CF-E2D6-43D3-9B49-4461AEFC2DF6}"/>
              </a:ext>
            </a:extLst>
          </p:cNvPr>
          <p:cNvSpPr/>
          <p:nvPr/>
        </p:nvSpPr>
        <p:spPr>
          <a:xfrm rot="20005285" flipV="1">
            <a:off x="3955181" y="2902893"/>
            <a:ext cx="154531" cy="183100"/>
          </a:xfrm>
          <a:prstGeom prst="curvedLeftArrow">
            <a:avLst>
              <a:gd name="adj1" fmla="val 25000"/>
              <a:gd name="adj2" fmla="val 50000"/>
              <a:gd name="adj3" fmla="val 234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5177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8"/>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par>
                          <p:cTn id="42" fill="hold">
                            <p:stCondLst>
                              <p:cond delay="1000"/>
                            </p:stCondLst>
                            <p:childTnLst>
                              <p:par>
                                <p:cTn id="43" presetID="22" presetClass="entr" presetSubtype="1"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up)">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28" grpId="1" animBg="1"/>
      <p:bldP spid="29" grpId="0"/>
      <p:bldP spid="30" grpId="0" animBg="1"/>
      <p:bldP spid="31"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D61C18-2B62-4EEC-8506-C567EC3D4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650" y="2240692"/>
            <a:ext cx="7632700" cy="3852132"/>
          </a:xfrm>
          <a:prstGeom prst="rect">
            <a:avLst/>
          </a:prstGeom>
        </p:spPr>
      </p:pic>
      <p:sp>
        <p:nvSpPr>
          <p:cNvPr id="8" name="Rectangle 7"/>
          <p:cNvSpPr/>
          <p:nvPr/>
        </p:nvSpPr>
        <p:spPr>
          <a:xfrm>
            <a:off x="2047396" y="697112"/>
            <a:ext cx="4985339" cy="1046440"/>
          </a:xfrm>
          <a:prstGeom prst="rect">
            <a:avLst/>
          </a:prstGeom>
        </p:spPr>
        <p:txBody>
          <a:bodyPr wrap="none" lIns="0" tIns="0" rIns="0" bIns="0">
            <a:spAutoFit/>
          </a:bodyPr>
          <a:lstStyle/>
          <a:p>
            <a:pPr algn="ctr"/>
            <a:r>
              <a:rPr lang="en-GB" sz="4000" dirty="0">
                <a:latin typeface="+mj-lt"/>
              </a:rPr>
              <a:t>Telling the Time:</a:t>
            </a:r>
          </a:p>
          <a:p>
            <a:pPr algn="ctr"/>
            <a:r>
              <a:rPr lang="en-GB" sz="2800" dirty="0">
                <a:latin typeface="+mj-lt"/>
              </a:rPr>
              <a:t>Minute Intervals Past the Hour</a:t>
            </a:r>
          </a:p>
        </p:txBody>
      </p:sp>
      <p:sp>
        <p:nvSpPr>
          <p:cNvPr id="4" name="Rectangle 3"/>
          <p:cNvSpPr/>
          <p:nvPr/>
        </p:nvSpPr>
        <p:spPr>
          <a:xfrm>
            <a:off x="755650" y="1747162"/>
            <a:ext cx="7632700" cy="422405"/>
          </a:xfrm>
          <a:prstGeom prst="rect">
            <a:avLst/>
          </a:prstGeom>
        </p:spPr>
        <p:txBody>
          <a:bodyPr wrap="square" lIns="0" tIns="72000" rIns="0" bIns="72000">
            <a:spAutoFit/>
          </a:bodyPr>
          <a:lstStyle/>
          <a:p>
            <a:pPr algn="ctr"/>
            <a:r>
              <a:rPr lang="en-GB" dirty="0"/>
              <a:t>Write the time shown on these clocks:</a:t>
            </a:r>
          </a:p>
        </p:txBody>
      </p:sp>
      <p:pic>
        <p:nvPicPr>
          <p:cNvPr id="5" name="Picture 4">
            <a:extLst>
              <a:ext uri="{FF2B5EF4-FFF2-40B4-BE49-F238E27FC236}">
                <a16:creationId xmlns:a16="http://schemas.microsoft.com/office/drawing/2014/main" id="{BE745685-8D84-49EF-BC00-D1B7303F1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9" y="2311640"/>
            <a:ext cx="4396009" cy="3108486"/>
          </a:xfrm>
          <a:prstGeom prst="rect">
            <a:avLst/>
          </a:prstGeom>
        </p:spPr>
      </p:pic>
      <p:cxnSp>
        <p:nvCxnSpPr>
          <p:cNvPr id="6" name="Straight Arrow Connector 5">
            <a:extLst>
              <a:ext uri="{FF2B5EF4-FFF2-40B4-BE49-F238E27FC236}">
                <a16:creationId xmlns:a16="http://schemas.microsoft.com/office/drawing/2014/main" id="{A1215AA7-93DB-4CB0-8DDE-0783A5732CF8}"/>
              </a:ext>
            </a:extLst>
          </p:cNvPr>
          <p:cNvCxnSpPr>
            <a:cxnSpLocks/>
          </p:cNvCxnSpPr>
          <p:nvPr/>
        </p:nvCxnSpPr>
        <p:spPr>
          <a:xfrm>
            <a:off x="2647190" y="3797544"/>
            <a:ext cx="602447" cy="92216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B4A1503-4CA3-4975-A6C2-478BBEF9E0B5}"/>
              </a:ext>
            </a:extLst>
          </p:cNvPr>
          <p:cNvCxnSpPr>
            <a:cxnSpLocks/>
          </p:cNvCxnSpPr>
          <p:nvPr/>
        </p:nvCxnSpPr>
        <p:spPr>
          <a:xfrm flipV="1">
            <a:off x="2647191" y="3564294"/>
            <a:ext cx="818207" cy="233250"/>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0AA5EA1-CB63-4731-B997-97DE4DCD8131}"/>
              </a:ext>
            </a:extLst>
          </p:cNvPr>
          <p:cNvSpPr/>
          <p:nvPr/>
        </p:nvSpPr>
        <p:spPr>
          <a:xfrm flipH="1">
            <a:off x="2600698"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30">
            <a:extLst>
              <a:ext uri="{FF2B5EF4-FFF2-40B4-BE49-F238E27FC236}">
                <a16:creationId xmlns:a16="http://schemas.microsoft.com/office/drawing/2014/main" id="{02DCE77F-54CC-48BA-93F2-D063DBBC23C6}"/>
              </a:ext>
            </a:extLst>
          </p:cNvPr>
          <p:cNvSpPr/>
          <p:nvPr/>
        </p:nvSpPr>
        <p:spPr>
          <a:xfrm>
            <a:off x="1563883" y="5545672"/>
            <a:ext cx="2073630" cy="408623"/>
          </a:xfrm>
          <a:prstGeom prst="roundRect">
            <a:avLst/>
          </a:prstGeom>
          <a:solidFill>
            <a:srgbClr val="D1C4DE"/>
          </a:solidFill>
          <a:ln w="19050">
            <a:solidFill>
              <a:srgbClr val="4A3582"/>
            </a:solidFill>
          </a:ln>
        </p:spPr>
        <p:txBody>
          <a:bodyPr wrap="none">
            <a:spAutoFit/>
          </a:bodyPr>
          <a:lstStyle/>
          <a:p>
            <a:pPr algn="ctr"/>
            <a:r>
              <a:rPr lang="en-GB" b="1" dirty="0"/>
              <a:t>24 minutes past 2</a:t>
            </a:r>
          </a:p>
        </p:txBody>
      </p:sp>
      <p:pic>
        <p:nvPicPr>
          <p:cNvPr id="11" name="Picture 10">
            <a:extLst>
              <a:ext uri="{FF2B5EF4-FFF2-40B4-BE49-F238E27FC236}">
                <a16:creationId xmlns:a16="http://schemas.microsoft.com/office/drawing/2014/main" id="{0DEAB73B-049F-4472-AEAB-EADAAD02C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335" y="2324080"/>
            <a:ext cx="4396009" cy="3108486"/>
          </a:xfrm>
          <a:prstGeom prst="rect">
            <a:avLst/>
          </a:prstGeom>
        </p:spPr>
      </p:pic>
      <p:cxnSp>
        <p:nvCxnSpPr>
          <p:cNvPr id="12" name="Straight Arrow Connector 11">
            <a:extLst>
              <a:ext uri="{FF2B5EF4-FFF2-40B4-BE49-F238E27FC236}">
                <a16:creationId xmlns:a16="http://schemas.microsoft.com/office/drawing/2014/main" id="{0DDB82E2-F7E0-445F-9096-60034DF59977}"/>
              </a:ext>
            </a:extLst>
          </p:cNvPr>
          <p:cNvCxnSpPr>
            <a:cxnSpLocks/>
            <a:stCxn id="14" idx="2"/>
          </p:cNvCxnSpPr>
          <p:nvPr/>
        </p:nvCxnSpPr>
        <p:spPr>
          <a:xfrm flipV="1">
            <a:off x="6605878" y="3404383"/>
            <a:ext cx="917573" cy="415008"/>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B1882E-BF42-4ECA-A6A1-D67082D299DF}"/>
              </a:ext>
            </a:extLst>
          </p:cNvPr>
          <p:cNvCxnSpPr>
            <a:cxnSpLocks/>
          </p:cNvCxnSpPr>
          <p:nvPr/>
        </p:nvCxnSpPr>
        <p:spPr>
          <a:xfrm flipH="1" flipV="1">
            <a:off x="5760098" y="3794448"/>
            <a:ext cx="799289" cy="21757"/>
          </a:xfrm>
          <a:prstGeom prst="straightConnector1">
            <a:avLst/>
          </a:prstGeom>
          <a:ln w="38100">
            <a:solidFill>
              <a:srgbClr val="4A3582"/>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C818BEA-1227-4C87-AF83-563857A69C8E}"/>
              </a:ext>
            </a:extLst>
          </p:cNvPr>
          <p:cNvSpPr/>
          <p:nvPr/>
        </p:nvSpPr>
        <p:spPr>
          <a:xfrm flipH="1">
            <a:off x="6512894" y="3772899"/>
            <a:ext cx="92984" cy="92984"/>
          </a:xfrm>
          <a:prstGeom prst="ellipse">
            <a:avLst/>
          </a:prstGeom>
          <a:solidFill>
            <a:srgbClr val="4A3582"/>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23">
            <a:extLst>
              <a:ext uri="{FF2B5EF4-FFF2-40B4-BE49-F238E27FC236}">
                <a16:creationId xmlns:a16="http://schemas.microsoft.com/office/drawing/2014/main" id="{6C63B89F-BCF5-4CF5-BF6C-AAE2A9D22D0F}"/>
              </a:ext>
            </a:extLst>
          </p:cNvPr>
          <p:cNvSpPr/>
          <p:nvPr/>
        </p:nvSpPr>
        <p:spPr>
          <a:xfrm>
            <a:off x="5505354" y="5545672"/>
            <a:ext cx="2073630" cy="408623"/>
          </a:xfrm>
          <a:prstGeom prst="roundRect">
            <a:avLst/>
          </a:prstGeom>
          <a:solidFill>
            <a:srgbClr val="D1C4DE"/>
          </a:solidFill>
          <a:ln w="19050">
            <a:solidFill>
              <a:srgbClr val="4A3582"/>
            </a:solidFill>
          </a:ln>
        </p:spPr>
        <p:txBody>
          <a:bodyPr wrap="none">
            <a:spAutoFit/>
          </a:bodyPr>
          <a:lstStyle/>
          <a:p>
            <a:pPr algn="ctr"/>
            <a:r>
              <a:rPr lang="en-GB" b="1" dirty="0"/>
              <a:t>11 minutes past 9</a:t>
            </a:r>
          </a:p>
        </p:txBody>
      </p:sp>
      <p:sp>
        <p:nvSpPr>
          <p:cNvPr id="16" name="Oval 15">
            <a:extLst>
              <a:ext uri="{FF2B5EF4-FFF2-40B4-BE49-F238E27FC236}">
                <a16:creationId xmlns:a16="http://schemas.microsoft.com/office/drawing/2014/main" id="{C16D46C1-352A-4F75-AE29-2B91DC10262C}"/>
              </a:ext>
            </a:extLst>
          </p:cNvPr>
          <p:cNvSpPr/>
          <p:nvPr/>
        </p:nvSpPr>
        <p:spPr>
          <a:xfrm>
            <a:off x="3228518" y="246269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17" name="Group 16">
            <a:extLst>
              <a:ext uri="{FF2B5EF4-FFF2-40B4-BE49-F238E27FC236}">
                <a16:creationId xmlns:a16="http://schemas.microsoft.com/office/drawing/2014/main" id="{6C538FD5-5F35-4597-B448-623C0B522F07}"/>
              </a:ext>
            </a:extLst>
          </p:cNvPr>
          <p:cNvGrpSpPr/>
          <p:nvPr/>
        </p:nvGrpSpPr>
        <p:grpSpPr>
          <a:xfrm>
            <a:off x="3675495" y="2916589"/>
            <a:ext cx="365805" cy="307777"/>
            <a:chOff x="5645213" y="3153483"/>
            <a:chExt cx="365805" cy="307777"/>
          </a:xfrm>
        </p:grpSpPr>
        <p:sp>
          <p:nvSpPr>
            <p:cNvPr id="18" name="Oval 17">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21" name="Group 20">
            <a:extLst>
              <a:ext uri="{FF2B5EF4-FFF2-40B4-BE49-F238E27FC236}">
                <a16:creationId xmlns:a16="http://schemas.microsoft.com/office/drawing/2014/main" id="{08819B92-B214-4830-8265-C5D5E72A4BC4}"/>
              </a:ext>
            </a:extLst>
          </p:cNvPr>
          <p:cNvGrpSpPr/>
          <p:nvPr/>
        </p:nvGrpSpPr>
        <p:grpSpPr>
          <a:xfrm>
            <a:off x="3886906" y="3643654"/>
            <a:ext cx="348173" cy="307777"/>
            <a:chOff x="5654029" y="3153483"/>
            <a:chExt cx="348173" cy="307777"/>
          </a:xfrm>
        </p:grpSpPr>
        <p:sp>
          <p:nvSpPr>
            <p:cNvPr id="22" name="Oval 21">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24" name="Group 23">
            <a:extLst>
              <a:ext uri="{FF2B5EF4-FFF2-40B4-BE49-F238E27FC236}">
                <a16:creationId xmlns:a16="http://schemas.microsoft.com/office/drawing/2014/main" id="{1B204568-0393-4AF9-ADA5-4817D8A773F5}"/>
              </a:ext>
            </a:extLst>
          </p:cNvPr>
          <p:cNvGrpSpPr/>
          <p:nvPr/>
        </p:nvGrpSpPr>
        <p:grpSpPr>
          <a:xfrm>
            <a:off x="3666678" y="4434496"/>
            <a:ext cx="391454" cy="307777"/>
            <a:chOff x="5646296" y="3153483"/>
            <a:chExt cx="391454" cy="307777"/>
          </a:xfrm>
        </p:grpSpPr>
        <p:sp>
          <p:nvSpPr>
            <p:cNvPr id="25" name="Oval 24">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27" name="Group 26">
            <a:extLst>
              <a:ext uri="{FF2B5EF4-FFF2-40B4-BE49-F238E27FC236}">
                <a16:creationId xmlns:a16="http://schemas.microsoft.com/office/drawing/2014/main" id="{FF8177B5-1241-4408-9E60-F11CB351C402}"/>
              </a:ext>
            </a:extLst>
          </p:cNvPr>
          <p:cNvGrpSpPr/>
          <p:nvPr/>
        </p:nvGrpSpPr>
        <p:grpSpPr>
          <a:xfrm>
            <a:off x="3163692" y="4944203"/>
            <a:ext cx="373821" cy="307777"/>
            <a:chOff x="5655113" y="3153483"/>
            <a:chExt cx="373821" cy="307777"/>
          </a:xfrm>
        </p:grpSpPr>
        <p:sp>
          <p:nvSpPr>
            <p:cNvPr id="28" name="Oval 27">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30" name="Group 29">
            <a:extLst>
              <a:ext uri="{FF2B5EF4-FFF2-40B4-BE49-F238E27FC236}">
                <a16:creationId xmlns:a16="http://schemas.microsoft.com/office/drawing/2014/main" id="{C12463D2-5F08-4C8A-A50F-BCFC6C8C9CCA}"/>
              </a:ext>
            </a:extLst>
          </p:cNvPr>
          <p:cNvGrpSpPr/>
          <p:nvPr/>
        </p:nvGrpSpPr>
        <p:grpSpPr>
          <a:xfrm>
            <a:off x="2430467" y="5136993"/>
            <a:ext cx="386644" cy="307777"/>
            <a:chOff x="5648701" y="3153483"/>
            <a:chExt cx="386644" cy="307777"/>
          </a:xfrm>
        </p:grpSpPr>
        <p:sp>
          <p:nvSpPr>
            <p:cNvPr id="31" name="Oval 30">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
        <p:nvSpPr>
          <p:cNvPr id="33" name="Oval 32">
            <a:extLst>
              <a:ext uri="{FF2B5EF4-FFF2-40B4-BE49-F238E27FC236}">
                <a16:creationId xmlns:a16="http://schemas.microsoft.com/office/drawing/2014/main" id="{C16D46C1-352A-4F75-AE29-2B91DC10262C}"/>
              </a:ext>
            </a:extLst>
          </p:cNvPr>
          <p:cNvSpPr/>
          <p:nvPr/>
        </p:nvSpPr>
        <p:spPr>
          <a:xfrm>
            <a:off x="7176324" y="2469786"/>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5</a:t>
            </a:r>
          </a:p>
        </p:txBody>
      </p:sp>
      <p:grpSp>
        <p:nvGrpSpPr>
          <p:cNvPr id="34" name="Group 33">
            <a:extLst>
              <a:ext uri="{FF2B5EF4-FFF2-40B4-BE49-F238E27FC236}">
                <a16:creationId xmlns:a16="http://schemas.microsoft.com/office/drawing/2014/main" id="{6C538FD5-5F35-4597-B448-623C0B522F07}"/>
              </a:ext>
            </a:extLst>
          </p:cNvPr>
          <p:cNvGrpSpPr/>
          <p:nvPr/>
        </p:nvGrpSpPr>
        <p:grpSpPr>
          <a:xfrm>
            <a:off x="7623301" y="2923679"/>
            <a:ext cx="365805" cy="307777"/>
            <a:chOff x="5645213" y="3153483"/>
            <a:chExt cx="365805" cy="307777"/>
          </a:xfrm>
        </p:grpSpPr>
        <p:sp>
          <p:nvSpPr>
            <p:cNvPr id="35" name="Oval 34">
              <a:extLst>
                <a:ext uri="{FF2B5EF4-FFF2-40B4-BE49-F238E27FC236}">
                  <a16:creationId xmlns:a16="http://schemas.microsoft.com/office/drawing/2014/main" id="{FEC27D74-03A4-4540-9B78-D4153E5142C9}"/>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760490BE-7CAF-46B7-A494-DCA3DE153A4E}"/>
                </a:ext>
              </a:extLst>
            </p:cNvPr>
            <p:cNvSpPr/>
            <p:nvPr/>
          </p:nvSpPr>
          <p:spPr>
            <a:xfrm>
              <a:off x="5645213" y="3153483"/>
              <a:ext cx="365805" cy="307777"/>
            </a:xfrm>
            <a:prstGeom prst="rect">
              <a:avLst/>
            </a:prstGeom>
          </p:spPr>
          <p:txBody>
            <a:bodyPr wrap="none">
              <a:spAutoFit/>
            </a:bodyPr>
            <a:lstStyle/>
            <a:p>
              <a:pPr algn="ctr"/>
              <a:r>
                <a:rPr lang="en-GB" sz="1400" dirty="0">
                  <a:solidFill>
                    <a:schemeClr val="bg1"/>
                  </a:solidFill>
                </a:rPr>
                <a:t>10</a:t>
              </a:r>
            </a:p>
          </p:txBody>
        </p:sp>
      </p:grpSp>
      <p:grpSp>
        <p:nvGrpSpPr>
          <p:cNvPr id="37" name="Group 36">
            <a:extLst>
              <a:ext uri="{FF2B5EF4-FFF2-40B4-BE49-F238E27FC236}">
                <a16:creationId xmlns:a16="http://schemas.microsoft.com/office/drawing/2014/main" id="{08819B92-B214-4830-8265-C5D5E72A4BC4}"/>
              </a:ext>
            </a:extLst>
          </p:cNvPr>
          <p:cNvGrpSpPr/>
          <p:nvPr/>
        </p:nvGrpSpPr>
        <p:grpSpPr>
          <a:xfrm>
            <a:off x="7834712" y="3650744"/>
            <a:ext cx="348173" cy="307777"/>
            <a:chOff x="5654029" y="3153483"/>
            <a:chExt cx="348173" cy="307777"/>
          </a:xfrm>
        </p:grpSpPr>
        <p:sp>
          <p:nvSpPr>
            <p:cNvPr id="38" name="Oval 37">
              <a:extLst>
                <a:ext uri="{FF2B5EF4-FFF2-40B4-BE49-F238E27FC236}">
                  <a16:creationId xmlns:a16="http://schemas.microsoft.com/office/drawing/2014/main" id="{5BE4A9D9-0C92-4026-A62D-0B20BA0CCC26}"/>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1EBE16A8-9EF1-4DAB-AE9F-0459A87FC266}"/>
                </a:ext>
              </a:extLst>
            </p:cNvPr>
            <p:cNvSpPr/>
            <p:nvPr/>
          </p:nvSpPr>
          <p:spPr>
            <a:xfrm>
              <a:off x="5654029" y="3153483"/>
              <a:ext cx="348173" cy="307777"/>
            </a:xfrm>
            <a:prstGeom prst="rect">
              <a:avLst/>
            </a:prstGeom>
          </p:spPr>
          <p:txBody>
            <a:bodyPr wrap="none">
              <a:spAutoFit/>
            </a:bodyPr>
            <a:lstStyle/>
            <a:p>
              <a:pPr algn="ctr"/>
              <a:r>
                <a:rPr lang="en-GB" sz="1400" dirty="0">
                  <a:solidFill>
                    <a:schemeClr val="bg1"/>
                  </a:solidFill>
                </a:rPr>
                <a:t>15</a:t>
              </a:r>
            </a:p>
          </p:txBody>
        </p:sp>
      </p:grpSp>
      <p:grpSp>
        <p:nvGrpSpPr>
          <p:cNvPr id="40" name="Group 39">
            <a:extLst>
              <a:ext uri="{FF2B5EF4-FFF2-40B4-BE49-F238E27FC236}">
                <a16:creationId xmlns:a16="http://schemas.microsoft.com/office/drawing/2014/main" id="{1B204568-0393-4AF9-ADA5-4817D8A773F5}"/>
              </a:ext>
            </a:extLst>
          </p:cNvPr>
          <p:cNvGrpSpPr/>
          <p:nvPr/>
        </p:nvGrpSpPr>
        <p:grpSpPr>
          <a:xfrm>
            <a:off x="7614484" y="4441586"/>
            <a:ext cx="391454" cy="307777"/>
            <a:chOff x="5646296" y="3153483"/>
            <a:chExt cx="391454" cy="307777"/>
          </a:xfrm>
        </p:grpSpPr>
        <p:sp>
          <p:nvSpPr>
            <p:cNvPr id="41" name="Oval 40">
              <a:extLst>
                <a:ext uri="{FF2B5EF4-FFF2-40B4-BE49-F238E27FC236}">
                  <a16:creationId xmlns:a16="http://schemas.microsoft.com/office/drawing/2014/main" id="{3FECB6C5-14E9-420E-A0B8-F5B43035CBB5}"/>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C7632D34-3EB5-407B-824F-DAA7D0CD5407}"/>
                </a:ext>
              </a:extLst>
            </p:cNvPr>
            <p:cNvSpPr/>
            <p:nvPr/>
          </p:nvSpPr>
          <p:spPr>
            <a:xfrm>
              <a:off x="5646296" y="3153483"/>
              <a:ext cx="391454" cy="307777"/>
            </a:xfrm>
            <a:prstGeom prst="rect">
              <a:avLst/>
            </a:prstGeom>
          </p:spPr>
          <p:txBody>
            <a:bodyPr wrap="none">
              <a:spAutoFit/>
            </a:bodyPr>
            <a:lstStyle/>
            <a:p>
              <a:pPr algn="ctr"/>
              <a:r>
                <a:rPr lang="en-GB" sz="1400" dirty="0">
                  <a:solidFill>
                    <a:schemeClr val="bg1"/>
                  </a:solidFill>
                </a:rPr>
                <a:t>20</a:t>
              </a:r>
            </a:p>
          </p:txBody>
        </p:sp>
      </p:grpSp>
      <p:grpSp>
        <p:nvGrpSpPr>
          <p:cNvPr id="43" name="Group 42">
            <a:extLst>
              <a:ext uri="{FF2B5EF4-FFF2-40B4-BE49-F238E27FC236}">
                <a16:creationId xmlns:a16="http://schemas.microsoft.com/office/drawing/2014/main" id="{FF8177B5-1241-4408-9E60-F11CB351C402}"/>
              </a:ext>
            </a:extLst>
          </p:cNvPr>
          <p:cNvGrpSpPr/>
          <p:nvPr/>
        </p:nvGrpSpPr>
        <p:grpSpPr>
          <a:xfrm>
            <a:off x="7111498" y="4951293"/>
            <a:ext cx="373821" cy="307777"/>
            <a:chOff x="5655113" y="3153483"/>
            <a:chExt cx="373821" cy="307777"/>
          </a:xfrm>
        </p:grpSpPr>
        <p:sp>
          <p:nvSpPr>
            <p:cNvPr id="44" name="Oval 43">
              <a:extLst>
                <a:ext uri="{FF2B5EF4-FFF2-40B4-BE49-F238E27FC236}">
                  <a16:creationId xmlns:a16="http://schemas.microsoft.com/office/drawing/2014/main" id="{C11098D8-8CBA-42A5-9178-0BC00D4BA36E}"/>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DB00C5BC-725B-48ED-8B7B-6DD35CF763F9}"/>
                </a:ext>
              </a:extLst>
            </p:cNvPr>
            <p:cNvSpPr/>
            <p:nvPr/>
          </p:nvSpPr>
          <p:spPr>
            <a:xfrm>
              <a:off x="5655113" y="3153483"/>
              <a:ext cx="373821" cy="307777"/>
            </a:xfrm>
            <a:prstGeom prst="rect">
              <a:avLst/>
            </a:prstGeom>
          </p:spPr>
          <p:txBody>
            <a:bodyPr wrap="none">
              <a:spAutoFit/>
            </a:bodyPr>
            <a:lstStyle/>
            <a:p>
              <a:pPr algn="ctr"/>
              <a:r>
                <a:rPr lang="en-GB" sz="1400" dirty="0">
                  <a:solidFill>
                    <a:schemeClr val="bg1"/>
                  </a:solidFill>
                </a:rPr>
                <a:t>25</a:t>
              </a:r>
            </a:p>
          </p:txBody>
        </p:sp>
      </p:grpSp>
      <p:grpSp>
        <p:nvGrpSpPr>
          <p:cNvPr id="46" name="Group 45">
            <a:extLst>
              <a:ext uri="{FF2B5EF4-FFF2-40B4-BE49-F238E27FC236}">
                <a16:creationId xmlns:a16="http://schemas.microsoft.com/office/drawing/2014/main" id="{C12463D2-5F08-4C8A-A50F-BCFC6C8C9CCA}"/>
              </a:ext>
            </a:extLst>
          </p:cNvPr>
          <p:cNvGrpSpPr/>
          <p:nvPr/>
        </p:nvGrpSpPr>
        <p:grpSpPr>
          <a:xfrm>
            <a:off x="6378273" y="5144083"/>
            <a:ext cx="386644" cy="307777"/>
            <a:chOff x="5648701" y="3153483"/>
            <a:chExt cx="386644" cy="307777"/>
          </a:xfrm>
        </p:grpSpPr>
        <p:sp>
          <p:nvSpPr>
            <p:cNvPr id="47" name="Oval 46">
              <a:extLst>
                <a:ext uri="{FF2B5EF4-FFF2-40B4-BE49-F238E27FC236}">
                  <a16:creationId xmlns:a16="http://schemas.microsoft.com/office/drawing/2014/main" id="{4F0E610D-5674-4349-B07B-4996E0D58C24}"/>
                </a:ext>
              </a:extLst>
            </p:cNvPr>
            <p:cNvSpPr/>
            <p:nvPr/>
          </p:nvSpPr>
          <p:spPr>
            <a:xfrm>
              <a:off x="5712648" y="3185287"/>
              <a:ext cx="244171" cy="244171"/>
            </a:xfrm>
            <a:prstGeom prst="ellipse">
              <a:avLst/>
            </a:prstGeom>
            <a:solidFill>
              <a:srgbClr val="7768AD"/>
            </a:solidFill>
            <a:ln>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B5E577BA-BD10-45B5-A2F8-369D16A28596}"/>
                </a:ext>
              </a:extLst>
            </p:cNvPr>
            <p:cNvSpPr/>
            <p:nvPr/>
          </p:nvSpPr>
          <p:spPr>
            <a:xfrm>
              <a:off x="5648701" y="3153483"/>
              <a:ext cx="386644" cy="307777"/>
            </a:xfrm>
            <a:prstGeom prst="rect">
              <a:avLst/>
            </a:prstGeom>
          </p:spPr>
          <p:txBody>
            <a:bodyPr wrap="none">
              <a:spAutoFit/>
            </a:bodyPr>
            <a:lstStyle/>
            <a:p>
              <a:pPr algn="ctr"/>
              <a:r>
                <a:rPr lang="en-GB" sz="1400" dirty="0">
                  <a:solidFill>
                    <a:schemeClr val="bg1"/>
                  </a:solidFill>
                </a:rPr>
                <a:t>30</a:t>
              </a:r>
            </a:p>
          </p:txBody>
        </p:sp>
      </p:grpSp>
    </p:spTree>
    <p:extLst>
      <p:ext uri="{BB962C8B-B14F-4D97-AF65-F5344CB8AC3E}">
        <p14:creationId xmlns:p14="http://schemas.microsoft.com/office/powerpoint/2010/main" val="386699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childTnLst>
                          </p:cTn>
                        </p:par>
                        <p:par>
                          <p:cTn id="50" fill="hold">
                            <p:stCondLst>
                              <p:cond delay="4000"/>
                            </p:stCondLst>
                            <p:childTnLst>
                              <p:par>
                                <p:cTn id="51" presetID="10" presetClass="entr" presetSubtype="0" fill="hold"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childTnLst>
                          </p:cTn>
                        </p:par>
                        <p:par>
                          <p:cTn id="54" fill="hold">
                            <p:stCondLst>
                              <p:cond delay="4500"/>
                            </p:stCondLst>
                            <p:childTnLst>
                              <p:par>
                                <p:cTn id="55" presetID="10" presetClass="entr" presetSubtype="0"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par>
                          <p:cTn id="58" fill="hold">
                            <p:stCondLst>
                              <p:cond delay="5000"/>
                            </p:stCondLst>
                            <p:childTnLst>
                              <p:par>
                                <p:cTn id="59" presetID="10" presetClass="entr" presetSubtype="0"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childTnLst>
                          </p:cTn>
                        </p:par>
                        <p:par>
                          <p:cTn id="62" fill="hold">
                            <p:stCondLst>
                              <p:cond delay="5500"/>
                            </p:stCondLst>
                            <p:childTnLst>
                              <p:par>
                                <p:cTn id="63" presetID="10" presetClass="entr" presetSubtype="0" fill="hold" nodeType="after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500"/>
                                        <p:tgtEl>
                                          <p:spTgt spid="4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33" grpId="0" animBg="1"/>
    </p:bldLst>
  </p:timing>
</p:sld>
</file>

<file path=ppt/theme/theme1.xml><?xml version="1.0" encoding="utf-8"?>
<a:theme xmlns:a="http://schemas.openxmlformats.org/drawingml/2006/main" name="1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Custom 1">
      <a:majorFont>
        <a:latin typeface="Twinkl Semi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son Presentation Template" id="{14A540DB-2BD4-4E42-9A45-35BBAA252D39}" vid="{82D6A7FA-28C5-4B0C-A16A-E306BAE6F13D}"/>
    </a:ext>
  </a:extLst>
</a:theme>
</file>

<file path=ppt/theme/theme2.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id="{14A540DB-2BD4-4E42-9A45-35BBAA252D39}" vid="{444C389A-D247-4C10-BA1B-553142AFC24B}"/>
    </a:ext>
  </a:extLst>
</a:theme>
</file>

<file path=docProps/app.xml><?xml version="1.0" encoding="utf-8"?>
<Properties xmlns="http://schemas.openxmlformats.org/officeDocument/2006/extended-properties" xmlns:vt="http://schemas.openxmlformats.org/officeDocument/2006/docPropsVTypes">
  <Template/>
  <TotalTime>1312</TotalTime>
  <Words>1340</Words>
  <Application>Microsoft Macintosh PowerPoint</Application>
  <PresentationFormat>On-screen Show (4:3)</PresentationFormat>
  <Paragraphs>216</Paragraphs>
  <Slides>30</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Sassoon Infant Md</vt:lpstr>
      <vt:lpstr>Arial</vt:lpstr>
      <vt:lpstr>Twinkl</vt:lpstr>
      <vt:lpstr>Tuffy</vt:lpstr>
      <vt:lpstr>Twinkl SemiBold</vt:lpstr>
      <vt:lpstr>Sassoon Infant Rg</vt:lpstr>
      <vt:lpstr>Tuffy-TTF</vt:lpstr>
      <vt:lpstr>1_Office Theme</vt:lpstr>
      <vt:lpstr>Office Theme</vt:lpstr>
      <vt:lpstr>Maths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Microsoft Office User</cp:lastModifiedBy>
  <cp:revision>88</cp:revision>
  <dcterms:created xsi:type="dcterms:W3CDTF">2018-10-16T13:36:33Z</dcterms:created>
  <dcterms:modified xsi:type="dcterms:W3CDTF">2020-05-27T14:36:00Z</dcterms:modified>
</cp:coreProperties>
</file>