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75" r:id="rId2"/>
    <p:sldId id="276" r:id="rId3"/>
    <p:sldId id="278" r:id="rId4"/>
    <p:sldId id="279" r:id="rId5"/>
    <p:sldId id="282" r:id="rId6"/>
    <p:sldId id="290" r:id="rId7"/>
    <p:sldId id="291" r:id="rId8"/>
    <p:sldId id="289" r:id="rId9"/>
    <p:sldId id="293" r:id="rId10"/>
    <p:sldId id="284" r:id="rId11"/>
    <p:sldId id="294" r:id="rId12"/>
    <p:sldId id="295" r:id="rId13"/>
    <p:sldId id="288"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Roboto" panose="02000000000000000000" pitchFamily="2" charset="0"/>
      <p:regular r:id="rId21"/>
      <p:bold r:id="rId22"/>
      <p:italic r:id="rId23"/>
      <p:boldItalic r:id="rId24"/>
    </p:embeddedFont>
    <p:embeddedFont>
      <p:font typeface="Twinkl" pitchFamily="2" charset="77"/>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52"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16C"/>
    <a:srgbClr val="7868AC"/>
    <a:srgbClr val="F9C4BF"/>
    <a:srgbClr val="689429"/>
    <a:srgbClr val="CFE09B"/>
    <a:srgbClr val="8ACBC0"/>
    <a:srgbClr val="F8BD95"/>
    <a:srgbClr val="AFDEF9"/>
    <a:srgbClr val="D4E69F"/>
    <a:srgbClr val="C0D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31" d="100"/>
          <a:sy n="131" d="100"/>
        </p:scale>
        <p:origin x="1600" y="184"/>
      </p:cViewPr>
      <p:guideLst>
        <p:guide orient="horz" pos="2160"/>
        <p:guide pos="2880"/>
        <p:guide pos="363"/>
        <p:guide orient="horz" pos="3952"/>
        <p:guide pos="5397"/>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planit-maths-primary-teaching-resources-year-4/planit-maths-primary-teaching-resources-year-4-measurement/planit-maths-primary-teaching-resources-year-4-measurement-solve-problems-involving-converting-from-hours-to-minutes-minutes-to-seconds-years-to-months-weeks-to-day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9395128C-60C6-41D5-9AD8-C44F06C65E90}"/>
              </a:ext>
            </a:extLst>
          </p:cNvPr>
          <p:cNvSpPr/>
          <p:nvPr/>
        </p:nvSpPr>
        <p:spPr>
          <a:xfrm>
            <a:off x="180975" y="5492750"/>
            <a:ext cx="1504950" cy="120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A7C5CEE9-7674-4686-BE50-55BC6FE951B0}"/>
              </a:ext>
            </a:extLst>
          </p:cNvPr>
          <p:cNvSpPr/>
          <p:nvPr/>
        </p:nvSpPr>
        <p:spPr>
          <a:xfrm>
            <a:off x="445575" y="702863"/>
            <a:ext cx="331045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Years, Months, Weeks and Days</a:t>
            </a:r>
          </a:p>
        </p:txBody>
      </p:sp>
      <p:sp>
        <p:nvSpPr>
          <p:cNvPr id="75" name="Rectangle 74"/>
          <p:cNvSpPr/>
          <p:nvPr/>
        </p:nvSpPr>
        <p:spPr>
          <a:xfrm>
            <a:off x="3756025"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375602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CFFECA9-BD64-4ADE-B6BA-3CBA111F604F}"/>
              </a:ext>
            </a:extLst>
          </p:cNvPr>
          <p:cNvSpPr/>
          <p:nvPr/>
        </p:nvSpPr>
        <p:spPr>
          <a:xfrm>
            <a:off x="755650" y="1896592"/>
            <a:ext cx="7632700" cy="2640662"/>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endParaRPr lang="en-GB" sz="1600" dirty="0">
              <a:solidFill>
                <a:schemeClr val="accent6"/>
              </a:solidFill>
            </a:endParaRPr>
          </a:p>
        </p:txBody>
      </p:sp>
      <p:sp>
        <p:nvSpPr>
          <p:cNvPr id="16" name="Rectangle 15">
            <a:extLst>
              <a:ext uri="{FF2B5EF4-FFF2-40B4-BE49-F238E27FC236}">
                <a16:creationId xmlns:a16="http://schemas.microsoft.com/office/drawing/2014/main" id="{63BB3B2C-20D8-40E2-B93D-33419B1D3567}"/>
              </a:ext>
            </a:extLst>
          </p:cNvPr>
          <p:cNvSpPr/>
          <p:nvPr/>
        </p:nvSpPr>
        <p:spPr>
          <a:xfrm>
            <a:off x="755650" y="1333530"/>
            <a:ext cx="7632700" cy="464331"/>
          </a:xfrm>
          <a:prstGeom prst="rect">
            <a:avLst/>
          </a:prstGeom>
          <a:solidFill>
            <a:srgbClr val="7868AC"/>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r>
              <a:rPr lang="en-GB" sz="1600" b="1" dirty="0">
                <a:solidFill>
                  <a:schemeClr val="bg1"/>
                </a:solidFill>
              </a:rPr>
              <a:t>Which sets of 3 consecutive months have exactly 92 days?</a:t>
            </a:r>
          </a:p>
        </p:txBody>
      </p:sp>
      <p:sp>
        <p:nvSpPr>
          <p:cNvPr id="39" name="Rectangle 38">
            <a:extLst>
              <a:ext uri="{FF2B5EF4-FFF2-40B4-BE49-F238E27FC236}">
                <a16:creationId xmlns:a16="http://schemas.microsoft.com/office/drawing/2014/main" id="{C7C70AC0-C0AA-421C-ADA8-98B780424E54}"/>
              </a:ext>
            </a:extLst>
          </p:cNvPr>
          <p:cNvSpPr/>
          <p:nvPr/>
        </p:nvSpPr>
        <p:spPr>
          <a:xfrm>
            <a:off x="755650" y="4746560"/>
            <a:ext cx="7632700" cy="464331"/>
          </a:xfrm>
          <a:prstGeom prst="rect">
            <a:avLst/>
          </a:prstGeom>
          <a:solidFill>
            <a:srgbClr val="7868AC"/>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r>
              <a:rPr lang="en-GB" sz="1600" b="1" dirty="0"/>
              <a:t>2020 is a leap year. Name 3 other leap years that will happen after 2050.</a:t>
            </a:r>
          </a:p>
        </p:txBody>
      </p:sp>
      <p:sp>
        <p:nvSpPr>
          <p:cNvPr id="5" name="Rectangle 4">
            <a:extLst>
              <a:ext uri="{FF2B5EF4-FFF2-40B4-BE49-F238E27FC236}">
                <a16:creationId xmlns:a16="http://schemas.microsoft.com/office/drawing/2014/main" id="{B9977BF2-1CDF-4839-AE53-969209E80AE6}"/>
              </a:ext>
            </a:extLst>
          </p:cNvPr>
          <p:cNvSpPr/>
          <p:nvPr/>
        </p:nvSpPr>
        <p:spPr>
          <a:xfrm>
            <a:off x="1172617" y="1970428"/>
            <a:ext cx="5662523" cy="2492990"/>
          </a:xfrm>
          <a:prstGeom prst="rect">
            <a:avLst/>
          </a:prstGeom>
        </p:spPr>
        <p:txBody>
          <a:bodyPr wrap="square">
            <a:spAutoFit/>
          </a:bodyPr>
          <a:lstStyle/>
          <a:p>
            <a:pPr>
              <a:spcAft>
                <a:spcPts val="600"/>
              </a:spcAft>
            </a:pPr>
            <a:r>
              <a:rPr lang="en-GB" b="1" dirty="0"/>
              <a:t>March, April and May		31 + 30 + 31 = 92</a:t>
            </a:r>
          </a:p>
          <a:p>
            <a:pPr>
              <a:spcAft>
                <a:spcPts val="600"/>
              </a:spcAft>
            </a:pPr>
            <a:r>
              <a:rPr lang="en-GB" b="1" dirty="0"/>
              <a:t>May, June and July		31 + 30 + 31 = 92</a:t>
            </a:r>
          </a:p>
          <a:p>
            <a:pPr>
              <a:spcAft>
                <a:spcPts val="600"/>
              </a:spcAft>
            </a:pPr>
            <a:r>
              <a:rPr lang="en-GB" b="1" dirty="0"/>
              <a:t>June, July and August		30 + 31 + 31 = 92</a:t>
            </a:r>
          </a:p>
          <a:p>
            <a:pPr>
              <a:spcAft>
                <a:spcPts val="600"/>
              </a:spcAft>
            </a:pPr>
            <a:r>
              <a:rPr lang="en-GB" b="1" dirty="0"/>
              <a:t>July, August and September	31 + 31 + 30 = 92</a:t>
            </a:r>
          </a:p>
          <a:p>
            <a:pPr>
              <a:spcAft>
                <a:spcPts val="600"/>
              </a:spcAft>
            </a:pPr>
            <a:r>
              <a:rPr lang="en-GB" b="1" dirty="0"/>
              <a:t>August, September and October	31 + 30 + 31 = 92</a:t>
            </a:r>
          </a:p>
          <a:p>
            <a:pPr>
              <a:spcAft>
                <a:spcPts val="600"/>
              </a:spcAft>
            </a:pPr>
            <a:r>
              <a:rPr lang="en-GB" b="1" dirty="0"/>
              <a:t>October, November and December 	31 + 30 + 31 = 92</a:t>
            </a:r>
          </a:p>
          <a:p>
            <a:pPr>
              <a:spcAft>
                <a:spcPts val="600"/>
              </a:spcAft>
            </a:pPr>
            <a:r>
              <a:rPr lang="en-GB" b="1" dirty="0"/>
              <a:t>November, December and January	30 + 31 + 31 = 92</a:t>
            </a:r>
          </a:p>
        </p:txBody>
      </p:sp>
      <p:pic>
        <p:nvPicPr>
          <p:cNvPr id="43" name="Picture 42">
            <a:extLst>
              <a:ext uri="{FF2B5EF4-FFF2-40B4-BE49-F238E27FC236}">
                <a16:creationId xmlns:a16="http://schemas.microsoft.com/office/drawing/2014/main" id="{3297CA6D-E40D-44C1-BDA1-9721380CDF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35140" y="3216923"/>
            <a:ext cx="1470496" cy="1515465"/>
          </a:xfrm>
          <a:prstGeom prst="rect">
            <a:avLst/>
          </a:prstGeom>
        </p:spPr>
      </p:pic>
      <p:sp>
        <p:nvSpPr>
          <p:cNvPr id="38" name="Rectangle 37">
            <a:extLst>
              <a:ext uri="{FF2B5EF4-FFF2-40B4-BE49-F238E27FC236}">
                <a16:creationId xmlns:a16="http://schemas.microsoft.com/office/drawing/2014/main" id="{9D4A6CFF-04FE-4E16-B0BF-70A38CB6AC40}"/>
              </a:ext>
            </a:extLst>
          </p:cNvPr>
          <p:cNvSpPr/>
          <p:nvPr/>
        </p:nvSpPr>
        <p:spPr>
          <a:xfrm>
            <a:off x="755650" y="5287992"/>
            <a:ext cx="7632700" cy="804834"/>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pPr>
              <a:spcAft>
                <a:spcPts val="600"/>
              </a:spcAft>
            </a:pPr>
            <a:r>
              <a:rPr lang="en-GB" sz="1600" b="1" dirty="0">
                <a:solidFill>
                  <a:schemeClr val="tx1"/>
                </a:solidFill>
              </a:rPr>
              <a:t>Possible answers are 2052, 2056, 2060 and 2064.</a:t>
            </a:r>
          </a:p>
          <a:p>
            <a:pPr>
              <a:spcAft>
                <a:spcPts val="600"/>
              </a:spcAft>
            </a:pPr>
            <a:r>
              <a:rPr lang="en-GB" sz="1600" b="1" dirty="0">
                <a:solidFill>
                  <a:schemeClr val="tx1"/>
                </a:solidFill>
              </a:rPr>
              <a:t>They will need to be a multiple of 4 to be a leap year. </a:t>
            </a:r>
          </a:p>
        </p:txBody>
      </p:sp>
      <p:pic>
        <p:nvPicPr>
          <p:cNvPr id="41" name="Picture 40">
            <a:extLst>
              <a:ext uri="{FF2B5EF4-FFF2-40B4-BE49-F238E27FC236}">
                <a16:creationId xmlns:a16="http://schemas.microsoft.com/office/drawing/2014/main" id="{41C296BA-DB75-4F4E-BFDC-164380D3A8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659"/>
          <a:stretch/>
        </p:blipFill>
        <p:spPr>
          <a:xfrm>
            <a:off x="6835140" y="5126640"/>
            <a:ext cx="1553210" cy="1283685"/>
          </a:xfrm>
          <a:prstGeom prst="rect">
            <a:avLst/>
          </a:prstGeom>
        </p:spPr>
      </p:pic>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xEl>
                                              <p:pRg st="0" end="0"/>
                                            </p:txEl>
                                          </p:spTgt>
                                        </p:tgtEl>
                                        <p:attrNameLst>
                                          <p:attrName>style.visibility</p:attrName>
                                        </p:attrNameLst>
                                      </p:cBhvr>
                                      <p:to>
                                        <p:strVal val="visible"/>
                                      </p:to>
                                    </p:set>
                                    <p:animEffect transition="in" filter="fade">
                                      <p:cBhvr>
                                        <p:cTn id="42" dur="500"/>
                                        <p:tgtEl>
                                          <p:spTgt spid="38">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8">
                                            <p:txEl>
                                              <p:pRg st="1" end="1"/>
                                            </p:txEl>
                                          </p:spTgt>
                                        </p:tgtEl>
                                        <p:attrNameLst>
                                          <p:attrName>style.visibility</p:attrName>
                                        </p:attrNameLst>
                                      </p:cBhvr>
                                      <p:to>
                                        <p:strVal val="visible"/>
                                      </p:to>
                                    </p:set>
                                    <p:animEffect transition="in" filter="fade">
                                      <p:cBhvr>
                                        <p:cTn id="45"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CFFECA9-BD64-4ADE-B6BA-3CBA111F604F}"/>
              </a:ext>
            </a:extLst>
          </p:cNvPr>
          <p:cNvSpPr/>
          <p:nvPr/>
        </p:nvSpPr>
        <p:spPr>
          <a:xfrm>
            <a:off x="755650" y="1797861"/>
            <a:ext cx="3816350" cy="2147482"/>
          </a:xfrm>
          <a:prstGeom prst="rect">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endParaRPr lang="en-GB" sz="1600" dirty="0">
              <a:solidFill>
                <a:schemeClr val="accent6"/>
              </a:solidFill>
            </a:endParaRPr>
          </a:p>
        </p:txBody>
      </p:sp>
      <p:sp>
        <p:nvSpPr>
          <p:cNvPr id="30" name="Rectangle 29">
            <a:extLst>
              <a:ext uri="{FF2B5EF4-FFF2-40B4-BE49-F238E27FC236}">
                <a16:creationId xmlns:a16="http://schemas.microsoft.com/office/drawing/2014/main" id="{445F1411-520B-49F3-9ACF-5A7FF19478F3}"/>
              </a:ext>
            </a:extLst>
          </p:cNvPr>
          <p:cNvSpPr/>
          <p:nvPr/>
        </p:nvSpPr>
        <p:spPr>
          <a:xfrm>
            <a:off x="4572001" y="1797861"/>
            <a:ext cx="3816350" cy="2147482"/>
          </a:xfrm>
          <a:prstGeom prst="rect">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endParaRPr lang="en-GB" sz="1600" dirty="0">
              <a:solidFill>
                <a:schemeClr val="accent6"/>
              </a:solidFill>
            </a:endParaRPr>
          </a:p>
        </p:txBody>
      </p:sp>
      <p:sp>
        <p:nvSpPr>
          <p:cNvPr id="31" name="Rectangle 30">
            <a:extLst>
              <a:ext uri="{FF2B5EF4-FFF2-40B4-BE49-F238E27FC236}">
                <a16:creationId xmlns:a16="http://schemas.microsoft.com/office/drawing/2014/main" id="{B371BE85-82D6-4FD9-91E1-37E9B5C8D3CB}"/>
              </a:ext>
            </a:extLst>
          </p:cNvPr>
          <p:cNvSpPr/>
          <p:nvPr/>
        </p:nvSpPr>
        <p:spPr>
          <a:xfrm>
            <a:off x="755650" y="3945343"/>
            <a:ext cx="3816350" cy="2147482"/>
          </a:xfrm>
          <a:prstGeom prst="rect">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endParaRPr lang="en-GB" sz="1600" dirty="0">
              <a:solidFill>
                <a:schemeClr val="accent6"/>
              </a:solidFill>
            </a:endParaRPr>
          </a:p>
        </p:txBody>
      </p:sp>
      <p:sp>
        <p:nvSpPr>
          <p:cNvPr id="32" name="Rectangle 31">
            <a:extLst>
              <a:ext uri="{FF2B5EF4-FFF2-40B4-BE49-F238E27FC236}">
                <a16:creationId xmlns:a16="http://schemas.microsoft.com/office/drawing/2014/main" id="{EB9A231D-47F2-44F8-A7EC-EC68AC9B7C23}"/>
              </a:ext>
            </a:extLst>
          </p:cNvPr>
          <p:cNvSpPr/>
          <p:nvPr/>
        </p:nvSpPr>
        <p:spPr>
          <a:xfrm>
            <a:off x="4572001" y="3945343"/>
            <a:ext cx="3816350" cy="2147482"/>
          </a:xfrm>
          <a:prstGeom prst="rect">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endParaRPr lang="en-GB" sz="1600" dirty="0">
              <a:solidFill>
                <a:schemeClr val="accent6"/>
              </a:solidFill>
            </a:endParaRP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A7C5CEE9-7674-4686-BE50-55BC6FE951B0}"/>
              </a:ext>
            </a:extLst>
          </p:cNvPr>
          <p:cNvSpPr/>
          <p:nvPr/>
        </p:nvSpPr>
        <p:spPr>
          <a:xfrm>
            <a:off x="445575" y="702863"/>
            <a:ext cx="331045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Years, Months, Weeks and Days</a:t>
            </a:r>
          </a:p>
        </p:txBody>
      </p:sp>
      <p:sp>
        <p:nvSpPr>
          <p:cNvPr id="75" name="Rectangle 74"/>
          <p:cNvSpPr/>
          <p:nvPr/>
        </p:nvSpPr>
        <p:spPr>
          <a:xfrm>
            <a:off x="3756025"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375602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3BB3B2C-20D8-40E2-B93D-33419B1D3567}"/>
              </a:ext>
            </a:extLst>
          </p:cNvPr>
          <p:cNvSpPr/>
          <p:nvPr/>
        </p:nvSpPr>
        <p:spPr>
          <a:xfrm>
            <a:off x="755650" y="1333530"/>
            <a:ext cx="7632700" cy="495108"/>
          </a:xfrm>
          <a:prstGeom prst="rect">
            <a:avLst/>
          </a:prstGeom>
          <a:solidFill>
            <a:srgbClr val="7868AC"/>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r>
              <a:rPr lang="en-GB" b="1" dirty="0"/>
              <a:t>Complete these statements to make them true. Explain how you know.</a:t>
            </a:r>
          </a:p>
        </p:txBody>
      </p:sp>
      <p:grpSp>
        <p:nvGrpSpPr>
          <p:cNvPr id="6" name="Group 5">
            <a:extLst>
              <a:ext uri="{FF2B5EF4-FFF2-40B4-BE49-F238E27FC236}">
                <a16:creationId xmlns:a16="http://schemas.microsoft.com/office/drawing/2014/main" id="{73BB4849-D354-4905-8CA8-9A218EA0AD7F}"/>
              </a:ext>
            </a:extLst>
          </p:cNvPr>
          <p:cNvGrpSpPr/>
          <p:nvPr/>
        </p:nvGrpSpPr>
        <p:grpSpPr>
          <a:xfrm>
            <a:off x="1064220" y="2048613"/>
            <a:ext cx="3009950" cy="522608"/>
            <a:chOff x="1181051" y="2073252"/>
            <a:chExt cx="3009950" cy="522608"/>
          </a:xfrm>
        </p:grpSpPr>
        <p:sp>
          <p:nvSpPr>
            <p:cNvPr id="13" name="Rectangle 12">
              <a:extLst>
                <a:ext uri="{FF2B5EF4-FFF2-40B4-BE49-F238E27FC236}">
                  <a16:creationId xmlns:a16="http://schemas.microsoft.com/office/drawing/2014/main" id="{73596FD2-3A80-4F3C-92A1-160514651518}"/>
                </a:ext>
              </a:extLst>
            </p:cNvPr>
            <p:cNvSpPr/>
            <p:nvPr/>
          </p:nvSpPr>
          <p:spPr>
            <a:xfrm>
              <a:off x="1181051" y="2149890"/>
              <a:ext cx="3009950" cy="369332"/>
            </a:xfrm>
            <a:prstGeom prst="rect">
              <a:avLst/>
            </a:prstGeom>
          </p:spPr>
          <p:txBody>
            <a:bodyPr wrap="square">
              <a:spAutoFit/>
            </a:bodyPr>
            <a:lstStyle/>
            <a:p>
              <a:pPr algn="ctr"/>
              <a:r>
                <a:rPr lang="en-GB" dirty="0"/>
                <a:t>36 hours &lt;              days </a:t>
              </a:r>
            </a:p>
          </p:txBody>
        </p:sp>
        <p:sp>
          <p:nvSpPr>
            <p:cNvPr id="14" name="Rectangle: Rounded Corners 13">
              <a:extLst>
                <a:ext uri="{FF2B5EF4-FFF2-40B4-BE49-F238E27FC236}">
                  <a16:creationId xmlns:a16="http://schemas.microsoft.com/office/drawing/2014/main" id="{9BDE2B9D-62D5-490C-A06E-2CA6ACE9AA7A}"/>
                </a:ext>
              </a:extLst>
            </p:cNvPr>
            <p:cNvSpPr/>
            <p:nvPr/>
          </p:nvSpPr>
          <p:spPr>
            <a:xfrm>
              <a:off x="2660971" y="2073252"/>
              <a:ext cx="742372" cy="522608"/>
            </a:xfrm>
            <a:prstGeom prst="roundRect">
              <a:avLst/>
            </a:prstGeom>
            <a:solidFill>
              <a:srgbClr val="FFFFFF"/>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grpSp>
        <p:nvGrpSpPr>
          <p:cNvPr id="4" name="Group 3">
            <a:extLst>
              <a:ext uri="{FF2B5EF4-FFF2-40B4-BE49-F238E27FC236}">
                <a16:creationId xmlns:a16="http://schemas.microsoft.com/office/drawing/2014/main" id="{4F2A2E64-5F95-4C2A-A711-F5E236DAA9EB}"/>
              </a:ext>
            </a:extLst>
          </p:cNvPr>
          <p:cNvGrpSpPr/>
          <p:nvPr/>
        </p:nvGrpSpPr>
        <p:grpSpPr>
          <a:xfrm>
            <a:off x="5235551" y="2126766"/>
            <a:ext cx="2489250" cy="522608"/>
            <a:chOff x="1304876" y="3121002"/>
            <a:chExt cx="2489250" cy="522608"/>
          </a:xfrm>
        </p:grpSpPr>
        <p:sp>
          <p:nvSpPr>
            <p:cNvPr id="17" name="Rectangle 16">
              <a:extLst>
                <a:ext uri="{FF2B5EF4-FFF2-40B4-BE49-F238E27FC236}">
                  <a16:creationId xmlns:a16="http://schemas.microsoft.com/office/drawing/2014/main" id="{27BBD190-D014-4C23-917F-4E18A588B370}"/>
                </a:ext>
              </a:extLst>
            </p:cNvPr>
            <p:cNvSpPr/>
            <p:nvPr/>
          </p:nvSpPr>
          <p:spPr>
            <a:xfrm>
              <a:off x="1304876" y="3197640"/>
              <a:ext cx="2489250" cy="369332"/>
            </a:xfrm>
            <a:prstGeom prst="rect">
              <a:avLst/>
            </a:prstGeom>
          </p:spPr>
          <p:txBody>
            <a:bodyPr wrap="square">
              <a:spAutoFit/>
            </a:bodyPr>
            <a:lstStyle/>
            <a:p>
              <a:pPr algn="ctr"/>
              <a:r>
                <a:rPr lang="en-GB" dirty="0"/>
                <a:t>          days &gt; 4 weeks</a:t>
              </a:r>
            </a:p>
          </p:txBody>
        </p:sp>
        <p:sp>
          <p:nvSpPr>
            <p:cNvPr id="18" name="Rectangle: Rounded Corners 17">
              <a:extLst>
                <a:ext uri="{FF2B5EF4-FFF2-40B4-BE49-F238E27FC236}">
                  <a16:creationId xmlns:a16="http://schemas.microsoft.com/office/drawing/2014/main" id="{3B973385-F991-4D9E-B1D1-774B54D7F5BE}"/>
                </a:ext>
              </a:extLst>
            </p:cNvPr>
            <p:cNvSpPr/>
            <p:nvPr/>
          </p:nvSpPr>
          <p:spPr>
            <a:xfrm>
              <a:off x="1314401" y="3121002"/>
              <a:ext cx="742372" cy="522608"/>
            </a:xfrm>
            <a:prstGeom prst="roundRect">
              <a:avLst/>
            </a:prstGeom>
            <a:solidFill>
              <a:srgbClr val="FFFFFF"/>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9" name="Rectangle 18">
            <a:extLst>
              <a:ext uri="{FF2B5EF4-FFF2-40B4-BE49-F238E27FC236}">
                <a16:creationId xmlns:a16="http://schemas.microsoft.com/office/drawing/2014/main" id="{58746A12-E580-4883-8A92-4C49DDC2071A}"/>
              </a:ext>
            </a:extLst>
          </p:cNvPr>
          <p:cNvSpPr/>
          <p:nvPr/>
        </p:nvSpPr>
        <p:spPr>
          <a:xfrm>
            <a:off x="755650" y="4191938"/>
            <a:ext cx="3816350" cy="338554"/>
          </a:xfrm>
          <a:prstGeom prst="rect">
            <a:avLst/>
          </a:prstGeom>
        </p:spPr>
        <p:txBody>
          <a:bodyPr wrap="square">
            <a:spAutoFit/>
          </a:bodyPr>
          <a:lstStyle/>
          <a:p>
            <a:pPr algn="ctr"/>
            <a:r>
              <a:rPr lang="en-GB" sz="1600" dirty="0"/>
              <a:t>2 years &gt;          weeks &gt;          days</a:t>
            </a:r>
          </a:p>
        </p:txBody>
      </p:sp>
      <p:sp>
        <p:nvSpPr>
          <p:cNvPr id="20" name="Rectangle: Rounded Corners 19">
            <a:extLst>
              <a:ext uri="{FF2B5EF4-FFF2-40B4-BE49-F238E27FC236}">
                <a16:creationId xmlns:a16="http://schemas.microsoft.com/office/drawing/2014/main" id="{3538A40D-C8C1-4B0B-B6D1-662653B10E99}"/>
              </a:ext>
            </a:extLst>
          </p:cNvPr>
          <p:cNvSpPr/>
          <p:nvPr/>
        </p:nvSpPr>
        <p:spPr>
          <a:xfrm>
            <a:off x="1941464" y="4172169"/>
            <a:ext cx="516441" cy="378092"/>
          </a:xfrm>
          <a:prstGeom prst="roundRect">
            <a:avLst/>
          </a:prstGeom>
          <a:solidFill>
            <a:srgbClr val="FFFFFF"/>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8" name="Rectangle: Rounded Corners 27">
            <a:extLst>
              <a:ext uri="{FF2B5EF4-FFF2-40B4-BE49-F238E27FC236}">
                <a16:creationId xmlns:a16="http://schemas.microsoft.com/office/drawing/2014/main" id="{1CEDAB01-CCF3-4769-B478-190F8F87B157}"/>
              </a:ext>
            </a:extLst>
          </p:cNvPr>
          <p:cNvSpPr/>
          <p:nvPr/>
        </p:nvSpPr>
        <p:spPr>
          <a:xfrm>
            <a:off x="3286512" y="4172169"/>
            <a:ext cx="516441" cy="378092"/>
          </a:xfrm>
          <a:prstGeom prst="roundRect">
            <a:avLst/>
          </a:prstGeom>
          <a:solidFill>
            <a:srgbClr val="FFFFFF"/>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816BAA0E-7C7D-4FFB-A652-263D3E15683A}"/>
              </a:ext>
            </a:extLst>
          </p:cNvPr>
          <p:cNvSpPr/>
          <p:nvPr/>
        </p:nvSpPr>
        <p:spPr>
          <a:xfrm>
            <a:off x="4572000" y="4191938"/>
            <a:ext cx="3816350" cy="338554"/>
          </a:xfrm>
          <a:prstGeom prst="rect">
            <a:avLst/>
          </a:prstGeom>
        </p:spPr>
        <p:txBody>
          <a:bodyPr wrap="square">
            <a:spAutoFit/>
          </a:bodyPr>
          <a:lstStyle/>
          <a:p>
            <a:pPr algn="ctr"/>
            <a:r>
              <a:rPr lang="en-GB" sz="1600" dirty="0"/>
              <a:t>         months &lt; 2 years &lt;          months</a:t>
            </a:r>
          </a:p>
        </p:txBody>
      </p:sp>
      <p:sp>
        <p:nvSpPr>
          <p:cNvPr id="24" name="Rectangle: Rounded Corners 23">
            <a:extLst>
              <a:ext uri="{FF2B5EF4-FFF2-40B4-BE49-F238E27FC236}">
                <a16:creationId xmlns:a16="http://schemas.microsoft.com/office/drawing/2014/main" id="{62B0D702-65AF-4356-B122-4332F7ED732F}"/>
              </a:ext>
            </a:extLst>
          </p:cNvPr>
          <p:cNvSpPr/>
          <p:nvPr/>
        </p:nvSpPr>
        <p:spPr>
          <a:xfrm>
            <a:off x="4671509" y="4172169"/>
            <a:ext cx="516441" cy="378092"/>
          </a:xfrm>
          <a:prstGeom prst="roundRect">
            <a:avLst/>
          </a:prstGeom>
          <a:solidFill>
            <a:srgbClr val="FFFFFF"/>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34" name="Rectangle: Rounded Corners 33">
            <a:extLst>
              <a:ext uri="{FF2B5EF4-FFF2-40B4-BE49-F238E27FC236}">
                <a16:creationId xmlns:a16="http://schemas.microsoft.com/office/drawing/2014/main" id="{278561C1-43B1-4F50-99D3-5167F39DA792}"/>
              </a:ext>
            </a:extLst>
          </p:cNvPr>
          <p:cNvSpPr/>
          <p:nvPr/>
        </p:nvSpPr>
        <p:spPr>
          <a:xfrm>
            <a:off x="7064609" y="4172169"/>
            <a:ext cx="516441" cy="378092"/>
          </a:xfrm>
          <a:prstGeom prst="roundRect">
            <a:avLst/>
          </a:prstGeom>
          <a:solidFill>
            <a:srgbClr val="FFFFFF"/>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5D32B6FD-7009-4BB9-87B9-B4D1E148486A}"/>
              </a:ext>
            </a:extLst>
          </p:cNvPr>
          <p:cNvSpPr/>
          <p:nvPr/>
        </p:nvSpPr>
        <p:spPr>
          <a:xfrm>
            <a:off x="902297" y="2761637"/>
            <a:ext cx="3523054" cy="1033717"/>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pPr>
              <a:spcAft>
                <a:spcPts val="600"/>
              </a:spcAft>
            </a:pPr>
            <a:r>
              <a:rPr lang="en-GB" sz="1600" b="1" dirty="0">
                <a:solidFill>
                  <a:schemeClr val="tx1"/>
                </a:solidFill>
              </a:rPr>
              <a:t>This must be more than 1 and a half days.</a:t>
            </a:r>
          </a:p>
          <a:p>
            <a:pPr>
              <a:spcAft>
                <a:spcPts val="600"/>
              </a:spcAft>
            </a:pPr>
            <a:r>
              <a:rPr lang="en-GB" sz="1600" b="1" dirty="0">
                <a:solidFill>
                  <a:schemeClr val="tx1"/>
                </a:solidFill>
              </a:rPr>
              <a:t>24 + 12 = 36.</a:t>
            </a:r>
          </a:p>
        </p:txBody>
      </p:sp>
      <p:sp>
        <p:nvSpPr>
          <p:cNvPr id="42" name="Rectangle 41">
            <a:extLst>
              <a:ext uri="{FF2B5EF4-FFF2-40B4-BE49-F238E27FC236}">
                <a16:creationId xmlns:a16="http://schemas.microsoft.com/office/drawing/2014/main" id="{C0E68567-9CA5-4B9B-BC38-5A491B144549}"/>
              </a:ext>
            </a:extLst>
          </p:cNvPr>
          <p:cNvSpPr/>
          <p:nvPr/>
        </p:nvSpPr>
        <p:spPr>
          <a:xfrm>
            <a:off x="4730196" y="3007858"/>
            <a:ext cx="3523054" cy="787496"/>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pPr>
              <a:spcAft>
                <a:spcPts val="600"/>
              </a:spcAft>
            </a:pPr>
            <a:r>
              <a:rPr lang="en-GB" sz="1600" b="1" dirty="0">
                <a:solidFill>
                  <a:schemeClr val="tx1"/>
                </a:solidFill>
              </a:rPr>
              <a:t>This must be more than 28. </a:t>
            </a:r>
          </a:p>
          <a:p>
            <a:pPr>
              <a:spcAft>
                <a:spcPts val="600"/>
              </a:spcAft>
            </a:pPr>
            <a:r>
              <a:rPr lang="en-GB" sz="1600" b="1" dirty="0">
                <a:solidFill>
                  <a:schemeClr val="tx1"/>
                </a:solidFill>
              </a:rPr>
              <a:t>4 × 7 = 28</a:t>
            </a:r>
          </a:p>
        </p:txBody>
      </p:sp>
      <p:sp>
        <p:nvSpPr>
          <p:cNvPr id="44" name="Rectangle 43">
            <a:extLst>
              <a:ext uri="{FF2B5EF4-FFF2-40B4-BE49-F238E27FC236}">
                <a16:creationId xmlns:a16="http://schemas.microsoft.com/office/drawing/2014/main" id="{9E231D9C-1091-4823-892F-720AA1FFF1FF}"/>
              </a:ext>
            </a:extLst>
          </p:cNvPr>
          <p:cNvSpPr/>
          <p:nvPr/>
        </p:nvSpPr>
        <p:spPr>
          <a:xfrm>
            <a:off x="902297" y="4909119"/>
            <a:ext cx="1513099" cy="1033717"/>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spAutoFit/>
          </a:bodyPr>
          <a:lstStyle/>
          <a:p>
            <a:pPr>
              <a:spcAft>
                <a:spcPts val="600"/>
              </a:spcAft>
            </a:pPr>
            <a:r>
              <a:rPr lang="en-GB" sz="1600" b="1" dirty="0">
                <a:solidFill>
                  <a:schemeClr val="tx1"/>
                </a:solidFill>
              </a:rPr>
              <a:t>This must be less than 104. </a:t>
            </a:r>
          </a:p>
          <a:p>
            <a:pPr>
              <a:spcAft>
                <a:spcPts val="600"/>
              </a:spcAft>
            </a:pPr>
            <a:r>
              <a:rPr lang="en-GB" sz="1600" b="1" dirty="0">
                <a:solidFill>
                  <a:schemeClr val="tx1"/>
                </a:solidFill>
              </a:rPr>
              <a:t>52 × 2 = 104</a:t>
            </a:r>
          </a:p>
        </p:txBody>
      </p:sp>
      <p:sp>
        <p:nvSpPr>
          <p:cNvPr id="47" name="Rectangle 46">
            <a:extLst>
              <a:ext uri="{FF2B5EF4-FFF2-40B4-BE49-F238E27FC236}">
                <a16:creationId xmlns:a16="http://schemas.microsoft.com/office/drawing/2014/main" id="{D6CAC596-CD40-4923-AC5F-155F71AAA355}"/>
              </a:ext>
            </a:extLst>
          </p:cNvPr>
          <p:cNvSpPr/>
          <p:nvPr/>
        </p:nvSpPr>
        <p:spPr>
          <a:xfrm>
            <a:off x="2912252" y="4909119"/>
            <a:ext cx="1513099" cy="1033717"/>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spAutoFit/>
          </a:bodyPr>
          <a:lstStyle/>
          <a:p>
            <a:pPr>
              <a:spcAft>
                <a:spcPts val="600"/>
              </a:spcAft>
            </a:pPr>
            <a:r>
              <a:rPr lang="en-GB" sz="1600" b="1" dirty="0">
                <a:solidFill>
                  <a:schemeClr val="tx1"/>
                </a:solidFill>
              </a:rPr>
              <a:t>This must be less than 730. </a:t>
            </a:r>
          </a:p>
          <a:p>
            <a:pPr>
              <a:spcAft>
                <a:spcPts val="600"/>
              </a:spcAft>
            </a:pPr>
            <a:r>
              <a:rPr lang="en-GB" sz="1600" b="1" dirty="0">
                <a:solidFill>
                  <a:schemeClr val="tx1"/>
                </a:solidFill>
              </a:rPr>
              <a:t>365 x 2 = 730</a:t>
            </a:r>
          </a:p>
        </p:txBody>
      </p:sp>
      <p:sp>
        <p:nvSpPr>
          <p:cNvPr id="48" name="Rectangle 47">
            <a:extLst>
              <a:ext uri="{FF2B5EF4-FFF2-40B4-BE49-F238E27FC236}">
                <a16:creationId xmlns:a16="http://schemas.microsoft.com/office/drawing/2014/main" id="{6A0965E1-30BC-4360-93C6-B06B9C298BEE}"/>
              </a:ext>
            </a:extLst>
          </p:cNvPr>
          <p:cNvSpPr/>
          <p:nvPr/>
        </p:nvSpPr>
        <p:spPr>
          <a:xfrm>
            <a:off x="4730196" y="4909119"/>
            <a:ext cx="1513099" cy="1033717"/>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spAutoFit/>
          </a:bodyPr>
          <a:lstStyle/>
          <a:p>
            <a:pPr>
              <a:spcAft>
                <a:spcPts val="600"/>
              </a:spcAft>
            </a:pPr>
            <a:r>
              <a:rPr lang="en-GB" sz="1600" b="1" dirty="0">
                <a:solidFill>
                  <a:schemeClr val="tx1"/>
                </a:solidFill>
              </a:rPr>
              <a:t>This must less than 24. </a:t>
            </a:r>
          </a:p>
          <a:p>
            <a:pPr>
              <a:spcAft>
                <a:spcPts val="600"/>
              </a:spcAft>
            </a:pPr>
            <a:r>
              <a:rPr lang="en-GB" sz="1600" b="1" dirty="0">
                <a:solidFill>
                  <a:schemeClr val="tx1"/>
                </a:solidFill>
              </a:rPr>
              <a:t>2 × 12 = 24</a:t>
            </a:r>
          </a:p>
        </p:txBody>
      </p:sp>
      <p:sp>
        <p:nvSpPr>
          <p:cNvPr id="49" name="Rectangle 48">
            <a:extLst>
              <a:ext uri="{FF2B5EF4-FFF2-40B4-BE49-F238E27FC236}">
                <a16:creationId xmlns:a16="http://schemas.microsoft.com/office/drawing/2014/main" id="{7BBB6E55-CA4D-4625-A690-22CE63C3550A}"/>
              </a:ext>
            </a:extLst>
          </p:cNvPr>
          <p:cNvSpPr/>
          <p:nvPr/>
        </p:nvSpPr>
        <p:spPr>
          <a:xfrm>
            <a:off x="6668219" y="4909119"/>
            <a:ext cx="1585031" cy="1033717"/>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spAutoFit/>
          </a:bodyPr>
          <a:lstStyle/>
          <a:p>
            <a:pPr>
              <a:spcAft>
                <a:spcPts val="600"/>
              </a:spcAft>
            </a:pPr>
            <a:r>
              <a:rPr lang="en-GB" sz="1600" b="1" dirty="0">
                <a:solidFill>
                  <a:schemeClr val="tx1"/>
                </a:solidFill>
              </a:rPr>
              <a:t>This must be more than 24.</a:t>
            </a:r>
          </a:p>
          <a:p>
            <a:pPr>
              <a:spcAft>
                <a:spcPts val="600"/>
              </a:spcAft>
            </a:pPr>
            <a:r>
              <a:rPr lang="en-GB" sz="1600" b="1" dirty="0">
                <a:solidFill>
                  <a:schemeClr val="tx1"/>
                </a:solidFill>
              </a:rPr>
              <a:t>12 × 2 = 24</a:t>
            </a:r>
          </a:p>
        </p:txBody>
      </p:sp>
      <p:sp>
        <p:nvSpPr>
          <p:cNvPr id="2" name="Rectangle 1">
            <a:extLst>
              <a:ext uri="{FF2B5EF4-FFF2-40B4-BE49-F238E27FC236}">
                <a16:creationId xmlns:a16="http://schemas.microsoft.com/office/drawing/2014/main" id="{5A70470B-E8C1-487E-887C-A8109EC5DFA8}"/>
              </a:ext>
            </a:extLst>
          </p:cNvPr>
          <p:cNvSpPr/>
          <p:nvPr/>
        </p:nvSpPr>
        <p:spPr>
          <a:xfrm>
            <a:off x="2772630" y="2121696"/>
            <a:ext cx="306494" cy="369332"/>
          </a:xfrm>
          <a:prstGeom prst="rect">
            <a:avLst/>
          </a:prstGeom>
        </p:spPr>
        <p:txBody>
          <a:bodyPr wrap="none">
            <a:spAutoFit/>
          </a:bodyPr>
          <a:lstStyle/>
          <a:p>
            <a:r>
              <a:rPr lang="en-GB" b="1" dirty="0"/>
              <a:t>2</a:t>
            </a:r>
          </a:p>
        </p:txBody>
      </p:sp>
      <p:sp>
        <p:nvSpPr>
          <p:cNvPr id="33" name="Rectangle 32">
            <a:extLst>
              <a:ext uri="{FF2B5EF4-FFF2-40B4-BE49-F238E27FC236}">
                <a16:creationId xmlns:a16="http://schemas.microsoft.com/office/drawing/2014/main" id="{70E89198-20E5-43D9-B069-EA42A532490D}"/>
              </a:ext>
            </a:extLst>
          </p:cNvPr>
          <p:cNvSpPr/>
          <p:nvPr/>
        </p:nvSpPr>
        <p:spPr>
          <a:xfrm>
            <a:off x="5380423" y="2204823"/>
            <a:ext cx="452368" cy="369332"/>
          </a:xfrm>
          <a:prstGeom prst="rect">
            <a:avLst/>
          </a:prstGeom>
        </p:spPr>
        <p:txBody>
          <a:bodyPr wrap="none">
            <a:spAutoFit/>
          </a:bodyPr>
          <a:lstStyle/>
          <a:p>
            <a:r>
              <a:rPr lang="en-GB" b="1" dirty="0"/>
              <a:t>30</a:t>
            </a:r>
          </a:p>
        </p:txBody>
      </p:sp>
      <p:sp>
        <p:nvSpPr>
          <p:cNvPr id="35" name="Rectangle 34">
            <a:extLst>
              <a:ext uri="{FF2B5EF4-FFF2-40B4-BE49-F238E27FC236}">
                <a16:creationId xmlns:a16="http://schemas.microsoft.com/office/drawing/2014/main" id="{48002112-C854-4254-A249-A911E1109D9D}"/>
              </a:ext>
            </a:extLst>
          </p:cNvPr>
          <p:cNvSpPr/>
          <p:nvPr/>
        </p:nvSpPr>
        <p:spPr>
          <a:xfrm>
            <a:off x="1911514" y="4172169"/>
            <a:ext cx="574196" cy="369332"/>
          </a:xfrm>
          <a:prstGeom prst="rect">
            <a:avLst/>
          </a:prstGeom>
        </p:spPr>
        <p:txBody>
          <a:bodyPr wrap="none">
            <a:spAutoFit/>
          </a:bodyPr>
          <a:lstStyle/>
          <a:p>
            <a:r>
              <a:rPr lang="en-GB" b="1" dirty="0"/>
              <a:t>100</a:t>
            </a:r>
          </a:p>
        </p:txBody>
      </p:sp>
      <p:sp>
        <p:nvSpPr>
          <p:cNvPr id="36" name="Rectangle 35">
            <a:extLst>
              <a:ext uri="{FF2B5EF4-FFF2-40B4-BE49-F238E27FC236}">
                <a16:creationId xmlns:a16="http://schemas.microsoft.com/office/drawing/2014/main" id="{C169108F-8E4F-4D7D-80E3-61CE7B89C9FB}"/>
              </a:ext>
            </a:extLst>
          </p:cNvPr>
          <p:cNvSpPr/>
          <p:nvPr/>
        </p:nvSpPr>
        <p:spPr>
          <a:xfrm>
            <a:off x="3240802" y="4172169"/>
            <a:ext cx="607859" cy="369332"/>
          </a:xfrm>
          <a:prstGeom prst="rect">
            <a:avLst/>
          </a:prstGeom>
        </p:spPr>
        <p:txBody>
          <a:bodyPr wrap="none">
            <a:spAutoFit/>
          </a:bodyPr>
          <a:lstStyle/>
          <a:p>
            <a:r>
              <a:rPr lang="en-GB" b="1" dirty="0"/>
              <a:t>600</a:t>
            </a:r>
          </a:p>
        </p:txBody>
      </p:sp>
      <p:sp>
        <p:nvSpPr>
          <p:cNvPr id="37" name="Rectangle 36">
            <a:extLst>
              <a:ext uri="{FF2B5EF4-FFF2-40B4-BE49-F238E27FC236}">
                <a16:creationId xmlns:a16="http://schemas.microsoft.com/office/drawing/2014/main" id="{E8BFBE2A-EFE5-40CB-A0BB-7518387087CA}"/>
              </a:ext>
            </a:extLst>
          </p:cNvPr>
          <p:cNvSpPr/>
          <p:nvPr/>
        </p:nvSpPr>
        <p:spPr>
          <a:xfrm>
            <a:off x="4725987" y="4172169"/>
            <a:ext cx="407484" cy="369332"/>
          </a:xfrm>
          <a:prstGeom prst="rect">
            <a:avLst/>
          </a:prstGeom>
        </p:spPr>
        <p:txBody>
          <a:bodyPr wrap="none">
            <a:spAutoFit/>
          </a:bodyPr>
          <a:lstStyle/>
          <a:p>
            <a:r>
              <a:rPr lang="en-GB" b="1" dirty="0"/>
              <a:t>16</a:t>
            </a:r>
          </a:p>
        </p:txBody>
      </p:sp>
      <p:sp>
        <p:nvSpPr>
          <p:cNvPr id="38" name="Rectangle 37">
            <a:extLst>
              <a:ext uri="{FF2B5EF4-FFF2-40B4-BE49-F238E27FC236}">
                <a16:creationId xmlns:a16="http://schemas.microsoft.com/office/drawing/2014/main" id="{6B30F594-6564-46CB-9912-6D86C9698F8A}"/>
              </a:ext>
            </a:extLst>
          </p:cNvPr>
          <p:cNvSpPr/>
          <p:nvPr/>
        </p:nvSpPr>
        <p:spPr>
          <a:xfrm>
            <a:off x="7089432" y="4172169"/>
            <a:ext cx="466794" cy="369332"/>
          </a:xfrm>
          <a:prstGeom prst="rect">
            <a:avLst/>
          </a:prstGeom>
        </p:spPr>
        <p:txBody>
          <a:bodyPr wrap="none">
            <a:spAutoFit/>
          </a:bodyPr>
          <a:lstStyle/>
          <a:p>
            <a:r>
              <a:rPr lang="en-GB" b="1" dirty="0"/>
              <a:t>40</a:t>
            </a:r>
          </a:p>
        </p:txBody>
      </p:sp>
    </p:spTree>
    <p:extLst>
      <p:ext uri="{BB962C8B-B14F-4D97-AF65-F5344CB8AC3E}">
        <p14:creationId xmlns:p14="http://schemas.microsoft.com/office/powerpoint/2010/main" val="187423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4" grpId="0" animBg="1"/>
      <p:bldP spid="47" grpId="0" animBg="1"/>
      <p:bldP spid="48" grpId="0" animBg="1"/>
      <p:bldP spid="49" grpId="0" animBg="1"/>
      <p:bldP spid="2" grpId="0"/>
      <p:bldP spid="33" grpId="0"/>
      <p:bldP spid="35" grpId="0"/>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21C42-743C-4721-B922-0F8644B081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2044082"/>
            <a:ext cx="7632700" cy="4048743"/>
          </a:xfrm>
          <a:prstGeom prst="rect">
            <a:avLst/>
          </a:prstGeom>
          <a:noFill/>
          <a:ln w="28575">
            <a:noFill/>
          </a:ln>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A7C5CEE9-7674-4686-BE50-55BC6FE951B0}"/>
              </a:ext>
            </a:extLst>
          </p:cNvPr>
          <p:cNvSpPr/>
          <p:nvPr/>
        </p:nvSpPr>
        <p:spPr>
          <a:xfrm>
            <a:off x="445575" y="702863"/>
            <a:ext cx="331045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Years, Months, Weeks and Days</a:t>
            </a:r>
          </a:p>
        </p:txBody>
      </p:sp>
      <p:sp>
        <p:nvSpPr>
          <p:cNvPr id="75" name="Rectangle 74"/>
          <p:cNvSpPr/>
          <p:nvPr/>
        </p:nvSpPr>
        <p:spPr>
          <a:xfrm>
            <a:off x="3756025"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375602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3BB3B2C-20D8-40E2-B93D-33419B1D3567}"/>
              </a:ext>
            </a:extLst>
          </p:cNvPr>
          <p:cNvSpPr/>
          <p:nvPr/>
        </p:nvSpPr>
        <p:spPr>
          <a:xfrm>
            <a:off x="755650" y="1333530"/>
            <a:ext cx="7632700" cy="772107"/>
          </a:xfrm>
          <a:prstGeom prst="rect">
            <a:avLst/>
          </a:prstGeom>
          <a:solidFill>
            <a:srgbClr val="7868AC"/>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r>
              <a:rPr lang="en-GB" b="1" dirty="0"/>
              <a:t>Investigate:</a:t>
            </a:r>
          </a:p>
          <a:p>
            <a:r>
              <a:rPr lang="en-GB" b="1" dirty="0"/>
              <a:t>How many days of this year have there been so far up to today’s date.</a:t>
            </a:r>
          </a:p>
        </p:txBody>
      </p:sp>
      <p:sp>
        <p:nvSpPr>
          <p:cNvPr id="17" name="Rectangle 16">
            <a:extLst>
              <a:ext uri="{FF2B5EF4-FFF2-40B4-BE49-F238E27FC236}">
                <a16:creationId xmlns:a16="http://schemas.microsoft.com/office/drawing/2014/main" id="{800690B1-1215-4681-BD2C-D4C88E559F9C}"/>
              </a:ext>
            </a:extLst>
          </p:cNvPr>
          <p:cNvSpPr/>
          <p:nvPr/>
        </p:nvSpPr>
        <p:spPr>
          <a:xfrm>
            <a:off x="755650" y="2044081"/>
            <a:ext cx="7632700" cy="4048743"/>
          </a:xfrm>
          <a:prstGeom prst="rect">
            <a:avLst/>
          </a:prstGeom>
          <a:no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endParaRPr lang="en-GB" sz="1600" dirty="0">
              <a:solidFill>
                <a:schemeClr val="accent6"/>
              </a:solidFill>
            </a:endParaRPr>
          </a:p>
        </p:txBody>
      </p:sp>
      <p:sp>
        <p:nvSpPr>
          <p:cNvPr id="15" name="Rectangle 14">
            <a:extLst>
              <a:ext uri="{FF2B5EF4-FFF2-40B4-BE49-F238E27FC236}">
                <a16:creationId xmlns:a16="http://schemas.microsoft.com/office/drawing/2014/main" id="{C260493F-772B-48A6-83F9-03690B33002F}"/>
              </a:ext>
            </a:extLst>
          </p:cNvPr>
          <p:cNvSpPr/>
          <p:nvPr/>
        </p:nvSpPr>
        <p:spPr>
          <a:xfrm>
            <a:off x="1040986" y="2210841"/>
            <a:ext cx="3856456" cy="2587989"/>
          </a:xfrm>
          <a:prstGeom prst="rect">
            <a:avLst/>
          </a:prstGeom>
          <a:solidFill>
            <a:schemeClr val="bg1"/>
          </a:solidFill>
          <a:ln w="28575">
            <a:solidFill>
              <a:srgbClr val="EA516C"/>
            </a:solidFill>
          </a:ln>
        </p:spPr>
        <p:txBody>
          <a:bodyPr wrap="square" lIns="108000" tIns="108000" rIns="108000" bIns="108000" anchor="ctr">
            <a:spAutoFit/>
          </a:bodyPr>
          <a:lstStyle/>
          <a:p>
            <a:pPr algn="ctr">
              <a:spcAft>
                <a:spcPts val="600"/>
              </a:spcAft>
            </a:pPr>
            <a:r>
              <a:rPr lang="en-GB" b="1" dirty="0"/>
              <a:t>Days in the Month</a:t>
            </a:r>
          </a:p>
          <a:p>
            <a:pPr algn="ctr">
              <a:spcAft>
                <a:spcPts val="600"/>
              </a:spcAft>
            </a:pPr>
            <a:r>
              <a:rPr lang="en-GB" dirty="0"/>
              <a:t>Thirty days in September,</a:t>
            </a:r>
            <a:br>
              <a:rPr lang="en-GB" dirty="0"/>
            </a:br>
            <a:r>
              <a:rPr lang="en-GB" dirty="0"/>
              <a:t>April, June and November;</a:t>
            </a:r>
            <a:br>
              <a:rPr lang="en-GB" dirty="0"/>
            </a:br>
            <a:r>
              <a:rPr lang="en-GB" dirty="0"/>
              <a:t>February has twenty-eight.</a:t>
            </a:r>
          </a:p>
          <a:p>
            <a:pPr algn="ctr">
              <a:spcAft>
                <a:spcPts val="600"/>
              </a:spcAft>
            </a:pPr>
            <a:r>
              <a:rPr lang="en-GB" dirty="0"/>
              <a:t>All the rest have thirty-one.</a:t>
            </a:r>
            <a:br>
              <a:rPr lang="en-GB" dirty="0"/>
            </a:br>
            <a:r>
              <a:rPr lang="en-GB" dirty="0"/>
              <a:t>Except in a Leap Year,</a:t>
            </a:r>
            <a:br>
              <a:rPr lang="en-GB" dirty="0"/>
            </a:br>
            <a:r>
              <a:rPr lang="en-GB" dirty="0"/>
              <a:t>that’s the time</a:t>
            </a:r>
            <a:br>
              <a:rPr lang="en-GB" dirty="0"/>
            </a:br>
            <a:r>
              <a:rPr lang="en-GB" dirty="0"/>
              <a:t>When February has twenty-nine.</a:t>
            </a:r>
          </a:p>
        </p:txBody>
      </p:sp>
      <p:pic>
        <p:nvPicPr>
          <p:cNvPr id="3" name="Picture 2">
            <a:extLst>
              <a:ext uri="{FF2B5EF4-FFF2-40B4-BE49-F238E27FC236}">
                <a16:creationId xmlns:a16="http://schemas.microsoft.com/office/drawing/2014/main" id="{A3F00E11-9594-4FE8-BACF-3E248A6E7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475" y="2381028"/>
            <a:ext cx="3990304" cy="4522925"/>
          </a:xfrm>
          <a:prstGeom prst="rect">
            <a:avLst/>
          </a:prstGeom>
        </p:spPr>
      </p:pic>
    </p:spTree>
    <p:extLst>
      <p:ext uri="{BB962C8B-B14F-4D97-AF65-F5344CB8AC3E}">
        <p14:creationId xmlns:p14="http://schemas.microsoft.com/office/powerpoint/2010/main" val="2032962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82123" y="2030898"/>
            <a:ext cx="2722089" cy="3850440"/>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989" b="27118"/>
          <a:stretch/>
        </p:blipFill>
        <p:spPr>
          <a:xfrm rot="1560000">
            <a:off x="2642069" y="2985613"/>
            <a:ext cx="819381" cy="1723515"/>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39472"/>
          <a:stretch/>
        </p:blipFill>
        <p:spPr>
          <a:xfrm rot="1572386">
            <a:off x="1002231" y="2255211"/>
            <a:ext cx="1659920" cy="1421186"/>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9" y="1928695"/>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118275" y="2030898"/>
            <a:ext cx="2722089" cy="3850440"/>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54426" y="2030898"/>
            <a:ext cx="2722089" cy="3850440"/>
          </a:xfrm>
          <a:prstGeom prst="rect">
            <a:avLst/>
          </a:prstGeom>
          <a:effectLst>
            <a:outerShdw blurRad="63500" sx="102000" sy="102000" algn="ctr" rotWithShape="0">
              <a:prstClr val="black">
                <a:alpha val="20000"/>
              </a:prstClr>
            </a:outerShdw>
          </a:effectLst>
        </p:spPr>
      </p:pic>
      <p:sp>
        <p:nvSpPr>
          <p:cNvPr id="17" name="Rectangle 16">
            <a:extLst>
              <a:ext uri="{FF2B5EF4-FFF2-40B4-BE49-F238E27FC236}">
                <a16:creationId xmlns:a16="http://schemas.microsoft.com/office/drawing/2014/main" id="{A95DB3D9-E69B-4ED1-AD79-15E084EAEA63}"/>
              </a:ext>
            </a:extLst>
          </p:cNvPr>
          <p:cNvSpPr/>
          <p:nvPr/>
        </p:nvSpPr>
        <p:spPr>
          <a:xfrm>
            <a:off x="445575" y="702863"/>
            <a:ext cx="331045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Years, Months, Weeks and Days</a:t>
            </a:r>
          </a:p>
        </p:txBody>
      </p:sp>
    </p:spTree>
    <p:extLst>
      <p:ext uri="{BB962C8B-B14F-4D97-AF65-F5344CB8AC3E}">
        <p14:creationId xmlns:p14="http://schemas.microsoft.com/office/powerpoint/2010/main" val="177127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Roboto" panose="02000000000000000000" pitchFamily="2" charset="0"/>
                <a:ea typeface="Roboto" panose="02000000000000000000" pitchFamily="2"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Roboto" panose="02000000000000000000" pitchFamily="2" charset="0"/>
                <a:ea typeface="Roboto" panose="02000000000000000000" pitchFamily="2"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Roboto" panose="02000000000000000000" pitchFamily="2" charset="0"/>
              <a:ea typeface="Roboto" panose="02000000000000000000" pitchFamily="2" charset="0"/>
            </a:endParaRPr>
          </a:p>
          <a:p>
            <a:pPr algn="just"/>
            <a:r>
              <a:rPr lang="en-GB" sz="1600" dirty="0">
                <a:latin typeface="Roboto" panose="02000000000000000000" pitchFamily="2" charset="0"/>
                <a:ea typeface="Roboto" panose="02000000000000000000" pitchFamily="2"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Solve problems involving converting from hours to minutes; minutes to seconds; years to months; weeks to days.</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56152A0-5600-401C-B3B3-7C9BFA9F5DD9}"/>
              </a:ext>
            </a:extLst>
          </p:cNvPr>
          <p:cNvSpPr/>
          <p:nvPr/>
        </p:nvSpPr>
        <p:spPr>
          <a:xfrm>
            <a:off x="755650" y="2105635"/>
            <a:ext cx="7632700" cy="3987189"/>
          </a:xfrm>
          <a:prstGeom prst="rect">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b="1" dirty="0">
              <a:solidFill>
                <a:schemeClr val="bg1"/>
              </a:solidFill>
            </a:endParaRPr>
          </a:p>
        </p:txBody>
      </p:sp>
      <p:sp>
        <p:nvSpPr>
          <p:cNvPr id="25" name="Rectangle 24">
            <a:extLst>
              <a:ext uri="{FF2B5EF4-FFF2-40B4-BE49-F238E27FC236}">
                <a16:creationId xmlns:a16="http://schemas.microsoft.com/office/drawing/2014/main" id="{B16F771F-2525-4E5E-B917-B9A6687A27CD}"/>
              </a:ext>
            </a:extLst>
          </p:cNvPr>
          <p:cNvSpPr/>
          <p:nvPr/>
        </p:nvSpPr>
        <p:spPr>
          <a:xfrm>
            <a:off x="1061254" y="2324371"/>
            <a:ext cx="4718444" cy="772107"/>
          </a:xfrm>
          <a:prstGeom prst="rect">
            <a:avLst/>
          </a:prstGeom>
          <a:solidFill>
            <a:srgbClr val="CFE09B"/>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62CB822-4783-4600-A63D-61267BC72C76}"/>
              </a:ext>
            </a:extLst>
          </p:cNvPr>
          <p:cNvSpPr/>
          <p:nvPr/>
        </p:nvSpPr>
        <p:spPr>
          <a:xfrm>
            <a:off x="1061254" y="4176745"/>
            <a:ext cx="4718444" cy="772107"/>
          </a:xfrm>
          <a:prstGeom prst="rect">
            <a:avLst/>
          </a:prstGeom>
          <a:solidFill>
            <a:srgbClr val="CFE09B"/>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779C34D-80B6-4BA0-978D-1757899A6E7A}"/>
              </a:ext>
            </a:extLst>
          </p:cNvPr>
          <p:cNvSpPr/>
          <p:nvPr/>
        </p:nvSpPr>
        <p:spPr>
          <a:xfrm>
            <a:off x="1061254" y="3250558"/>
            <a:ext cx="4718444" cy="772107"/>
          </a:xfrm>
          <a:prstGeom prst="rect">
            <a:avLst/>
          </a:prstGeom>
          <a:solidFill>
            <a:srgbClr val="CFE09B"/>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EF3211D-6E73-4394-A594-F7F8A85B47F4}"/>
              </a:ext>
            </a:extLst>
          </p:cNvPr>
          <p:cNvSpPr/>
          <p:nvPr/>
        </p:nvSpPr>
        <p:spPr>
          <a:xfrm>
            <a:off x="1061254" y="5102130"/>
            <a:ext cx="4718444" cy="772107"/>
          </a:xfrm>
          <a:prstGeom prst="rect">
            <a:avLst/>
          </a:prstGeom>
          <a:solidFill>
            <a:srgbClr val="CFE09B"/>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EC2D293-45E7-468F-9880-959CB03C57CC}"/>
              </a:ext>
            </a:extLst>
          </p:cNvPr>
          <p:cNvSpPr/>
          <p:nvPr/>
        </p:nvSpPr>
        <p:spPr>
          <a:xfrm>
            <a:off x="1181051" y="2524153"/>
            <a:ext cx="4718444" cy="369332"/>
          </a:xfrm>
          <a:prstGeom prst="rect">
            <a:avLst/>
          </a:prstGeom>
        </p:spPr>
        <p:txBody>
          <a:bodyPr wrap="square">
            <a:spAutoFit/>
          </a:bodyPr>
          <a:lstStyle/>
          <a:p>
            <a:r>
              <a:rPr lang="en-GB" dirty="0"/>
              <a:t>There are               years in a decade.</a:t>
            </a:r>
          </a:p>
        </p:txBody>
      </p:sp>
      <p:sp>
        <p:nvSpPr>
          <p:cNvPr id="6" name="Rectangle 5">
            <a:extLst>
              <a:ext uri="{FF2B5EF4-FFF2-40B4-BE49-F238E27FC236}">
                <a16:creationId xmlns:a16="http://schemas.microsoft.com/office/drawing/2014/main" id="{340EF978-8502-4296-A245-17297B912A3A}"/>
              </a:ext>
            </a:extLst>
          </p:cNvPr>
          <p:cNvSpPr/>
          <p:nvPr/>
        </p:nvSpPr>
        <p:spPr>
          <a:xfrm>
            <a:off x="1181051" y="3451143"/>
            <a:ext cx="4302646" cy="369332"/>
          </a:xfrm>
          <a:prstGeom prst="rect">
            <a:avLst/>
          </a:prstGeom>
        </p:spPr>
        <p:txBody>
          <a:bodyPr wrap="square">
            <a:spAutoFit/>
          </a:bodyPr>
          <a:lstStyle/>
          <a:p>
            <a:r>
              <a:rPr lang="en-GB" dirty="0"/>
              <a:t>There are               days in June.</a:t>
            </a:r>
          </a:p>
        </p:txBody>
      </p:sp>
      <p:sp>
        <p:nvSpPr>
          <p:cNvPr id="7" name="Rectangle 6">
            <a:extLst>
              <a:ext uri="{FF2B5EF4-FFF2-40B4-BE49-F238E27FC236}">
                <a16:creationId xmlns:a16="http://schemas.microsoft.com/office/drawing/2014/main" id="{B5EAECA6-678E-4DE0-83D8-C46676B9ED1B}"/>
              </a:ext>
            </a:extLst>
          </p:cNvPr>
          <p:cNvSpPr/>
          <p:nvPr/>
        </p:nvSpPr>
        <p:spPr>
          <a:xfrm>
            <a:off x="1181051" y="4378133"/>
            <a:ext cx="4900479" cy="369332"/>
          </a:xfrm>
          <a:prstGeom prst="rect">
            <a:avLst/>
          </a:prstGeom>
        </p:spPr>
        <p:txBody>
          <a:bodyPr wrap="square">
            <a:spAutoFit/>
          </a:bodyPr>
          <a:lstStyle/>
          <a:p>
            <a:r>
              <a:rPr lang="en-GB" dirty="0"/>
              <a:t>There are               months in half a year.</a:t>
            </a:r>
          </a:p>
        </p:txBody>
      </p:sp>
      <p:sp>
        <p:nvSpPr>
          <p:cNvPr id="11" name="Rectangle 10">
            <a:extLst>
              <a:ext uri="{FF2B5EF4-FFF2-40B4-BE49-F238E27FC236}">
                <a16:creationId xmlns:a16="http://schemas.microsoft.com/office/drawing/2014/main" id="{AE1495D8-0024-4056-A861-E47BC7BA1762}"/>
              </a:ext>
            </a:extLst>
          </p:cNvPr>
          <p:cNvSpPr/>
          <p:nvPr/>
        </p:nvSpPr>
        <p:spPr>
          <a:xfrm>
            <a:off x="1181051" y="5305124"/>
            <a:ext cx="4715008" cy="369332"/>
          </a:xfrm>
          <a:prstGeom prst="rect">
            <a:avLst/>
          </a:prstGeom>
        </p:spPr>
        <p:txBody>
          <a:bodyPr wrap="square">
            <a:spAutoFit/>
          </a:bodyPr>
          <a:lstStyle/>
          <a:p>
            <a:r>
              <a:rPr lang="en-GB" dirty="0"/>
              <a:t>There are               weeks in 2 years.</a:t>
            </a:r>
          </a:p>
        </p:txBody>
      </p:sp>
      <p:sp>
        <p:nvSpPr>
          <p:cNvPr id="21" name="Rectangle: Rounded Corners 20">
            <a:extLst>
              <a:ext uri="{FF2B5EF4-FFF2-40B4-BE49-F238E27FC236}">
                <a16:creationId xmlns:a16="http://schemas.microsoft.com/office/drawing/2014/main" id="{1877B0B8-FDBC-400F-A7C3-2C998D4CC8A4}"/>
              </a:ext>
            </a:extLst>
          </p:cNvPr>
          <p:cNvSpPr/>
          <p:nvPr/>
        </p:nvSpPr>
        <p:spPr>
          <a:xfrm>
            <a:off x="2402913" y="2447515"/>
            <a:ext cx="742372" cy="522608"/>
          </a:xfrm>
          <a:prstGeom prst="roundRect">
            <a:avLst/>
          </a:prstGeom>
          <a:solidFill>
            <a:srgbClr val="FFFFFF"/>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09B3E5F0-FCD7-4A3E-851A-BA8CE8F54AAD}"/>
              </a:ext>
            </a:extLst>
          </p:cNvPr>
          <p:cNvSpPr/>
          <p:nvPr/>
        </p:nvSpPr>
        <p:spPr>
          <a:xfrm>
            <a:off x="2402913" y="3368897"/>
            <a:ext cx="742372" cy="522608"/>
          </a:xfrm>
          <a:prstGeom prst="roundRect">
            <a:avLst/>
          </a:prstGeom>
          <a:solidFill>
            <a:srgbClr val="FFFFFF"/>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3" name="Rectangle: Rounded Corners 22">
            <a:extLst>
              <a:ext uri="{FF2B5EF4-FFF2-40B4-BE49-F238E27FC236}">
                <a16:creationId xmlns:a16="http://schemas.microsoft.com/office/drawing/2014/main" id="{5032D68D-4ABF-441D-8FB8-EA83DED7A09E}"/>
              </a:ext>
            </a:extLst>
          </p:cNvPr>
          <p:cNvSpPr/>
          <p:nvPr/>
        </p:nvSpPr>
        <p:spPr>
          <a:xfrm>
            <a:off x="2402913" y="4301495"/>
            <a:ext cx="742372" cy="522608"/>
          </a:xfrm>
          <a:prstGeom prst="roundRect">
            <a:avLst/>
          </a:prstGeom>
          <a:solidFill>
            <a:srgbClr val="FFFFFF"/>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4" name="Rectangle: Rounded Corners 23">
            <a:extLst>
              <a:ext uri="{FF2B5EF4-FFF2-40B4-BE49-F238E27FC236}">
                <a16:creationId xmlns:a16="http://schemas.microsoft.com/office/drawing/2014/main" id="{D38688F4-7C2C-4E62-BAD5-90719CE63C43}"/>
              </a:ext>
            </a:extLst>
          </p:cNvPr>
          <p:cNvSpPr/>
          <p:nvPr/>
        </p:nvSpPr>
        <p:spPr>
          <a:xfrm>
            <a:off x="2402913" y="5228336"/>
            <a:ext cx="742372" cy="522608"/>
          </a:xfrm>
          <a:prstGeom prst="roundRect">
            <a:avLst/>
          </a:prstGeom>
          <a:solidFill>
            <a:srgbClr val="FFFFFF"/>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0DC6C41B-D300-43EE-AD15-BF8B69EDDE83}"/>
              </a:ext>
            </a:extLst>
          </p:cNvPr>
          <p:cNvSpPr/>
          <p:nvPr/>
        </p:nvSpPr>
        <p:spPr>
          <a:xfrm>
            <a:off x="6922480" y="2206211"/>
            <a:ext cx="1220856" cy="3786038"/>
          </a:xfrm>
          <a:prstGeom prst="rect">
            <a:avLst/>
          </a:prstGeom>
          <a:solidFill>
            <a:schemeClr val="bg1"/>
          </a:solidFill>
          <a:ln w="28575">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b="1" dirty="0">
              <a:solidFill>
                <a:schemeClr val="bg1"/>
              </a:solidFill>
            </a:endParaRPr>
          </a:p>
        </p:txBody>
      </p:sp>
      <p:sp>
        <p:nvSpPr>
          <p:cNvPr id="12" name="Rectangle 11">
            <a:extLst>
              <a:ext uri="{FF2B5EF4-FFF2-40B4-BE49-F238E27FC236}">
                <a16:creationId xmlns:a16="http://schemas.microsoft.com/office/drawing/2014/main" id="{E71574CE-3159-41F0-AC74-88BA068A9681}"/>
              </a:ext>
            </a:extLst>
          </p:cNvPr>
          <p:cNvSpPr/>
          <p:nvPr/>
        </p:nvSpPr>
        <p:spPr>
          <a:xfrm>
            <a:off x="755650" y="1333529"/>
            <a:ext cx="7632700" cy="772107"/>
          </a:xfrm>
          <a:prstGeom prst="rect">
            <a:avLst/>
          </a:prstGeom>
          <a:solidFill>
            <a:srgbClr val="7868AC"/>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b="1" dirty="0">
                <a:solidFill>
                  <a:schemeClr val="bg1"/>
                </a:solidFill>
              </a:rPr>
              <a:t>Select the correct number to complete the sentence.</a:t>
            </a:r>
          </a:p>
          <a:p>
            <a:r>
              <a:rPr lang="en-GB" b="1" dirty="0">
                <a:solidFill>
                  <a:schemeClr val="bg1"/>
                </a:solidFill>
              </a:rPr>
              <a:t>One number will not be needed. </a:t>
            </a:r>
          </a:p>
        </p:txBody>
      </p:sp>
      <p:sp>
        <p:nvSpPr>
          <p:cNvPr id="97" name="Rectangle 96"/>
          <p:cNvSpPr/>
          <p:nvPr/>
        </p:nvSpPr>
        <p:spPr>
          <a:xfrm>
            <a:off x="375602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331045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Years, Months, Weeks and Days</a:t>
            </a:r>
          </a:p>
        </p:txBody>
      </p:sp>
      <p:cxnSp>
        <p:nvCxnSpPr>
          <p:cNvPr id="103" name="Straight Connector 102"/>
          <p:cNvCxnSpPr/>
          <p:nvPr/>
        </p:nvCxnSpPr>
        <p:spPr>
          <a:xfrm>
            <a:off x="375602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7D81342-EC98-4DE0-A499-E4B7424F60D7}"/>
              </a:ext>
            </a:extLst>
          </p:cNvPr>
          <p:cNvSpPr/>
          <p:nvPr/>
        </p:nvSpPr>
        <p:spPr>
          <a:xfrm>
            <a:off x="7161722" y="2424097"/>
            <a:ext cx="742372" cy="522608"/>
          </a:xfrm>
          <a:prstGeom prst="roundRect">
            <a:avLst/>
          </a:prstGeom>
          <a:solidFill>
            <a:srgbClr val="FFEDAA"/>
          </a:solidFill>
          <a:ln w="19050">
            <a:solidFill>
              <a:srgbClr val="F9B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6</a:t>
            </a:r>
          </a:p>
        </p:txBody>
      </p:sp>
      <p:sp>
        <p:nvSpPr>
          <p:cNvPr id="16" name="Rectangle: Rounded Corners 15">
            <a:extLst>
              <a:ext uri="{FF2B5EF4-FFF2-40B4-BE49-F238E27FC236}">
                <a16:creationId xmlns:a16="http://schemas.microsoft.com/office/drawing/2014/main" id="{75A7D74C-4304-44B2-B742-F9D1CFCD3235}"/>
              </a:ext>
            </a:extLst>
          </p:cNvPr>
          <p:cNvSpPr/>
          <p:nvPr/>
        </p:nvSpPr>
        <p:spPr>
          <a:xfrm>
            <a:off x="7161722" y="3131011"/>
            <a:ext cx="742372" cy="522608"/>
          </a:xfrm>
          <a:prstGeom prst="roundRect">
            <a:avLst/>
          </a:prstGeom>
          <a:solidFill>
            <a:srgbClr val="FFEDAA"/>
          </a:solidFill>
          <a:ln w="19050">
            <a:solidFill>
              <a:srgbClr val="F9B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30</a:t>
            </a:r>
          </a:p>
        </p:txBody>
      </p:sp>
      <p:sp>
        <p:nvSpPr>
          <p:cNvPr id="17" name="Rectangle: Rounded Corners 16">
            <a:extLst>
              <a:ext uri="{FF2B5EF4-FFF2-40B4-BE49-F238E27FC236}">
                <a16:creationId xmlns:a16="http://schemas.microsoft.com/office/drawing/2014/main" id="{47411C8A-49A0-430E-A2B0-620EFD737673}"/>
              </a:ext>
            </a:extLst>
          </p:cNvPr>
          <p:cNvSpPr/>
          <p:nvPr/>
        </p:nvSpPr>
        <p:spPr>
          <a:xfrm>
            <a:off x="7161722" y="3837925"/>
            <a:ext cx="742372" cy="522608"/>
          </a:xfrm>
          <a:prstGeom prst="roundRect">
            <a:avLst/>
          </a:prstGeom>
          <a:solidFill>
            <a:srgbClr val="FFEDAA"/>
          </a:solidFill>
          <a:ln w="19050">
            <a:solidFill>
              <a:srgbClr val="F9B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104</a:t>
            </a:r>
          </a:p>
        </p:txBody>
      </p:sp>
      <p:sp>
        <p:nvSpPr>
          <p:cNvPr id="18" name="Rectangle: Rounded Corners 17">
            <a:extLst>
              <a:ext uri="{FF2B5EF4-FFF2-40B4-BE49-F238E27FC236}">
                <a16:creationId xmlns:a16="http://schemas.microsoft.com/office/drawing/2014/main" id="{29DEB1CD-EC60-4AC0-AD26-2EDD6067D1C9}"/>
              </a:ext>
            </a:extLst>
          </p:cNvPr>
          <p:cNvSpPr/>
          <p:nvPr/>
        </p:nvSpPr>
        <p:spPr>
          <a:xfrm>
            <a:off x="7161722" y="4544839"/>
            <a:ext cx="742372" cy="522608"/>
          </a:xfrm>
          <a:prstGeom prst="roundRect">
            <a:avLst/>
          </a:prstGeom>
          <a:solidFill>
            <a:srgbClr val="FFEDAA"/>
          </a:solidFill>
          <a:ln w="19050">
            <a:solidFill>
              <a:srgbClr val="F9B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10</a:t>
            </a:r>
          </a:p>
        </p:txBody>
      </p:sp>
      <p:sp>
        <p:nvSpPr>
          <p:cNvPr id="19" name="Rectangle: Rounded Corners 18">
            <a:extLst>
              <a:ext uri="{FF2B5EF4-FFF2-40B4-BE49-F238E27FC236}">
                <a16:creationId xmlns:a16="http://schemas.microsoft.com/office/drawing/2014/main" id="{639EC4B2-985C-44B0-B490-AA49C154F095}"/>
              </a:ext>
            </a:extLst>
          </p:cNvPr>
          <p:cNvSpPr/>
          <p:nvPr/>
        </p:nvSpPr>
        <p:spPr>
          <a:xfrm>
            <a:off x="7161722" y="5251754"/>
            <a:ext cx="742372" cy="522608"/>
          </a:xfrm>
          <a:prstGeom prst="roundRect">
            <a:avLst/>
          </a:prstGeom>
          <a:solidFill>
            <a:srgbClr val="FFEDAA"/>
          </a:solidFill>
          <a:ln w="19050">
            <a:solidFill>
              <a:srgbClr val="F9B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52</a:t>
            </a:r>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iterate type="lt">
                                    <p:tmPct val="0"/>
                                  </p:iterate>
                                  <p:childTnLst>
                                    <p:animMotion origin="layout" path="M -4.72222E-6 -4.44444E-6 L -0.52118 -0.30555 " pathEditMode="relative" rAng="0" ptsTypes="AA">
                                      <p:cBhvr>
                                        <p:cTn id="6" dur="1000" fill="hold"/>
                                        <p:tgtEl>
                                          <p:spTgt spid="18"/>
                                        </p:tgtEl>
                                        <p:attrNameLst>
                                          <p:attrName>ppt_x</p:attrName>
                                          <p:attrName>ppt_y</p:attrName>
                                        </p:attrNameLst>
                                      </p:cBhvr>
                                      <p:rCtr x="-26059" y="-15278"/>
                                    </p:animMotion>
                                  </p:childTnLst>
                                </p:cTn>
                              </p:par>
                              <p:par>
                                <p:cTn id="7" presetID="15" presetClass="emph" presetSubtype="0" grpId="1" nodeType="withEffect">
                                  <p:stCondLst>
                                    <p:cond delay="0"/>
                                  </p:stCondLst>
                                  <p:iterate type="lt">
                                    <p:tmAbs val="25"/>
                                  </p:iterate>
                                  <p:childTnLst>
                                    <p:set>
                                      <p:cBhvr override="childStyle">
                                        <p:cTn id="8" dur="indefinite"/>
                                        <p:tgtEl>
                                          <p:spTgt spid="18"/>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iterate type="lt">
                                    <p:tmPct val="0"/>
                                  </p:iterate>
                                  <p:childTnLst>
                                    <p:animMotion origin="layout" path="M -4.72222E-6 0.00116 L -0.52013 0.0345 " pathEditMode="relative" rAng="0" ptsTypes="AA">
                                      <p:cBhvr>
                                        <p:cTn id="12" dur="1000" fill="hold"/>
                                        <p:tgtEl>
                                          <p:spTgt spid="16"/>
                                        </p:tgtEl>
                                        <p:attrNameLst>
                                          <p:attrName>ppt_x</p:attrName>
                                          <p:attrName>ppt_y</p:attrName>
                                        </p:attrNameLst>
                                      </p:cBhvr>
                                      <p:rCtr x="-26007" y="1667"/>
                                    </p:animMotion>
                                  </p:childTnLst>
                                </p:cTn>
                              </p:par>
                              <p:par>
                                <p:cTn id="13" presetID="15" presetClass="emph" presetSubtype="0" grpId="1" nodeType="withEffect">
                                  <p:stCondLst>
                                    <p:cond delay="0"/>
                                  </p:stCondLst>
                                  <p:iterate type="lt">
                                    <p:tmAbs val="25"/>
                                  </p:iterate>
                                  <p:childTnLst>
                                    <p:set>
                                      <p:cBhvr override="childStyle">
                                        <p:cTn id="14" dur="indefinite"/>
                                        <p:tgtEl>
                                          <p:spTgt spid="16"/>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iterate type="lt">
                                    <p:tmPct val="0"/>
                                  </p:iterate>
                                  <p:childTnLst>
                                    <p:animMotion origin="layout" path="M -4.72222E-6 4.81481E-6 L -0.52013 0.27384 " pathEditMode="relative" rAng="0" ptsTypes="AA">
                                      <p:cBhvr>
                                        <p:cTn id="18" dur="1000" fill="hold"/>
                                        <p:tgtEl>
                                          <p:spTgt spid="15"/>
                                        </p:tgtEl>
                                        <p:attrNameLst>
                                          <p:attrName>ppt_x</p:attrName>
                                          <p:attrName>ppt_y</p:attrName>
                                        </p:attrNameLst>
                                      </p:cBhvr>
                                      <p:rCtr x="-26007" y="13681"/>
                                    </p:animMotion>
                                  </p:childTnLst>
                                </p:cTn>
                              </p:par>
                              <p:par>
                                <p:cTn id="19" presetID="15" presetClass="emph" presetSubtype="0" grpId="1" nodeType="withEffect">
                                  <p:stCondLst>
                                    <p:cond delay="0"/>
                                  </p:stCondLst>
                                  <p:iterate type="lt">
                                    <p:tmAbs val="25"/>
                                  </p:iterate>
                                  <p:childTnLst>
                                    <p:set>
                                      <p:cBhvr override="childStyle">
                                        <p:cTn id="20" dur="indefinite"/>
                                        <p:tgtEl>
                                          <p:spTgt spid="15"/>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iterate type="lt">
                                    <p:tmPct val="0"/>
                                  </p:iterate>
                                  <p:childTnLst>
                                    <p:animMotion origin="layout" path="M -4.72222E-6 4.81481E-6 L -0.51979 0.203 " pathEditMode="relative" rAng="0" ptsTypes="AA">
                                      <p:cBhvr>
                                        <p:cTn id="24" dur="1000" fill="hold"/>
                                        <p:tgtEl>
                                          <p:spTgt spid="17"/>
                                        </p:tgtEl>
                                        <p:attrNameLst>
                                          <p:attrName>ppt_x</p:attrName>
                                          <p:attrName>ppt_y</p:attrName>
                                        </p:attrNameLst>
                                      </p:cBhvr>
                                      <p:rCtr x="-25990" y="10139"/>
                                    </p:animMotion>
                                  </p:childTnLst>
                                </p:cTn>
                              </p:par>
                              <p:par>
                                <p:cTn id="25" presetID="15" presetClass="emph" presetSubtype="0" grpId="1" nodeType="withEffect">
                                  <p:stCondLst>
                                    <p:cond delay="0"/>
                                  </p:stCondLst>
                                  <p:iterate type="lt">
                                    <p:tmAbs val="25"/>
                                  </p:iterate>
                                  <p:childTnLst>
                                    <p:set>
                                      <p:cBhvr override="childStyle">
                                        <p:cTn id="26"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A92E4C-D3F3-4D47-829A-900C25DEEC3D}"/>
              </a:ext>
            </a:extLst>
          </p:cNvPr>
          <p:cNvSpPr/>
          <p:nvPr/>
        </p:nvSpPr>
        <p:spPr>
          <a:xfrm>
            <a:off x="755650" y="1828638"/>
            <a:ext cx="7632700" cy="3390344"/>
          </a:xfrm>
          <a:prstGeom prst="rect">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b="1" dirty="0">
              <a:solidFill>
                <a:schemeClr val="bg1"/>
              </a:solidFill>
            </a:endParaRPr>
          </a:p>
        </p:txBody>
      </p:sp>
      <p:sp>
        <p:nvSpPr>
          <p:cNvPr id="22" name="Rectangle 21">
            <a:extLst>
              <a:ext uri="{FF2B5EF4-FFF2-40B4-BE49-F238E27FC236}">
                <a16:creationId xmlns:a16="http://schemas.microsoft.com/office/drawing/2014/main" id="{9593097D-D6CC-4439-8DAB-25B884763194}"/>
              </a:ext>
            </a:extLst>
          </p:cNvPr>
          <p:cNvSpPr/>
          <p:nvPr/>
        </p:nvSpPr>
        <p:spPr>
          <a:xfrm>
            <a:off x="970625" y="3493122"/>
            <a:ext cx="7138206" cy="1444177"/>
          </a:xfrm>
          <a:prstGeom prst="rect">
            <a:avLst/>
          </a:prstGeom>
          <a:solidFill>
            <a:srgbClr val="CFE09B"/>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CDD86DFC-68B9-4264-9E3A-AD3CF076D4E3}"/>
              </a:ext>
            </a:extLst>
          </p:cNvPr>
          <p:cNvSpPr/>
          <p:nvPr/>
        </p:nvSpPr>
        <p:spPr>
          <a:xfrm>
            <a:off x="1160252" y="3713031"/>
            <a:ext cx="2104846" cy="708120"/>
          </a:xfrm>
          <a:prstGeom prst="roundRect">
            <a:avLst/>
          </a:prstGeom>
          <a:solidFill>
            <a:schemeClr val="bg1"/>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BF6EA00A-FC80-4E0C-B4E3-B14C3FD3AED0}"/>
              </a:ext>
            </a:extLst>
          </p:cNvPr>
          <p:cNvSpPr/>
          <p:nvPr/>
        </p:nvSpPr>
        <p:spPr>
          <a:xfrm>
            <a:off x="3519577" y="3713031"/>
            <a:ext cx="2104846" cy="708120"/>
          </a:xfrm>
          <a:prstGeom prst="roundRect">
            <a:avLst/>
          </a:prstGeom>
          <a:solidFill>
            <a:schemeClr val="bg1"/>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16C23EDB-F2E9-4820-BAC0-8848BA41D6A7}"/>
              </a:ext>
            </a:extLst>
          </p:cNvPr>
          <p:cNvSpPr/>
          <p:nvPr/>
        </p:nvSpPr>
        <p:spPr>
          <a:xfrm>
            <a:off x="5814358" y="3713031"/>
            <a:ext cx="2104846" cy="708120"/>
          </a:xfrm>
          <a:prstGeom prst="roundRect">
            <a:avLst/>
          </a:prstGeom>
          <a:solidFill>
            <a:schemeClr val="bg1"/>
          </a:solidFill>
          <a:ln w="19050">
            <a:solidFill>
              <a:srgbClr val="B9B8B8"/>
            </a:solidFill>
          </a:ln>
        </p:spPr>
        <p:style>
          <a:lnRef idx="2">
            <a:schemeClr val="accent6"/>
          </a:lnRef>
          <a:fillRef idx="1">
            <a:schemeClr val="lt1"/>
          </a:fillRef>
          <a:effectRef idx="0">
            <a:schemeClr val="accent6"/>
          </a:effectRef>
          <a:fontRef idx="minor">
            <a:schemeClr val="dk1"/>
          </a:fontRef>
        </p:style>
        <p:txBody>
          <a:bodyPr rtlCol="0" anchor="ctr"/>
          <a:lstStyle/>
          <a:p>
            <a:pPr algn="ctr">
              <a:spcAft>
                <a:spcPts val="600"/>
              </a:spcAft>
            </a:pPr>
            <a:endParaRPr lang="en-GB" dirty="0">
              <a:latin typeface="Twinkl" pitchFamily="2" charset="0"/>
            </a:endParaRP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9" name="Rectangle 8">
            <a:extLst>
              <a:ext uri="{FF2B5EF4-FFF2-40B4-BE49-F238E27FC236}">
                <a16:creationId xmlns:a16="http://schemas.microsoft.com/office/drawing/2014/main" id="{E00D960A-F705-40B0-858F-C6A483358193}"/>
              </a:ext>
            </a:extLst>
          </p:cNvPr>
          <p:cNvSpPr/>
          <p:nvPr/>
        </p:nvSpPr>
        <p:spPr>
          <a:xfrm>
            <a:off x="755650" y="1333529"/>
            <a:ext cx="7632700" cy="495108"/>
          </a:xfrm>
          <a:prstGeom prst="rect">
            <a:avLst/>
          </a:prstGeom>
          <a:solidFill>
            <a:srgbClr val="7868AC"/>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pPr algn="ctr"/>
            <a:r>
              <a:rPr lang="en-GB" b="1" dirty="0">
                <a:solidFill>
                  <a:schemeClr val="bg1"/>
                </a:solidFill>
              </a:rPr>
              <a:t>Put these in order from shortest to longest length of time.</a:t>
            </a:r>
          </a:p>
        </p:txBody>
      </p:sp>
      <p:sp>
        <p:nvSpPr>
          <p:cNvPr id="14" name="Rectangle: Rounded Corners 13">
            <a:extLst>
              <a:ext uri="{FF2B5EF4-FFF2-40B4-BE49-F238E27FC236}">
                <a16:creationId xmlns:a16="http://schemas.microsoft.com/office/drawing/2014/main" id="{9876E265-37FE-4612-9B16-6F741E5F8364}"/>
              </a:ext>
            </a:extLst>
          </p:cNvPr>
          <p:cNvSpPr/>
          <p:nvPr/>
        </p:nvSpPr>
        <p:spPr>
          <a:xfrm>
            <a:off x="3519577" y="1999997"/>
            <a:ext cx="2104846" cy="708120"/>
          </a:xfrm>
          <a:prstGeom prst="roundRect">
            <a:avLst/>
          </a:prstGeom>
          <a:solidFill>
            <a:srgbClr val="FFEDAA"/>
          </a:solidFill>
          <a:ln w="19050">
            <a:solidFill>
              <a:srgbClr val="F9B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Twinkl" pitchFamily="2" charset="0"/>
              </a:rPr>
              <a:t>36 hours</a:t>
            </a:r>
            <a:endParaRPr lang="en-GB" dirty="0"/>
          </a:p>
        </p:txBody>
      </p:sp>
      <p:sp>
        <p:nvSpPr>
          <p:cNvPr id="15" name="Rectangle: Rounded Corners 14">
            <a:extLst>
              <a:ext uri="{FF2B5EF4-FFF2-40B4-BE49-F238E27FC236}">
                <a16:creationId xmlns:a16="http://schemas.microsoft.com/office/drawing/2014/main" id="{3D81487A-B100-45F5-A015-E0E6CB3EEE97}"/>
              </a:ext>
            </a:extLst>
          </p:cNvPr>
          <p:cNvSpPr/>
          <p:nvPr/>
        </p:nvSpPr>
        <p:spPr>
          <a:xfrm>
            <a:off x="5814358" y="1999997"/>
            <a:ext cx="2104846" cy="708120"/>
          </a:xfrm>
          <a:prstGeom prst="roundRect">
            <a:avLst/>
          </a:prstGeom>
          <a:solidFill>
            <a:srgbClr val="FFEDAA"/>
          </a:solidFill>
          <a:ln w="19050">
            <a:solidFill>
              <a:srgbClr val="F9B000"/>
            </a:solidFill>
          </a:ln>
        </p:spPr>
        <p:style>
          <a:lnRef idx="2">
            <a:schemeClr val="accent6"/>
          </a:lnRef>
          <a:fillRef idx="1">
            <a:schemeClr val="lt1"/>
          </a:fillRef>
          <a:effectRef idx="0">
            <a:schemeClr val="accent6"/>
          </a:effectRef>
          <a:fontRef idx="minor">
            <a:schemeClr val="dk1"/>
          </a:fontRef>
        </p:style>
        <p:txBody>
          <a:bodyPr rtlCol="0" anchor="ctr"/>
          <a:lstStyle/>
          <a:p>
            <a:pPr algn="ctr">
              <a:spcAft>
                <a:spcPts val="600"/>
              </a:spcAft>
            </a:pPr>
            <a:r>
              <a:rPr lang="en-GB" dirty="0">
                <a:latin typeface="Twinkl" pitchFamily="2" charset="0"/>
              </a:rPr>
              <a:t>Number of days in July</a:t>
            </a:r>
          </a:p>
        </p:txBody>
      </p:sp>
      <p:sp>
        <p:nvSpPr>
          <p:cNvPr id="2" name="Rectangle 1">
            <a:extLst>
              <a:ext uri="{FF2B5EF4-FFF2-40B4-BE49-F238E27FC236}">
                <a16:creationId xmlns:a16="http://schemas.microsoft.com/office/drawing/2014/main" id="{CD827849-CE6E-4658-A1A5-6E8FF73699DD}"/>
              </a:ext>
            </a:extLst>
          </p:cNvPr>
          <p:cNvSpPr/>
          <p:nvPr/>
        </p:nvSpPr>
        <p:spPr>
          <a:xfrm>
            <a:off x="1160252" y="4485323"/>
            <a:ext cx="989373" cy="369332"/>
          </a:xfrm>
          <a:prstGeom prst="rect">
            <a:avLst/>
          </a:prstGeom>
        </p:spPr>
        <p:txBody>
          <a:bodyPr wrap="none">
            <a:spAutoFit/>
          </a:bodyPr>
          <a:lstStyle/>
          <a:p>
            <a:r>
              <a:rPr lang="en-GB" dirty="0"/>
              <a:t>shortest</a:t>
            </a:r>
          </a:p>
        </p:txBody>
      </p:sp>
      <p:sp>
        <p:nvSpPr>
          <p:cNvPr id="3" name="Rectangle 2">
            <a:extLst>
              <a:ext uri="{FF2B5EF4-FFF2-40B4-BE49-F238E27FC236}">
                <a16:creationId xmlns:a16="http://schemas.microsoft.com/office/drawing/2014/main" id="{C91A1CEE-33C8-4641-88BA-4768E34EA752}"/>
              </a:ext>
            </a:extLst>
          </p:cNvPr>
          <p:cNvSpPr/>
          <p:nvPr/>
        </p:nvSpPr>
        <p:spPr>
          <a:xfrm>
            <a:off x="6979523" y="4485323"/>
            <a:ext cx="939681" cy="369332"/>
          </a:xfrm>
          <a:prstGeom prst="rect">
            <a:avLst/>
          </a:prstGeom>
        </p:spPr>
        <p:txBody>
          <a:bodyPr wrap="none">
            <a:spAutoFit/>
          </a:bodyPr>
          <a:lstStyle/>
          <a:p>
            <a:r>
              <a:rPr lang="en-GB" dirty="0"/>
              <a:t>longest</a:t>
            </a:r>
          </a:p>
        </p:txBody>
      </p:sp>
      <p:sp>
        <p:nvSpPr>
          <p:cNvPr id="13" name="Rectangle: Rounded Corners 12">
            <a:extLst>
              <a:ext uri="{FF2B5EF4-FFF2-40B4-BE49-F238E27FC236}">
                <a16:creationId xmlns:a16="http://schemas.microsoft.com/office/drawing/2014/main" id="{8BC4D333-61A8-41A0-8DF9-8BCE9A382D84}"/>
              </a:ext>
            </a:extLst>
          </p:cNvPr>
          <p:cNvSpPr/>
          <p:nvPr/>
        </p:nvSpPr>
        <p:spPr>
          <a:xfrm>
            <a:off x="1160252" y="1999997"/>
            <a:ext cx="2104846" cy="708120"/>
          </a:xfrm>
          <a:prstGeom prst="roundRect">
            <a:avLst/>
          </a:prstGeom>
          <a:solidFill>
            <a:srgbClr val="FFEDAA"/>
          </a:solidFill>
          <a:ln w="19050">
            <a:solidFill>
              <a:srgbClr val="F9B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Twinkl" pitchFamily="2" charset="0"/>
              </a:rPr>
              <a:t>3 weeks</a:t>
            </a:r>
            <a:endParaRPr lang="en-GB" dirty="0"/>
          </a:p>
        </p:txBody>
      </p:sp>
      <p:sp>
        <p:nvSpPr>
          <p:cNvPr id="19" name="Rectangle 18">
            <a:extLst>
              <a:ext uri="{FF2B5EF4-FFF2-40B4-BE49-F238E27FC236}">
                <a16:creationId xmlns:a16="http://schemas.microsoft.com/office/drawing/2014/main" id="{B8282ECB-1E06-4C69-945E-62A800495F07}"/>
              </a:ext>
            </a:extLst>
          </p:cNvPr>
          <p:cNvSpPr/>
          <p:nvPr/>
        </p:nvSpPr>
        <p:spPr>
          <a:xfrm>
            <a:off x="375602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20" name="Rectangle 19">
            <a:extLst>
              <a:ext uri="{FF2B5EF4-FFF2-40B4-BE49-F238E27FC236}">
                <a16:creationId xmlns:a16="http://schemas.microsoft.com/office/drawing/2014/main" id="{597B448D-225B-4D68-AA6E-6DE2E020C74D}"/>
              </a:ext>
            </a:extLst>
          </p:cNvPr>
          <p:cNvSpPr/>
          <p:nvPr/>
        </p:nvSpPr>
        <p:spPr>
          <a:xfrm>
            <a:off x="445575" y="702863"/>
            <a:ext cx="331045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Years, Months, Weeks and Days</a:t>
            </a:r>
          </a:p>
        </p:txBody>
      </p:sp>
      <p:cxnSp>
        <p:nvCxnSpPr>
          <p:cNvPr id="21" name="Straight Connector 20">
            <a:extLst>
              <a:ext uri="{FF2B5EF4-FFF2-40B4-BE49-F238E27FC236}">
                <a16:creationId xmlns:a16="http://schemas.microsoft.com/office/drawing/2014/main" id="{F4E51AD6-B6AB-4948-B269-9A4D2DD388EE}"/>
              </a:ext>
            </a:extLst>
          </p:cNvPr>
          <p:cNvCxnSpPr/>
          <p:nvPr/>
        </p:nvCxnSpPr>
        <p:spPr>
          <a:xfrm>
            <a:off x="375602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F8AC81C-D6A6-4963-B883-D183C9CB1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62" y="4964902"/>
            <a:ext cx="1744243" cy="1893098"/>
          </a:xfrm>
          <a:prstGeom prst="rect">
            <a:avLst/>
          </a:prstGeom>
        </p:spPr>
      </p:pic>
      <p:pic>
        <p:nvPicPr>
          <p:cNvPr id="24" name="Picture 23">
            <a:extLst>
              <a:ext uri="{FF2B5EF4-FFF2-40B4-BE49-F238E27FC236}">
                <a16:creationId xmlns:a16="http://schemas.microsoft.com/office/drawing/2014/main" id="{7F421BD2-ABB8-417F-8FF8-DB8646DD70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332"/>
          <a:stretch/>
        </p:blipFill>
        <p:spPr>
          <a:xfrm>
            <a:off x="6426023" y="4937299"/>
            <a:ext cx="2177302" cy="1946167"/>
          </a:xfrm>
          <a:prstGeom prst="rect">
            <a:avLst/>
          </a:prstGeom>
        </p:spPr>
      </p:pic>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4.81481E-6 L -0.25747 0.24907 " pathEditMode="relative" rAng="0" ptsTypes="AA">
                                      <p:cBhvr>
                                        <p:cTn id="6" dur="2000" fill="hold"/>
                                        <p:tgtEl>
                                          <p:spTgt spid="14"/>
                                        </p:tgtEl>
                                        <p:attrNameLst>
                                          <p:attrName>ppt_x</p:attrName>
                                          <p:attrName>ppt_y</p:attrName>
                                        </p:attrNameLst>
                                      </p:cBhvr>
                                      <p:rCtr x="-12882" y="1245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4.81481E-6 L 0.25799 0.25023 " pathEditMode="relative" rAng="0" ptsTypes="AA">
                                      <p:cBhvr>
                                        <p:cTn id="10" dur="2000" fill="hold"/>
                                        <p:tgtEl>
                                          <p:spTgt spid="13"/>
                                        </p:tgtEl>
                                        <p:attrNameLst>
                                          <p:attrName>ppt_x</p:attrName>
                                          <p:attrName>ppt_y</p:attrName>
                                        </p:attrNameLst>
                                      </p:cBhvr>
                                      <p:rCtr x="12899" y="125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0 L 0 0.25 E" pathEditMode="relative" ptsTypes="">
                                      <p:cBhvr>
                                        <p:cTn id="14"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8F0F5-0638-4D1C-88FB-C52DC4D00A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124" b="230"/>
          <a:stretch/>
        </p:blipFill>
        <p:spPr>
          <a:xfrm>
            <a:off x="755650" y="2105635"/>
            <a:ext cx="7632695" cy="2861769"/>
          </a:xfrm>
          <a:prstGeom prst="rect">
            <a:avLst/>
          </a:prstGeom>
        </p:spPr>
      </p:pic>
      <p:sp>
        <p:nvSpPr>
          <p:cNvPr id="12" name="Rectangle 11">
            <a:extLst>
              <a:ext uri="{FF2B5EF4-FFF2-40B4-BE49-F238E27FC236}">
                <a16:creationId xmlns:a16="http://schemas.microsoft.com/office/drawing/2014/main" id="{E9A92E4C-D3F3-4D47-829A-900C25DEEC3D}"/>
              </a:ext>
            </a:extLst>
          </p:cNvPr>
          <p:cNvSpPr/>
          <p:nvPr/>
        </p:nvSpPr>
        <p:spPr>
          <a:xfrm>
            <a:off x="755650" y="2105636"/>
            <a:ext cx="7632700" cy="2871806"/>
          </a:xfrm>
          <a:prstGeom prst="rect">
            <a:avLst/>
          </a:prstGeom>
          <a:no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b="1" dirty="0">
              <a:solidFill>
                <a:schemeClr val="bg1"/>
              </a:solidFill>
            </a:endParaRPr>
          </a:p>
        </p:txBody>
      </p:sp>
      <p:pic>
        <p:nvPicPr>
          <p:cNvPr id="64" name="Picture 63">
            <a:extLst>
              <a:ext uri="{FF2B5EF4-FFF2-40B4-BE49-F238E27FC236}">
                <a16:creationId xmlns:a16="http://schemas.microsoft.com/office/drawing/2014/main" id="{D48AE2EA-735D-4232-8A67-BD860EF95E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32" b="20017"/>
          <a:stretch/>
        </p:blipFill>
        <p:spPr>
          <a:xfrm>
            <a:off x="2998895" y="2381026"/>
            <a:ext cx="4076051" cy="2586378"/>
          </a:xfrm>
          <a:prstGeom prst="rect">
            <a:avLst/>
          </a:prstGeom>
        </p:spPr>
      </p:pic>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9" name="Rectangle 8">
            <a:extLst>
              <a:ext uri="{FF2B5EF4-FFF2-40B4-BE49-F238E27FC236}">
                <a16:creationId xmlns:a16="http://schemas.microsoft.com/office/drawing/2014/main" id="{E00D960A-F705-40B0-858F-C6A483358193}"/>
              </a:ext>
            </a:extLst>
          </p:cNvPr>
          <p:cNvSpPr/>
          <p:nvPr/>
        </p:nvSpPr>
        <p:spPr>
          <a:xfrm>
            <a:off x="755650" y="1333529"/>
            <a:ext cx="7632700" cy="772107"/>
          </a:xfrm>
          <a:prstGeom prst="rect">
            <a:avLst/>
          </a:prstGeom>
          <a:solidFill>
            <a:srgbClr val="7868AC"/>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r>
              <a:rPr lang="en-GB" b="1" dirty="0">
                <a:solidFill>
                  <a:schemeClr val="bg1"/>
                </a:solidFill>
              </a:rPr>
              <a:t>Harry’s birthday is in June. His brother’s birthday is 5 months before his. What month is his brother’s birthday?</a:t>
            </a:r>
          </a:p>
        </p:txBody>
      </p:sp>
      <p:sp>
        <p:nvSpPr>
          <p:cNvPr id="19" name="Rectangle 18">
            <a:extLst>
              <a:ext uri="{FF2B5EF4-FFF2-40B4-BE49-F238E27FC236}">
                <a16:creationId xmlns:a16="http://schemas.microsoft.com/office/drawing/2014/main" id="{B8282ECB-1E06-4C69-945E-62A800495F07}"/>
              </a:ext>
            </a:extLst>
          </p:cNvPr>
          <p:cNvSpPr/>
          <p:nvPr/>
        </p:nvSpPr>
        <p:spPr>
          <a:xfrm>
            <a:off x="375602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20" name="Rectangle 19">
            <a:extLst>
              <a:ext uri="{FF2B5EF4-FFF2-40B4-BE49-F238E27FC236}">
                <a16:creationId xmlns:a16="http://schemas.microsoft.com/office/drawing/2014/main" id="{597B448D-225B-4D68-AA6E-6DE2E020C74D}"/>
              </a:ext>
            </a:extLst>
          </p:cNvPr>
          <p:cNvSpPr/>
          <p:nvPr/>
        </p:nvSpPr>
        <p:spPr>
          <a:xfrm>
            <a:off x="445575" y="702863"/>
            <a:ext cx="331045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Years, Months, Weeks and Days</a:t>
            </a:r>
          </a:p>
        </p:txBody>
      </p:sp>
      <p:cxnSp>
        <p:nvCxnSpPr>
          <p:cNvPr id="21" name="Straight Connector 20">
            <a:extLst>
              <a:ext uri="{FF2B5EF4-FFF2-40B4-BE49-F238E27FC236}">
                <a16:creationId xmlns:a16="http://schemas.microsoft.com/office/drawing/2014/main" id="{F4E51AD6-B6AB-4948-B269-9A4D2DD388EE}"/>
              </a:ext>
            </a:extLst>
          </p:cNvPr>
          <p:cNvCxnSpPr/>
          <p:nvPr/>
        </p:nvCxnSpPr>
        <p:spPr>
          <a:xfrm>
            <a:off x="375602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5C138F4-2A84-485D-B817-33E3F06F9084}"/>
              </a:ext>
            </a:extLst>
          </p:cNvPr>
          <p:cNvSpPr txBox="1"/>
          <p:nvPr/>
        </p:nvSpPr>
        <p:spPr>
          <a:xfrm>
            <a:off x="755650" y="5124089"/>
            <a:ext cx="7632700" cy="968735"/>
          </a:xfrm>
          <a:prstGeom prst="rect">
            <a:avLst/>
          </a:prstGeom>
          <a:solidFill>
            <a:schemeClr val="bg1"/>
          </a:solidFill>
          <a:ln w="28575">
            <a:solidFill>
              <a:srgbClr val="689429"/>
            </a:solidFill>
          </a:ln>
        </p:spPr>
        <p:txBody>
          <a:bodyPr wrap="square" lIns="108000" tIns="108000" rIns="108000" bIns="108000" rtlCol="0">
            <a:spAutoFit/>
          </a:bodyPr>
          <a:lstStyle/>
          <a:p>
            <a:pPr algn="ctr"/>
            <a:endParaRPr lang="en-GB" dirty="0"/>
          </a:p>
        </p:txBody>
      </p:sp>
      <p:pic>
        <p:nvPicPr>
          <p:cNvPr id="8" name="Picture 7">
            <a:extLst>
              <a:ext uri="{FF2B5EF4-FFF2-40B4-BE49-F238E27FC236}">
                <a16:creationId xmlns:a16="http://schemas.microsoft.com/office/drawing/2014/main" id="{68BCD9DC-822A-4150-A039-4F244A6C0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850" y="3631987"/>
            <a:ext cx="723124" cy="847913"/>
          </a:xfrm>
          <a:prstGeom prst="rect">
            <a:avLst/>
          </a:prstGeom>
        </p:spPr>
      </p:pic>
      <p:pic>
        <p:nvPicPr>
          <p:cNvPr id="11" name="Picture 10">
            <a:extLst>
              <a:ext uri="{FF2B5EF4-FFF2-40B4-BE49-F238E27FC236}">
                <a16:creationId xmlns:a16="http://schemas.microsoft.com/office/drawing/2014/main" id="{BE4A5B99-D4B6-44F6-8FAD-D0162F52BB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225"/>
          <a:stretch/>
        </p:blipFill>
        <p:spPr>
          <a:xfrm>
            <a:off x="1614488" y="3100828"/>
            <a:ext cx="1799428" cy="1857949"/>
          </a:xfrm>
          <a:prstGeom prst="rect">
            <a:avLst/>
          </a:prstGeom>
        </p:spPr>
      </p:pic>
      <p:pic>
        <p:nvPicPr>
          <p:cNvPr id="6" name="Picture 5">
            <a:extLst>
              <a:ext uri="{FF2B5EF4-FFF2-40B4-BE49-F238E27FC236}">
                <a16:creationId xmlns:a16="http://schemas.microsoft.com/office/drawing/2014/main" id="{9FBB08D4-8661-4737-A0D2-3D5DB069CD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7201" y="1907847"/>
            <a:ext cx="3143361" cy="3059557"/>
          </a:xfrm>
          <a:prstGeom prst="rect">
            <a:avLst/>
          </a:prstGeom>
        </p:spPr>
      </p:pic>
      <p:sp>
        <p:nvSpPr>
          <p:cNvPr id="65" name="Arc 64">
            <a:extLst>
              <a:ext uri="{FF2B5EF4-FFF2-40B4-BE49-F238E27FC236}">
                <a16:creationId xmlns:a16="http://schemas.microsoft.com/office/drawing/2014/main" id="{9F62AA06-B69C-4B89-A182-7A7C8B5A2C9E}"/>
              </a:ext>
            </a:extLst>
          </p:cNvPr>
          <p:cNvSpPr/>
          <p:nvPr/>
        </p:nvSpPr>
        <p:spPr>
          <a:xfrm>
            <a:off x="6849714" y="5273434"/>
            <a:ext cx="404502" cy="340444"/>
          </a:xfrm>
          <a:prstGeom prst="arc">
            <a:avLst>
              <a:gd name="adj1" fmla="val 11484339"/>
              <a:gd name="adj2" fmla="val 20543987"/>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a:extLst>
              <a:ext uri="{FF2B5EF4-FFF2-40B4-BE49-F238E27FC236}">
                <a16:creationId xmlns:a16="http://schemas.microsoft.com/office/drawing/2014/main" id="{CA9A749B-4734-41F5-BC9D-7B6796512C02}"/>
              </a:ext>
            </a:extLst>
          </p:cNvPr>
          <p:cNvSpPr/>
          <p:nvPr/>
        </p:nvSpPr>
        <p:spPr>
          <a:xfrm>
            <a:off x="5618030" y="5273434"/>
            <a:ext cx="404194" cy="340444"/>
          </a:xfrm>
          <a:prstGeom prst="arc">
            <a:avLst>
              <a:gd name="adj1" fmla="val 11484044"/>
              <a:gd name="adj2" fmla="val 20434937"/>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a:extLst>
              <a:ext uri="{FF2B5EF4-FFF2-40B4-BE49-F238E27FC236}">
                <a16:creationId xmlns:a16="http://schemas.microsoft.com/office/drawing/2014/main" id="{AEF307E7-57DB-4172-ADDB-F83620E5A712}"/>
              </a:ext>
            </a:extLst>
          </p:cNvPr>
          <p:cNvSpPr/>
          <p:nvPr/>
        </p:nvSpPr>
        <p:spPr>
          <a:xfrm>
            <a:off x="4386245" y="5273434"/>
            <a:ext cx="404194" cy="340444"/>
          </a:xfrm>
          <a:prstGeom prst="arc">
            <a:avLst>
              <a:gd name="adj1" fmla="val 11392602"/>
              <a:gd name="adj2" fmla="val 20842553"/>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Arc 36">
            <a:extLst>
              <a:ext uri="{FF2B5EF4-FFF2-40B4-BE49-F238E27FC236}">
                <a16:creationId xmlns:a16="http://schemas.microsoft.com/office/drawing/2014/main" id="{056D28E1-4864-41FE-B2B9-9C7A8C548FB3}"/>
              </a:ext>
            </a:extLst>
          </p:cNvPr>
          <p:cNvSpPr/>
          <p:nvPr/>
        </p:nvSpPr>
        <p:spPr>
          <a:xfrm>
            <a:off x="3154460" y="5273434"/>
            <a:ext cx="404194" cy="340444"/>
          </a:xfrm>
          <a:prstGeom prst="arc">
            <a:avLst>
              <a:gd name="adj1" fmla="val 11535396"/>
              <a:gd name="adj2" fmla="val 20586486"/>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a:extLst>
              <a:ext uri="{FF2B5EF4-FFF2-40B4-BE49-F238E27FC236}">
                <a16:creationId xmlns:a16="http://schemas.microsoft.com/office/drawing/2014/main" id="{BAF3036E-98D1-4B45-8BC3-77682D5575E7}"/>
              </a:ext>
            </a:extLst>
          </p:cNvPr>
          <p:cNvSpPr/>
          <p:nvPr/>
        </p:nvSpPr>
        <p:spPr>
          <a:xfrm>
            <a:off x="1922675" y="5273434"/>
            <a:ext cx="404194" cy="340444"/>
          </a:xfrm>
          <a:prstGeom prst="arc">
            <a:avLst>
              <a:gd name="adj1" fmla="val 11746381"/>
              <a:gd name="adj2" fmla="val 20674287"/>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Rectangle 22">
            <a:extLst>
              <a:ext uri="{FF2B5EF4-FFF2-40B4-BE49-F238E27FC236}">
                <a16:creationId xmlns:a16="http://schemas.microsoft.com/office/drawing/2014/main" id="{94961480-1F02-4C63-8189-56D34A73C957}"/>
              </a:ext>
            </a:extLst>
          </p:cNvPr>
          <p:cNvSpPr/>
          <p:nvPr/>
        </p:nvSpPr>
        <p:spPr>
          <a:xfrm>
            <a:off x="7076602" y="5448271"/>
            <a:ext cx="1140554" cy="495108"/>
          </a:xfrm>
          <a:prstGeom prst="rect">
            <a:avLst/>
          </a:prstGeom>
          <a:solidFill>
            <a:srgbClr val="F9C4BF"/>
          </a:solidFill>
          <a:ln>
            <a:solidFill>
              <a:schemeClr val="tx1"/>
            </a:solidFill>
          </a:ln>
        </p:spPr>
        <p:txBody>
          <a:bodyPr wrap="square" lIns="108000" tIns="108000" rIns="108000" bIns="108000">
            <a:spAutoFit/>
          </a:bodyPr>
          <a:lstStyle/>
          <a:p>
            <a:pPr algn="ctr"/>
            <a:r>
              <a:rPr lang="en-GB" dirty="0"/>
              <a:t>June</a:t>
            </a:r>
          </a:p>
        </p:txBody>
      </p:sp>
      <p:sp>
        <p:nvSpPr>
          <p:cNvPr id="24" name="Rectangle 23">
            <a:extLst>
              <a:ext uri="{FF2B5EF4-FFF2-40B4-BE49-F238E27FC236}">
                <a16:creationId xmlns:a16="http://schemas.microsoft.com/office/drawing/2014/main" id="{0BD1BF0F-3AE6-477D-9EEB-C8D6EB134A0E}"/>
              </a:ext>
            </a:extLst>
          </p:cNvPr>
          <p:cNvSpPr/>
          <p:nvPr/>
        </p:nvSpPr>
        <p:spPr>
          <a:xfrm>
            <a:off x="5845115" y="5448271"/>
            <a:ext cx="1140554" cy="495108"/>
          </a:xfrm>
          <a:prstGeom prst="rect">
            <a:avLst/>
          </a:prstGeom>
          <a:solidFill>
            <a:srgbClr val="F9C4BF"/>
          </a:solidFill>
          <a:ln>
            <a:solidFill>
              <a:schemeClr val="tx1"/>
            </a:solidFill>
          </a:ln>
        </p:spPr>
        <p:txBody>
          <a:bodyPr wrap="square" lIns="108000" tIns="108000" rIns="108000" bIns="108000">
            <a:spAutoFit/>
          </a:bodyPr>
          <a:lstStyle/>
          <a:p>
            <a:pPr algn="ctr"/>
            <a:r>
              <a:rPr lang="en-GB" dirty="0"/>
              <a:t>May</a:t>
            </a:r>
          </a:p>
        </p:txBody>
      </p:sp>
      <p:sp>
        <p:nvSpPr>
          <p:cNvPr id="25" name="Rectangle 24">
            <a:extLst>
              <a:ext uri="{FF2B5EF4-FFF2-40B4-BE49-F238E27FC236}">
                <a16:creationId xmlns:a16="http://schemas.microsoft.com/office/drawing/2014/main" id="{1347935E-AE82-4947-AF83-A9356F37AA0E}"/>
              </a:ext>
            </a:extLst>
          </p:cNvPr>
          <p:cNvSpPr/>
          <p:nvPr/>
        </p:nvSpPr>
        <p:spPr>
          <a:xfrm>
            <a:off x="4613627" y="5448271"/>
            <a:ext cx="1140554" cy="495108"/>
          </a:xfrm>
          <a:prstGeom prst="rect">
            <a:avLst/>
          </a:prstGeom>
          <a:solidFill>
            <a:srgbClr val="F9C4BF"/>
          </a:solidFill>
          <a:ln>
            <a:solidFill>
              <a:schemeClr val="tx1"/>
            </a:solidFill>
          </a:ln>
        </p:spPr>
        <p:txBody>
          <a:bodyPr wrap="square" lIns="108000" tIns="108000" rIns="108000" bIns="108000">
            <a:spAutoFit/>
          </a:bodyPr>
          <a:lstStyle/>
          <a:p>
            <a:pPr algn="ctr"/>
            <a:r>
              <a:rPr lang="en-GB" dirty="0"/>
              <a:t>April</a:t>
            </a:r>
          </a:p>
        </p:txBody>
      </p:sp>
      <p:sp>
        <p:nvSpPr>
          <p:cNvPr id="26" name="Rectangle 25">
            <a:extLst>
              <a:ext uri="{FF2B5EF4-FFF2-40B4-BE49-F238E27FC236}">
                <a16:creationId xmlns:a16="http://schemas.microsoft.com/office/drawing/2014/main" id="{C9380BC6-899C-44AC-A0DA-87AB0B65C1B5}"/>
              </a:ext>
            </a:extLst>
          </p:cNvPr>
          <p:cNvSpPr/>
          <p:nvPr/>
        </p:nvSpPr>
        <p:spPr>
          <a:xfrm>
            <a:off x="3382139" y="5448271"/>
            <a:ext cx="1140554" cy="495108"/>
          </a:xfrm>
          <a:prstGeom prst="rect">
            <a:avLst/>
          </a:prstGeom>
          <a:solidFill>
            <a:srgbClr val="F9C4BF"/>
          </a:solidFill>
          <a:ln>
            <a:solidFill>
              <a:schemeClr val="tx1"/>
            </a:solidFill>
          </a:ln>
        </p:spPr>
        <p:txBody>
          <a:bodyPr wrap="square" lIns="108000" tIns="108000" rIns="108000" bIns="108000">
            <a:spAutoFit/>
          </a:bodyPr>
          <a:lstStyle/>
          <a:p>
            <a:pPr algn="ctr"/>
            <a:r>
              <a:rPr lang="en-GB" dirty="0"/>
              <a:t>March</a:t>
            </a:r>
          </a:p>
        </p:txBody>
      </p:sp>
      <p:sp>
        <p:nvSpPr>
          <p:cNvPr id="27" name="Rectangle 26">
            <a:extLst>
              <a:ext uri="{FF2B5EF4-FFF2-40B4-BE49-F238E27FC236}">
                <a16:creationId xmlns:a16="http://schemas.microsoft.com/office/drawing/2014/main" id="{CEB0430E-F0BE-4886-8C0C-27E57B5502DE}"/>
              </a:ext>
            </a:extLst>
          </p:cNvPr>
          <p:cNvSpPr/>
          <p:nvPr/>
        </p:nvSpPr>
        <p:spPr>
          <a:xfrm>
            <a:off x="2150651" y="5448271"/>
            <a:ext cx="1140554" cy="495108"/>
          </a:xfrm>
          <a:prstGeom prst="rect">
            <a:avLst/>
          </a:prstGeom>
          <a:solidFill>
            <a:srgbClr val="F9C4BF"/>
          </a:solidFill>
          <a:ln>
            <a:solidFill>
              <a:schemeClr val="tx1"/>
            </a:solidFill>
          </a:ln>
        </p:spPr>
        <p:txBody>
          <a:bodyPr wrap="square" lIns="108000" tIns="108000" rIns="108000" bIns="108000">
            <a:spAutoFit/>
          </a:bodyPr>
          <a:lstStyle/>
          <a:p>
            <a:pPr algn="ctr"/>
            <a:r>
              <a:rPr lang="en-GB" dirty="0"/>
              <a:t>February</a:t>
            </a:r>
          </a:p>
        </p:txBody>
      </p:sp>
      <p:sp>
        <p:nvSpPr>
          <p:cNvPr id="28" name="Rectangle 27">
            <a:extLst>
              <a:ext uri="{FF2B5EF4-FFF2-40B4-BE49-F238E27FC236}">
                <a16:creationId xmlns:a16="http://schemas.microsoft.com/office/drawing/2014/main" id="{DEFA7708-AA30-4720-A6ED-DEFBF12BB122}"/>
              </a:ext>
            </a:extLst>
          </p:cNvPr>
          <p:cNvSpPr/>
          <p:nvPr/>
        </p:nvSpPr>
        <p:spPr>
          <a:xfrm>
            <a:off x="919163" y="5448271"/>
            <a:ext cx="1140554" cy="495108"/>
          </a:xfrm>
          <a:prstGeom prst="rect">
            <a:avLst/>
          </a:prstGeom>
          <a:solidFill>
            <a:srgbClr val="CFE09B"/>
          </a:solidFill>
          <a:ln w="19050">
            <a:solidFill>
              <a:srgbClr val="689429"/>
            </a:solidFill>
          </a:ln>
        </p:spPr>
        <p:txBody>
          <a:bodyPr wrap="square" lIns="108000" tIns="108000" rIns="108000" bIns="108000">
            <a:spAutoFit/>
          </a:bodyPr>
          <a:lstStyle/>
          <a:p>
            <a:pPr algn="ctr"/>
            <a:r>
              <a:rPr lang="en-GB" dirty="0"/>
              <a:t>January</a:t>
            </a:r>
          </a:p>
        </p:txBody>
      </p:sp>
    </p:spTree>
    <p:extLst>
      <p:ext uri="{BB962C8B-B14F-4D97-AF65-F5344CB8AC3E}">
        <p14:creationId xmlns:p14="http://schemas.microsoft.com/office/powerpoint/2010/main" val="57088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right)">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right)">
                                      <p:cBhvr>
                                        <p:cTn id="19" dur="500"/>
                                        <p:tgtEl>
                                          <p:spTgt spid="3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right)">
                                      <p:cBhvr>
                                        <p:cTn id="27" dur="500"/>
                                        <p:tgtEl>
                                          <p:spTgt spid="3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right)">
                                      <p:cBhvr>
                                        <p:cTn id="35" dur="500"/>
                                        <p:tgtEl>
                                          <p:spTgt spid="3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right)">
                                      <p:cBhvr>
                                        <p:cTn id="43" dur="500"/>
                                        <p:tgtEl>
                                          <p:spTgt spid="38"/>
                                        </p:tgtEl>
                                      </p:cBhvr>
                                    </p:animEffect>
                                  </p:childTnLst>
                                </p:cTn>
                              </p:par>
                            </p:childTnLst>
                          </p:cTn>
                        </p:par>
                        <p:par>
                          <p:cTn id="44" fill="hold">
                            <p:stCondLst>
                              <p:cond delay="5000"/>
                            </p:stCondLst>
                            <p:childTnLst>
                              <p:par>
                                <p:cTn id="45" presetID="10" presetClass="entr" presetSubtype="0" fill="hold" grpId="0" nodeType="afterEffect">
                                  <p:stCondLst>
                                    <p:cond delay="0"/>
                                  </p:stCondLst>
                                  <p:iterate type="lt">
                                    <p:tmPct val="0"/>
                                  </p:iterate>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5" presetClass="emph" presetSubtype="0" grpId="1" nodeType="withEffect">
                                  <p:stCondLst>
                                    <p:cond delay="0"/>
                                  </p:stCondLst>
                                  <p:iterate type="lt">
                                    <p:tmAbs val="25"/>
                                  </p:iterate>
                                  <p:childTnLst>
                                    <p:set>
                                      <p:cBhvr override="childStyle">
                                        <p:cTn id="49" dur="indefinite"/>
                                        <p:tgtEl>
                                          <p:spTgt spid="2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35" grpId="0" animBg="1"/>
      <p:bldP spid="36" grpId="0" animBg="1"/>
      <p:bldP spid="37" grpId="0" animBg="1"/>
      <p:bldP spid="38" grpId="0" animBg="1"/>
      <p:bldP spid="23" grpId="0" animBg="1"/>
      <p:bldP spid="24" grpId="0" animBg="1"/>
      <p:bldP spid="25" grpId="0" animBg="1"/>
      <p:bldP spid="26" grpId="0" animBg="1"/>
      <p:bldP spid="27" grpId="0"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A92E4C-D3F3-4D47-829A-900C25DEEC3D}"/>
              </a:ext>
            </a:extLst>
          </p:cNvPr>
          <p:cNvSpPr/>
          <p:nvPr/>
        </p:nvSpPr>
        <p:spPr>
          <a:xfrm>
            <a:off x="755650" y="1828637"/>
            <a:ext cx="7632700" cy="4264188"/>
          </a:xfrm>
          <a:prstGeom prst="rect">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b="1" dirty="0">
              <a:solidFill>
                <a:schemeClr val="bg1"/>
              </a:solidFill>
            </a:endParaRP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9" name="Rectangle 8">
            <a:extLst>
              <a:ext uri="{FF2B5EF4-FFF2-40B4-BE49-F238E27FC236}">
                <a16:creationId xmlns:a16="http://schemas.microsoft.com/office/drawing/2014/main" id="{E00D960A-F705-40B0-858F-C6A483358193}"/>
              </a:ext>
            </a:extLst>
          </p:cNvPr>
          <p:cNvSpPr/>
          <p:nvPr/>
        </p:nvSpPr>
        <p:spPr>
          <a:xfrm>
            <a:off x="755650" y="1333529"/>
            <a:ext cx="7632700" cy="495108"/>
          </a:xfrm>
          <a:prstGeom prst="rect">
            <a:avLst/>
          </a:prstGeom>
          <a:solidFill>
            <a:srgbClr val="7868AC"/>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r>
              <a:rPr lang="en-GB" b="1" dirty="0">
                <a:solidFill>
                  <a:schemeClr val="bg1"/>
                </a:solidFill>
              </a:rPr>
              <a:t>Who is the eldest? How can you prove it?</a:t>
            </a:r>
          </a:p>
        </p:txBody>
      </p:sp>
      <p:sp>
        <p:nvSpPr>
          <p:cNvPr id="19" name="Rectangle 18">
            <a:extLst>
              <a:ext uri="{FF2B5EF4-FFF2-40B4-BE49-F238E27FC236}">
                <a16:creationId xmlns:a16="http://schemas.microsoft.com/office/drawing/2014/main" id="{B8282ECB-1E06-4C69-945E-62A800495F07}"/>
              </a:ext>
            </a:extLst>
          </p:cNvPr>
          <p:cNvSpPr/>
          <p:nvPr/>
        </p:nvSpPr>
        <p:spPr>
          <a:xfrm>
            <a:off x="375602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20" name="Rectangle 19">
            <a:extLst>
              <a:ext uri="{FF2B5EF4-FFF2-40B4-BE49-F238E27FC236}">
                <a16:creationId xmlns:a16="http://schemas.microsoft.com/office/drawing/2014/main" id="{597B448D-225B-4D68-AA6E-6DE2E020C74D}"/>
              </a:ext>
            </a:extLst>
          </p:cNvPr>
          <p:cNvSpPr/>
          <p:nvPr/>
        </p:nvSpPr>
        <p:spPr>
          <a:xfrm>
            <a:off x="445575" y="702863"/>
            <a:ext cx="331045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Years, Months, Weeks and Days</a:t>
            </a:r>
          </a:p>
        </p:txBody>
      </p:sp>
      <p:cxnSp>
        <p:nvCxnSpPr>
          <p:cNvPr id="21" name="Straight Connector 20">
            <a:extLst>
              <a:ext uri="{FF2B5EF4-FFF2-40B4-BE49-F238E27FC236}">
                <a16:creationId xmlns:a16="http://schemas.microsoft.com/office/drawing/2014/main" id="{F4E51AD6-B6AB-4948-B269-9A4D2DD388EE}"/>
              </a:ext>
            </a:extLst>
          </p:cNvPr>
          <p:cNvCxnSpPr/>
          <p:nvPr/>
        </p:nvCxnSpPr>
        <p:spPr>
          <a:xfrm>
            <a:off x="375602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418A2C3-7498-44F1-B723-48874FCDB8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467"/>
          <a:stretch/>
        </p:blipFill>
        <p:spPr>
          <a:xfrm>
            <a:off x="3767141" y="3038395"/>
            <a:ext cx="1577153" cy="3039189"/>
          </a:xfrm>
          <a:prstGeom prst="rect">
            <a:avLst/>
          </a:prstGeom>
        </p:spPr>
      </p:pic>
      <p:pic>
        <p:nvPicPr>
          <p:cNvPr id="5" name="Picture 4">
            <a:extLst>
              <a:ext uri="{FF2B5EF4-FFF2-40B4-BE49-F238E27FC236}">
                <a16:creationId xmlns:a16="http://schemas.microsoft.com/office/drawing/2014/main" id="{F94FB5D5-5506-48C2-83FB-F1C87BF0A4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4703"/>
          <a:stretch/>
        </p:blipFill>
        <p:spPr>
          <a:xfrm>
            <a:off x="6037303" y="2904438"/>
            <a:ext cx="2152086" cy="3173147"/>
          </a:xfrm>
          <a:prstGeom prst="rect">
            <a:avLst/>
          </a:prstGeom>
        </p:spPr>
      </p:pic>
      <p:sp>
        <p:nvSpPr>
          <p:cNvPr id="7" name="Rectangle 6">
            <a:extLst>
              <a:ext uri="{FF2B5EF4-FFF2-40B4-BE49-F238E27FC236}">
                <a16:creationId xmlns:a16="http://schemas.microsoft.com/office/drawing/2014/main" id="{EE2A4CD5-AB42-43A9-8EDD-6AA90404CAF5}"/>
              </a:ext>
            </a:extLst>
          </p:cNvPr>
          <p:cNvSpPr/>
          <p:nvPr/>
        </p:nvSpPr>
        <p:spPr>
          <a:xfrm>
            <a:off x="3748670" y="1989367"/>
            <a:ext cx="1630800" cy="772107"/>
          </a:xfrm>
          <a:prstGeom prst="rect">
            <a:avLst/>
          </a:prstGeom>
          <a:solidFill>
            <a:srgbClr val="CFE09B"/>
          </a:solidFill>
          <a:ln w="19050">
            <a:solidFill>
              <a:srgbClr val="B9D36E"/>
            </a:solidFill>
          </a:ln>
        </p:spPr>
        <p:txBody>
          <a:bodyPr wrap="none" lIns="108000" tIns="108000" rIns="108000" bIns="108000" anchor="ctr">
            <a:spAutoFit/>
          </a:bodyPr>
          <a:lstStyle/>
          <a:p>
            <a:pPr algn="ctr"/>
            <a:r>
              <a:rPr lang="en-GB" b="1" dirty="0"/>
              <a:t>Joy</a:t>
            </a:r>
          </a:p>
          <a:p>
            <a:pPr algn="ctr"/>
            <a:r>
              <a:rPr lang="en-GB" dirty="0"/>
              <a:t>208 weeks</a:t>
            </a:r>
          </a:p>
        </p:txBody>
      </p:sp>
      <p:sp>
        <p:nvSpPr>
          <p:cNvPr id="10" name="Rectangle 9">
            <a:extLst>
              <a:ext uri="{FF2B5EF4-FFF2-40B4-BE49-F238E27FC236}">
                <a16:creationId xmlns:a16="http://schemas.microsoft.com/office/drawing/2014/main" id="{BEFE056B-FD21-4F9C-A03B-0735E5FD3121}"/>
              </a:ext>
            </a:extLst>
          </p:cNvPr>
          <p:cNvSpPr/>
          <p:nvPr/>
        </p:nvSpPr>
        <p:spPr>
          <a:xfrm>
            <a:off x="1363245" y="1973978"/>
            <a:ext cx="1631958" cy="1049106"/>
          </a:xfrm>
          <a:prstGeom prst="rect">
            <a:avLst/>
          </a:prstGeom>
          <a:solidFill>
            <a:srgbClr val="90C8E5"/>
          </a:solidFill>
          <a:ln w="19050">
            <a:solidFill>
              <a:srgbClr val="007AC2"/>
            </a:solidFill>
          </a:ln>
        </p:spPr>
        <p:txBody>
          <a:bodyPr wrap="none" lIns="108000" tIns="108000" rIns="108000" bIns="108000" anchor="ctr">
            <a:spAutoFit/>
          </a:bodyPr>
          <a:lstStyle/>
          <a:p>
            <a:pPr algn="ctr"/>
            <a:r>
              <a:rPr lang="en-GB" b="1" dirty="0"/>
              <a:t>Jamie</a:t>
            </a:r>
          </a:p>
          <a:p>
            <a:pPr algn="ctr"/>
            <a:r>
              <a:rPr lang="en-GB" dirty="0"/>
              <a:t>3 years</a:t>
            </a:r>
            <a:br>
              <a:rPr lang="en-GB" dirty="0"/>
            </a:br>
            <a:r>
              <a:rPr lang="en-GB" dirty="0"/>
              <a:t>and 9 months</a:t>
            </a:r>
          </a:p>
        </p:txBody>
      </p:sp>
      <p:sp>
        <p:nvSpPr>
          <p:cNvPr id="13" name="Rectangle 12">
            <a:extLst>
              <a:ext uri="{FF2B5EF4-FFF2-40B4-BE49-F238E27FC236}">
                <a16:creationId xmlns:a16="http://schemas.microsoft.com/office/drawing/2014/main" id="{4EE0E1D8-B1E8-4BEF-A6E6-7DC24A0E1B70}"/>
              </a:ext>
            </a:extLst>
          </p:cNvPr>
          <p:cNvSpPr/>
          <p:nvPr/>
        </p:nvSpPr>
        <p:spPr>
          <a:xfrm>
            <a:off x="6148798" y="1989367"/>
            <a:ext cx="1630800" cy="772107"/>
          </a:xfrm>
          <a:prstGeom prst="rect">
            <a:avLst/>
          </a:prstGeom>
          <a:solidFill>
            <a:srgbClr val="C0DFC3"/>
          </a:solidFill>
          <a:ln w="19050">
            <a:solidFill>
              <a:srgbClr val="6FBD84"/>
            </a:solidFill>
          </a:ln>
        </p:spPr>
        <p:txBody>
          <a:bodyPr wrap="none" lIns="108000" tIns="108000" rIns="108000" bIns="108000" anchor="ctr">
            <a:spAutoFit/>
          </a:bodyPr>
          <a:lstStyle/>
          <a:p>
            <a:pPr algn="ctr"/>
            <a:r>
              <a:rPr lang="en-GB" b="1" dirty="0"/>
              <a:t>Franco</a:t>
            </a:r>
          </a:p>
          <a:p>
            <a:pPr algn="ctr"/>
            <a:r>
              <a:rPr lang="en-GB" dirty="0"/>
              <a:t>50 months</a:t>
            </a:r>
          </a:p>
        </p:txBody>
      </p:sp>
      <p:sp>
        <p:nvSpPr>
          <p:cNvPr id="34" name="TextBox 33">
            <a:extLst>
              <a:ext uri="{FF2B5EF4-FFF2-40B4-BE49-F238E27FC236}">
                <a16:creationId xmlns:a16="http://schemas.microsoft.com/office/drawing/2014/main" id="{DDA3BEA7-BA09-4D9A-B0AA-1F50A4A02E78}"/>
              </a:ext>
            </a:extLst>
          </p:cNvPr>
          <p:cNvSpPr txBox="1"/>
          <p:nvPr/>
        </p:nvSpPr>
        <p:spPr>
          <a:xfrm>
            <a:off x="3820562" y="4932690"/>
            <a:ext cx="1505262" cy="1049106"/>
          </a:xfrm>
          <a:prstGeom prst="rect">
            <a:avLst/>
          </a:prstGeom>
          <a:solidFill>
            <a:schemeClr val="bg1"/>
          </a:solidFill>
          <a:ln w="28575">
            <a:solidFill>
              <a:srgbClr val="689429"/>
            </a:solidFill>
          </a:ln>
        </p:spPr>
        <p:txBody>
          <a:bodyPr wrap="square" lIns="108000" tIns="108000" rIns="108000" bIns="108000" rtlCol="0">
            <a:spAutoFit/>
          </a:bodyPr>
          <a:lstStyle/>
          <a:p>
            <a:pPr algn="ctr"/>
            <a:r>
              <a:rPr lang="en-GB" b="1" dirty="0"/>
              <a:t>Joy –</a:t>
            </a:r>
          </a:p>
          <a:p>
            <a:pPr algn="ctr"/>
            <a:r>
              <a:rPr lang="en-GB" b="1" dirty="0"/>
              <a:t>208 weeks is 4 years.</a:t>
            </a:r>
          </a:p>
        </p:txBody>
      </p:sp>
      <p:sp>
        <p:nvSpPr>
          <p:cNvPr id="39" name="TextBox 38">
            <a:extLst>
              <a:ext uri="{FF2B5EF4-FFF2-40B4-BE49-F238E27FC236}">
                <a16:creationId xmlns:a16="http://schemas.microsoft.com/office/drawing/2014/main" id="{6C9D98A1-3C06-48E4-9486-CB62CBC4FC6C}"/>
              </a:ext>
            </a:extLst>
          </p:cNvPr>
          <p:cNvSpPr txBox="1"/>
          <p:nvPr/>
        </p:nvSpPr>
        <p:spPr>
          <a:xfrm>
            <a:off x="6011738" y="5209689"/>
            <a:ext cx="1959244" cy="772107"/>
          </a:xfrm>
          <a:prstGeom prst="rect">
            <a:avLst/>
          </a:prstGeom>
          <a:solidFill>
            <a:schemeClr val="bg1"/>
          </a:solidFill>
          <a:ln w="28575">
            <a:solidFill>
              <a:srgbClr val="689429"/>
            </a:solidFill>
          </a:ln>
        </p:spPr>
        <p:txBody>
          <a:bodyPr wrap="square" lIns="108000" tIns="108000" rIns="108000" bIns="108000" rtlCol="0">
            <a:spAutoFit/>
          </a:bodyPr>
          <a:lstStyle/>
          <a:p>
            <a:pPr algn="ctr"/>
            <a:r>
              <a:rPr lang="en-GB" b="1" dirty="0"/>
              <a:t>Franco is the eldest.</a:t>
            </a:r>
          </a:p>
        </p:txBody>
      </p:sp>
      <p:pic>
        <p:nvPicPr>
          <p:cNvPr id="18" name="Picture 17">
            <a:extLst>
              <a:ext uri="{FF2B5EF4-FFF2-40B4-BE49-F238E27FC236}">
                <a16:creationId xmlns:a16="http://schemas.microsoft.com/office/drawing/2014/main" id="{71EA3E3F-15D6-4B9F-A62C-A73608C522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3526"/>
          <a:stretch/>
        </p:blipFill>
        <p:spPr>
          <a:xfrm>
            <a:off x="1239147" y="3038395"/>
            <a:ext cx="1723306" cy="3039189"/>
          </a:xfrm>
          <a:prstGeom prst="rect">
            <a:avLst/>
          </a:prstGeom>
        </p:spPr>
      </p:pic>
      <p:sp>
        <p:nvSpPr>
          <p:cNvPr id="22" name="TextBox 21">
            <a:extLst>
              <a:ext uri="{FF2B5EF4-FFF2-40B4-BE49-F238E27FC236}">
                <a16:creationId xmlns:a16="http://schemas.microsoft.com/office/drawing/2014/main" id="{45C138F4-2A84-485D-B817-33E3F06F9084}"/>
              </a:ext>
            </a:extLst>
          </p:cNvPr>
          <p:cNvSpPr txBox="1"/>
          <p:nvPr/>
        </p:nvSpPr>
        <p:spPr>
          <a:xfrm>
            <a:off x="6011739" y="3740620"/>
            <a:ext cx="1959244" cy="1326105"/>
          </a:xfrm>
          <a:prstGeom prst="rect">
            <a:avLst/>
          </a:prstGeom>
          <a:solidFill>
            <a:schemeClr val="bg1"/>
          </a:solidFill>
          <a:ln w="28575">
            <a:solidFill>
              <a:srgbClr val="689429"/>
            </a:solidFill>
          </a:ln>
        </p:spPr>
        <p:txBody>
          <a:bodyPr wrap="square" lIns="108000" tIns="108000" rIns="108000" bIns="108000" rtlCol="0">
            <a:spAutoFit/>
          </a:bodyPr>
          <a:lstStyle/>
          <a:p>
            <a:pPr algn="ctr"/>
            <a:r>
              <a:rPr lang="en-GB" b="1" dirty="0"/>
              <a:t>Franco –</a:t>
            </a:r>
          </a:p>
          <a:p>
            <a:pPr algn="ctr"/>
            <a:r>
              <a:rPr lang="en-GB" b="1" dirty="0"/>
              <a:t>50 months is 4 years and 2 months.</a:t>
            </a:r>
          </a:p>
        </p:txBody>
      </p:sp>
    </p:spTree>
    <p:extLst>
      <p:ext uri="{BB962C8B-B14F-4D97-AF65-F5344CB8AC3E}">
        <p14:creationId xmlns:p14="http://schemas.microsoft.com/office/powerpoint/2010/main" val="292756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A23B970-FBBF-4353-A1A2-97F8DBCC5B34}"/>
              </a:ext>
            </a:extLst>
          </p:cNvPr>
          <p:cNvSpPr/>
          <p:nvPr/>
        </p:nvSpPr>
        <p:spPr>
          <a:xfrm>
            <a:off x="755650" y="2323746"/>
            <a:ext cx="7632700" cy="3769079"/>
          </a:xfrm>
          <a:prstGeom prst="rect">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b="1" dirty="0">
              <a:solidFill>
                <a:schemeClr val="bg1"/>
              </a:solidFill>
            </a:endParaRPr>
          </a:p>
        </p:txBody>
      </p:sp>
      <p:sp>
        <p:nvSpPr>
          <p:cNvPr id="12" name="Rectangle 11">
            <a:extLst>
              <a:ext uri="{FF2B5EF4-FFF2-40B4-BE49-F238E27FC236}">
                <a16:creationId xmlns:a16="http://schemas.microsoft.com/office/drawing/2014/main" id="{E9A92E4C-D3F3-4D47-829A-900C25DEEC3D}"/>
              </a:ext>
            </a:extLst>
          </p:cNvPr>
          <p:cNvSpPr/>
          <p:nvPr/>
        </p:nvSpPr>
        <p:spPr>
          <a:xfrm>
            <a:off x="755650" y="1333530"/>
            <a:ext cx="7632700" cy="495108"/>
          </a:xfrm>
          <a:prstGeom prst="rect">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pPr fontAlgn="base"/>
            <a:r>
              <a:rPr lang="en-GB" dirty="0">
                <a:solidFill>
                  <a:schemeClr val="tx1"/>
                </a:solidFill>
              </a:rPr>
              <a:t>Today is the 23</a:t>
            </a:r>
            <a:r>
              <a:rPr lang="en-GB" baseline="30000" dirty="0">
                <a:solidFill>
                  <a:schemeClr val="tx1"/>
                </a:solidFill>
              </a:rPr>
              <a:t>rd</a:t>
            </a:r>
            <a:r>
              <a:rPr lang="en-GB" dirty="0">
                <a:solidFill>
                  <a:schemeClr val="tx1"/>
                </a:solidFill>
              </a:rPr>
              <a:t> May. Summer Sports Day is in 5 weeks time. </a:t>
            </a: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6AAE0201-2C60-4BE1-AE00-0322DE0746A5}"/>
              </a:ext>
            </a:extLst>
          </p:cNvPr>
          <p:cNvSpPr/>
          <p:nvPr/>
        </p:nvSpPr>
        <p:spPr>
          <a:xfrm>
            <a:off x="445575" y="702863"/>
            <a:ext cx="331045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Years, Months, Weeks and Days</a:t>
            </a:r>
          </a:p>
        </p:txBody>
      </p:sp>
      <p:sp>
        <p:nvSpPr>
          <p:cNvPr id="10" name="Rectangle 9"/>
          <p:cNvSpPr/>
          <p:nvPr/>
        </p:nvSpPr>
        <p:spPr>
          <a:xfrm>
            <a:off x="3756025"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375602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00D960A-F705-40B0-858F-C6A483358193}"/>
              </a:ext>
            </a:extLst>
          </p:cNvPr>
          <p:cNvSpPr/>
          <p:nvPr/>
        </p:nvSpPr>
        <p:spPr>
          <a:xfrm>
            <a:off x="755650" y="1828638"/>
            <a:ext cx="7632700" cy="495108"/>
          </a:xfrm>
          <a:prstGeom prst="rect">
            <a:avLst/>
          </a:prstGeom>
          <a:solidFill>
            <a:srgbClr val="7868AC"/>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r>
              <a:rPr lang="en-GB" b="1" dirty="0">
                <a:solidFill>
                  <a:schemeClr val="bg1"/>
                </a:solidFill>
              </a:rPr>
              <a:t>What date will this be?</a:t>
            </a:r>
          </a:p>
        </p:txBody>
      </p:sp>
      <p:graphicFrame>
        <p:nvGraphicFramePr>
          <p:cNvPr id="5" name="Table 5">
            <a:extLst>
              <a:ext uri="{FF2B5EF4-FFF2-40B4-BE49-F238E27FC236}">
                <a16:creationId xmlns:a16="http://schemas.microsoft.com/office/drawing/2014/main" id="{A15FC793-39B1-453C-B903-F59780C74EC7}"/>
              </a:ext>
            </a:extLst>
          </p:cNvPr>
          <p:cNvGraphicFramePr>
            <a:graphicFrameLocks noGrp="1"/>
          </p:cNvGraphicFramePr>
          <p:nvPr>
            <p:extLst>
              <p:ext uri="{D42A27DB-BD31-4B8C-83A1-F6EECF244321}">
                <p14:modId xmlns:p14="http://schemas.microsoft.com/office/powerpoint/2010/main" val="3461456521"/>
              </p:ext>
            </p:extLst>
          </p:nvPr>
        </p:nvGraphicFramePr>
        <p:xfrm>
          <a:off x="1104541" y="2491233"/>
          <a:ext cx="3308354" cy="2966720"/>
        </p:xfrm>
        <a:graphic>
          <a:graphicData uri="http://schemas.openxmlformats.org/drawingml/2006/table">
            <a:tbl>
              <a:tblPr firstRow="1" bandRow="1">
                <a:tableStyleId>{5940675A-B579-460E-94D1-54222C63F5DA}</a:tableStyleId>
              </a:tblPr>
              <a:tblGrid>
                <a:gridCol w="472622">
                  <a:extLst>
                    <a:ext uri="{9D8B030D-6E8A-4147-A177-3AD203B41FA5}">
                      <a16:colId xmlns:a16="http://schemas.microsoft.com/office/drawing/2014/main" val="1078712135"/>
                    </a:ext>
                  </a:extLst>
                </a:gridCol>
                <a:gridCol w="472622">
                  <a:extLst>
                    <a:ext uri="{9D8B030D-6E8A-4147-A177-3AD203B41FA5}">
                      <a16:colId xmlns:a16="http://schemas.microsoft.com/office/drawing/2014/main" val="3680982558"/>
                    </a:ext>
                  </a:extLst>
                </a:gridCol>
                <a:gridCol w="472622">
                  <a:extLst>
                    <a:ext uri="{9D8B030D-6E8A-4147-A177-3AD203B41FA5}">
                      <a16:colId xmlns:a16="http://schemas.microsoft.com/office/drawing/2014/main" val="172678372"/>
                    </a:ext>
                  </a:extLst>
                </a:gridCol>
                <a:gridCol w="472622">
                  <a:extLst>
                    <a:ext uri="{9D8B030D-6E8A-4147-A177-3AD203B41FA5}">
                      <a16:colId xmlns:a16="http://schemas.microsoft.com/office/drawing/2014/main" val="1695845675"/>
                    </a:ext>
                  </a:extLst>
                </a:gridCol>
                <a:gridCol w="472622">
                  <a:extLst>
                    <a:ext uri="{9D8B030D-6E8A-4147-A177-3AD203B41FA5}">
                      <a16:colId xmlns:a16="http://schemas.microsoft.com/office/drawing/2014/main" val="2554298687"/>
                    </a:ext>
                  </a:extLst>
                </a:gridCol>
                <a:gridCol w="472622">
                  <a:extLst>
                    <a:ext uri="{9D8B030D-6E8A-4147-A177-3AD203B41FA5}">
                      <a16:colId xmlns:a16="http://schemas.microsoft.com/office/drawing/2014/main" val="508239919"/>
                    </a:ext>
                  </a:extLst>
                </a:gridCol>
                <a:gridCol w="472622">
                  <a:extLst>
                    <a:ext uri="{9D8B030D-6E8A-4147-A177-3AD203B41FA5}">
                      <a16:colId xmlns:a16="http://schemas.microsoft.com/office/drawing/2014/main" val="221623827"/>
                    </a:ext>
                  </a:extLst>
                </a:gridCol>
              </a:tblGrid>
              <a:tr h="370840">
                <a:tc gridSpan="7">
                  <a:txBody>
                    <a:bodyPr/>
                    <a:lstStyle/>
                    <a:p>
                      <a:pPr algn="ctr"/>
                      <a:r>
                        <a:rPr lang="en-GB" b="1" dirty="0">
                          <a:solidFill>
                            <a:schemeClr val="bg1"/>
                          </a:solidFill>
                        </a:rPr>
                        <a:t>May 2020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0821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521020142"/>
                  </a:ext>
                </a:extLst>
              </a:tr>
              <a:tr h="370840">
                <a:tc>
                  <a:txBody>
                    <a:bodyPr/>
                    <a:lstStyle/>
                    <a:p>
                      <a:pPr algn="ctr"/>
                      <a:r>
                        <a:rPr lang="en-GB" b="1" dirty="0">
                          <a:solidFill>
                            <a:schemeClr val="tx1"/>
                          </a:solidFill>
                        </a:rPr>
                        <a:t>S</a:t>
                      </a: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M</a:t>
                      </a:r>
                    </a:p>
                  </a:txBody>
                  <a:tcPr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T</a:t>
                      </a:r>
                    </a:p>
                  </a:txBody>
                  <a:tcPr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W</a:t>
                      </a:r>
                    </a:p>
                  </a:txBody>
                  <a:tcPr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T</a:t>
                      </a:r>
                    </a:p>
                  </a:txBody>
                  <a:tcPr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F</a:t>
                      </a:r>
                    </a:p>
                  </a:txBody>
                  <a:tcPr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S</a:t>
                      </a: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extLst>
                  <a:ext uri="{0D108BD9-81ED-4DB2-BD59-A6C34878D82A}">
                    <a16:rowId xmlns:a16="http://schemas.microsoft.com/office/drawing/2014/main" val="1552223107"/>
                  </a:ext>
                </a:extLst>
              </a:tr>
              <a:tr h="370840">
                <a:tc>
                  <a:txBody>
                    <a:bodyPr/>
                    <a:lstStyle/>
                    <a:p>
                      <a:pPr algn="ctr"/>
                      <a:endParaRPr lang="en-GB" sz="1600" b="0" dirty="0"/>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DDDDDD"/>
                    </a:solidFill>
                  </a:tcPr>
                </a:tc>
                <a:tc>
                  <a:txBody>
                    <a:bodyPr/>
                    <a:lstStyle/>
                    <a:p>
                      <a:pPr algn="ctr"/>
                      <a:endParaRPr lang="en-GB" sz="1600" b="0" dirty="0"/>
                    </a:p>
                  </a:txBody>
                  <a:tcPr anchor="ctr">
                    <a:lnT w="28575" cap="flat" cmpd="sng" algn="ctr">
                      <a:solidFill>
                        <a:schemeClr val="tx1"/>
                      </a:solidFill>
                      <a:prstDash val="solid"/>
                      <a:round/>
                      <a:headEnd type="none" w="med" len="med"/>
                      <a:tailEnd type="none" w="med" len="med"/>
                    </a:lnT>
                    <a:solidFill>
                      <a:srgbClr val="DDDDDD"/>
                    </a:solidFill>
                  </a:tcPr>
                </a:tc>
                <a:tc>
                  <a:txBody>
                    <a:bodyPr/>
                    <a:lstStyle/>
                    <a:p>
                      <a:pPr algn="ctr"/>
                      <a:endParaRPr lang="en-GB" sz="1600" b="0" dirty="0"/>
                    </a:p>
                  </a:txBody>
                  <a:tcPr anchor="ctr">
                    <a:lnT w="28575" cap="flat" cmpd="sng" algn="ctr">
                      <a:solidFill>
                        <a:schemeClr val="tx1"/>
                      </a:solidFill>
                      <a:prstDash val="solid"/>
                      <a:round/>
                      <a:headEnd type="none" w="med" len="med"/>
                      <a:tailEnd type="none" w="med" len="med"/>
                    </a:lnT>
                    <a:solidFill>
                      <a:srgbClr val="DDDDDD"/>
                    </a:solidFill>
                  </a:tcPr>
                </a:tc>
                <a:tc>
                  <a:txBody>
                    <a:bodyPr/>
                    <a:lstStyle/>
                    <a:p>
                      <a:pPr algn="ctr"/>
                      <a:endParaRPr lang="en-GB" sz="1600" b="0" dirty="0"/>
                    </a:p>
                  </a:txBody>
                  <a:tcPr anchor="ctr">
                    <a:lnT w="28575" cap="flat" cmpd="sng" algn="ctr">
                      <a:solidFill>
                        <a:schemeClr val="tx1"/>
                      </a:solidFill>
                      <a:prstDash val="solid"/>
                      <a:round/>
                      <a:headEnd type="none" w="med" len="med"/>
                      <a:tailEnd type="none" w="med" len="med"/>
                    </a:lnT>
                    <a:solidFill>
                      <a:srgbClr val="DDDDDD"/>
                    </a:solidFill>
                  </a:tcPr>
                </a:tc>
                <a:tc>
                  <a:txBody>
                    <a:bodyPr/>
                    <a:lstStyle/>
                    <a:p>
                      <a:pPr algn="ctr"/>
                      <a:endParaRPr lang="en-GB" sz="1600" b="0" dirty="0"/>
                    </a:p>
                  </a:txBody>
                  <a:tcPr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600" b="0" dirty="0"/>
                        <a:t>1</a:t>
                      </a:r>
                    </a:p>
                  </a:txBody>
                  <a:tcPr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600" b="0" dirty="0"/>
                        <a:t>2</a:t>
                      </a: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DDDDDD"/>
                    </a:solidFill>
                  </a:tcPr>
                </a:tc>
                <a:extLst>
                  <a:ext uri="{0D108BD9-81ED-4DB2-BD59-A6C34878D82A}">
                    <a16:rowId xmlns:a16="http://schemas.microsoft.com/office/drawing/2014/main" val="3538994263"/>
                  </a:ext>
                </a:extLst>
              </a:tr>
              <a:tr h="370840">
                <a:tc>
                  <a:txBody>
                    <a:bodyPr/>
                    <a:lstStyle/>
                    <a:p>
                      <a:pPr algn="ctr"/>
                      <a:r>
                        <a:rPr lang="en-GB" sz="1600" b="0" dirty="0"/>
                        <a:t>3</a:t>
                      </a:r>
                    </a:p>
                  </a:txBody>
                  <a:tcPr anchor="ctr">
                    <a:lnL w="19050" cap="flat" cmpd="sng" algn="ctr">
                      <a:solidFill>
                        <a:schemeClr val="tx1"/>
                      </a:solidFill>
                      <a:prstDash val="solid"/>
                      <a:round/>
                      <a:headEnd type="none" w="med" len="med"/>
                      <a:tailEnd type="none" w="med" len="med"/>
                    </a:lnL>
                  </a:tcPr>
                </a:tc>
                <a:tc>
                  <a:txBody>
                    <a:bodyPr/>
                    <a:lstStyle/>
                    <a:p>
                      <a:pPr algn="ctr"/>
                      <a:r>
                        <a:rPr lang="en-GB" sz="1600" b="0" dirty="0"/>
                        <a:t>4</a:t>
                      </a:r>
                    </a:p>
                  </a:txBody>
                  <a:tcPr anchor="ctr"/>
                </a:tc>
                <a:tc>
                  <a:txBody>
                    <a:bodyPr/>
                    <a:lstStyle/>
                    <a:p>
                      <a:pPr algn="ctr"/>
                      <a:r>
                        <a:rPr lang="en-GB" sz="1600" b="0" dirty="0"/>
                        <a:t>5</a:t>
                      </a:r>
                    </a:p>
                  </a:txBody>
                  <a:tcPr anchor="ctr"/>
                </a:tc>
                <a:tc>
                  <a:txBody>
                    <a:bodyPr/>
                    <a:lstStyle/>
                    <a:p>
                      <a:pPr algn="ctr"/>
                      <a:r>
                        <a:rPr lang="en-GB" sz="1600" b="0" dirty="0"/>
                        <a:t>6</a:t>
                      </a:r>
                    </a:p>
                  </a:txBody>
                  <a:tcPr anchor="ctr"/>
                </a:tc>
                <a:tc>
                  <a:txBody>
                    <a:bodyPr/>
                    <a:lstStyle/>
                    <a:p>
                      <a:pPr algn="ctr"/>
                      <a:r>
                        <a:rPr lang="en-GB" sz="1600" b="0" dirty="0"/>
                        <a:t>7</a:t>
                      </a:r>
                    </a:p>
                  </a:txBody>
                  <a:tcPr anchor="ctr"/>
                </a:tc>
                <a:tc>
                  <a:txBody>
                    <a:bodyPr/>
                    <a:lstStyle/>
                    <a:p>
                      <a:pPr algn="ctr"/>
                      <a:r>
                        <a:rPr lang="en-GB" sz="1600" b="0" dirty="0"/>
                        <a:t>8</a:t>
                      </a:r>
                    </a:p>
                  </a:txBody>
                  <a:tcPr anchor="ctr"/>
                </a:tc>
                <a:tc>
                  <a:txBody>
                    <a:bodyPr/>
                    <a:lstStyle/>
                    <a:p>
                      <a:pPr algn="ctr"/>
                      <a:r>
                        <a:rPr lang="en-GB" sz="1600" b="0" dirty="0"/>
                        <a:t>9</a:t>
                      </a: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12860303"/>
                  </a:ext>
                </a:extLst>
              </a:tr>
              <a:tr h="370840">
                <a:tc>
                  <a:txBody>
                    <a:bodyPr/>
                    <a:lstStyle/>
                    <a:p>
                      <a:pPr algn="ctr"/>
                      <a:r>
                        <a:rPr lang="en-GB" sz="1600" b="0" dirty="0"/>
                        <a:t>10</a:t>
                      </a:r>
                    </a:p>
                  </a:txBody>
                  <a:tcPr anchor="ctr">
                    <a:lnL w="19050" cap="flat" cmpd="sng" algn="ctr">
                      <a:solidFill>
                        <a:schemeClr val="tx1"/>
                      </a:solidFill>
                      <a:prstDash val="solid"/>
                      <a:round/>
                      <a:headEnd type="none" w="med" len="med"/>
                      <a:tailEnd type="none" w="med" len="med"/>
                    </a:lnL>
                    <a:solidFill>
                      <a:srgbClr val="DDDDDD"/>
                    </a:solidFill>
                  </a:tcPr>
                </a:tc>
                <a:tc>
                  <a:txBody>
                    <a:bodyPr/>
                    <a:lstStyle/>
                    <a:p>
                      <a:pPr algn="ctr"/>
                      <a:r>
                        <a:rPr lang="en-GB" sz="1600" b="0" dirty="0"/>
                        <a:t>11</a:t>
                      </a:r>
                    </a:p>
                  </a:txBody>
                  <a:tcPr anchor="ctr">
                    <a:solidFill>
                      <a:srgbClr val="DDDDDD"/>
                    </a:solidFill>
                  </a:tcPr>
                </a:tc>
                <a:tc>
                  <a:txBody>
                    <a:bodyPr/>
                    <a:lstStyle/>
                    <a:p>
                      <a:pPr algn="ctr"/>
                      <a:r>
                        <a:rPr lang="en-GB" sz="1600" b="0" dirty="0"/>
                        <a:t>12</a:t>
                      </a:r>
                    </a:p>
                  </a:txBody>
                  <a:tcPr anchor="ctr">
                    <a:solidFill>
                      <a:srgbClr val="DDDDDD"/>
                    </a:solidFill>
                  </a:tcPr>
                </a:tc>
                <a:tc>
                  <a:txBody>
                    <a:bodyPr/>
                    <a:lstStyle/>
                    <a:p>
                      <a:pPr algn="ctr"/>
                      <a:r>
                        <a:rPr lang="en-GB" sz="1600" b="0" dirty="0"/>
                        <a:t>13</a:t>
                      </a:r>
                    </a:p>
                  </a:txBody>
                  <a:tcPr anchor="ctr">
                    <a:solidFill>
                      <a:srgbClr val="DDDDDD"/>
                    </a:solidFill>
                  </a:tcPr>
                </a:tc>
                <a:tc>
                  <a:txBody>
                    <a:bodyPr/>
                    <a:lstStyle/>
                    <a:p>
                      <a:pPr algn="ctr"/>
                      <a:r>
                        <a:rPr lang="en-GB" sz="1600" b="0" dirty="0"/>
                        <a:t>14</a:t>
                      </a:r>
                    </a:p>
                  </a:txBody>
                  <a:tcPr anchor="ctr">
                    <a:solidFill>
                      <a:srgbClr val="DDDDDD"/>
                    </a:solidFill>
                  </a:tcPr>
                </a:tc>
                <a:tc>
                  <a:txBody>
                    <a:bodyPr/>
                    <a:lstStyle/>
                    <a:p>
                      <a:pPr algn="ctr"/>
                      <a:r>
                        <a:rPr lang="en-GB" sz="1600" b="0" dirty="0"/>
                        <a:t>15</a:t>
                      </a:r>
                    </a:p>
                  </a:txBody>
                  <a:tcPr anchor="ctr">
                    <a:solidFill>
                      <a:srgbClr val="DDDDDD"/>
                    </a:solidFill>
                  </a:tcPr>
                </a:tc>
                <a:tc>
                  <a:txBody>
                    <a:bodyPr/>
                    <a:lstStyle/>
                    <a:p>
                      <a:pPr algn="ctr"/>
                      <a:r>
                        <a:rPr lang="en-GB" sz="1600" b="0" dirty="0"/>
                        <a:t>16</a:t>
                      </a:r>
                    </a:p>
                  </a:txBody>
                  <a:tcPr anchor="ctr">
                    <a:lnR w="19050" cap="flat" cmpd="sng" algn="ctr">
                      <a:solidFill>
                        <a:schemeClr val="tx1"/>
                      </a:solidFill>
                      <a:prstDash val="solid"/>
                      <a:round/>
                      <a:headEnd type="none" w="med" len="med"/>
                      <a:tailEnd type="none" w="med" len="med"/>
                    </a:lnR>
                    <a:solidFill>
                      <a:srgbClr val="DDDDDD"/>
                    </a:solidFill>
                  </a:tcPr>
                </a:tc>
                <a:extLst>
                  <a:ext uri="{0D108BD9-81ED-4DB2-BD59-A6C34878D82A}">
                    <a16:rowId xmlns:a16="http://schemas.microsoft.com/office/drawing/2014/main" val="2321572641"/>
                  </a:ext>
                </a:extLst>
              </a:tr>
              <a:tr h="370840">
                <a:tc>
                  <a:txBody>
                    <a:bodyPr/>
                    <a:lstStyle/>
                    <a:p>
                      <a:pPr algn="ctr"/>
                      <a:r>
                        <a:rPr lang="en-GB" sz="1600" b="0" dirty="0"/>
                        <a:t>17</a:t>
                      </a:r>
                    </a:p>
                  </a:txBody>
                  <a:tcPr anchor="ctr">
                    <a:lnL w="19050" cap="flat" cmpd="sng" algn="ctr">
                      <a:solidFill>
                        <a:schemeClr val="tx1"/>
                      </a:solidFill>
                      <a:prstDash val="solid"/>
                      <a:round/>
                      <a:headEnd type="none" w="med" len="med"/>
                      <a:tailEnd type="none" w="med" len="med"/>
                    </a:lnL>
                  </a:tcPr>
                </a:tc>
                <a:tc>
                  <a:txBody>
                    <a:bodyPr/>
                    <a:lstStyle/>
                    <a:p>
                      <a:pPr algn="ctr"/>
                      <a:r>
                        <a:rPr lang="en-GB" sz="1600" b="0" dirty="0"/>
                        <a:t>18</a:t>
                      </a:r>
                    </a:p>
                  </a:txBody>
                  <a:tcPr anchor="ctr"/>
                </a:tc>
                <a:tc>
                  <a:txBody>
                    <a:bodyPr/>
                    <a:lstStyle/>
                    <a:p>
                      <a:pPr algn="ctr"/>
                      <a:r>
                        <a:rPr lang="en-GB" sz="1600" b="0" dirty="0"/>
                        <a:t>19</a:t>
                      </a:r>
                    </a:p>
                  </a:txBody>
                  <a:tcPr anchor="ctr"/>
                </a:tc>
                <a:tc>
                  <a:txBody>
                    <a:bodyPr/>
                    <a:lstStyle/>
                    <a:p>
                      <a:pPr algn="ctr"/>
                      <a:r>
                        <a:rPr lang="en-GB" sz="1600" b="0" dirty="0"/>
                        <a:t>20</a:t>
                      </a:r>
                    </a:p>
                  </a:txBody>
                  <a:tcPr anchor="ctr"/>
                </a:tc>
                <a:tc>
                  <a:txBody>
                    <a:bodyPr/>
                    <a:lstStyle/>
                    <a:p>
                      <a:pPr algn="ctr"/>
                      <a:r>
                        <a:rPr lang="en-GB" sz="1600" b="0" dirty="0"/>
                        <a:t>21</a:t>
                      </a:r>
                    </a:p>
                  </a:txBody>
                  <a:tcPr anchor="ctr"/>
                </a:tc>
                <a:tc>
                  <a:txBody>
                    <a:bodyPr/>
                    <a:lstStyle/>
                    <a:p>
                      <a:pPr algn="ctr"/>
                      <a:r>
                        <a:rPr lang="en-GB" sz="1600" b="0" dirty="0"/>
                        <a:t>22</a:t>
                      </a:r>
                    </a:p>
                  </a:txBody>
                  <a:tcPr anchor="ctr"/>
                </a:tc>
                <a:tc>
                  <a:txBody>
                    <a:bodyPr/>
                    <a:lstStyle/>
                    <a:p>
                      <a:pPr algn="ctr"/>
                      <a:r>
                        <a:rPr lang="en-GB" sz="1600" b="0" dirty="0"/>
                        <a:t>23</a:t>
                      </a: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65113299"/>
                  </a:ext>
                </a:extLst>
              </a:tr>
              <a:tr h="370840">
                <a:tc>
                  <a:txBody>
                    <a:bodyPr/>
                    <a:lstStyle/>
                    <a:p>
                      <a:pPr algn="ctr"/>
                      <a:r>
                        <a:rPr lang="en-GB" sz="1600" b="0" dirty="0"/>
                        <a:t>24</a:t>
                      </a:r>
                    </a:p>
                  </a:txBody>
                  <a:tcPr anchor="ctr">
                    <a:lnL w="19050" cap="flat" cmpd="sng" algn="ctr">
                      <a:solidFill>
                        <a:schemeClr val="tx1"/>
                      </a:solidFill>
                      <a:prstDash val="solid"/>
                      <a:round/>
                      <a:headEnd type="none" w="med" len="med"/>
                      <a:tailEnd type="none" w="med" len="med"/>
                    </a:lnL>
                    <a:solidFill>
                      <a:srgbClr val="DDDDDD"/>
                    </a:solidFill>
                  </a:tcPr>
                </a:tc>
                <a:tc>
                  <a:txBody>
                    <a:bodyPr/>
                    <a:lstStyle/>
                    <a:p>
                      <a:pPr algn="ctr"/>
                      <a:r>
                        <a:rPr lang="en-GB" sz="1600" b="0" dirty="0"/>
                        <a:t>25</a:t>
                      </a:r>
                    </a:p>
                  </a:txBody>
                  <a:tcPr anchor="ctr">
                    <a:solidFill>
                      <a:srgbClr val="DDDDDD"/>
                    </a:solidFill>
                  </a:tcPr>
                </a:tc>
                <a:tc>
                  <a:txBody>
                    <a:bodyPr/>
                    <a:lstStyle/>
                    <a:p>
                      <a:pPr algn="ctr"/>
                      <a:r>
                        <a:rPr lang="en-GB" sz="1600" b="0" dirty="0"/>
                        <a:t>26</a:t>
                      </a:r>
                    </a:p>
                  </a:txBody>
                  <a:tcPr anchor="ctr">
                    <a:solidFill>
                      <a:srgbClr val="DDDDDD"/>
                    </a:solidFill>
                  </a:tcPr>
                </a:tc>
                <a:tc>
                  <a:txBody>
                    <a:bodyPr/>
                    <a:lstStyle/>
                    <a:p>
                      <a:pPr algn="ctr"/>
                      <a:r>
                        <a:rPr lang="en-GB" sz="1600" b="0" dirty="0"/>
                        <a:t>27</a:t>
                      </a:r>
                    </a:p>
                  </a:txBody>
                  <a:tcPr anchor="ctr">
                    <a:solidFill>
                      <a:srgbClr val="DDDDDD"/>
                    </a:solidFill>
                  </a:tcPr>
                </a:tc>
                <a:tc>
                  <a:txBody>
                    <a:bodyPr/>
                    <a:lstStyle/>
                    <a:p>
                      <a:pPr algn="ctr"/>
                      <a:r>
                        <a:rPr lang="en-GB" sz="1600" b="0" dirty="0"/>
                        <a:t>28</a:t>
                      </a:r>
                    </a:p>
                  </a:txBody>
                  <a:tcPr anchor="ctr">
                    <a:solidFill>
                      <a:srgbClr val="DDDDDD"/>
                    </a:solidFill>
                  </a:tcPr>
                </a:tc>
                <a:tc>
                  <a:txBody>
                    <a:bodyPr/>
                    <a:lstStyle/>
                    <a:p>
                      <a:pPr algn="ctr"/>
                      <a:r>
                        <a:rPr lang="en-GB" sz="1600" b="0" dirty="0"/>
                        <a:t>29</a:t>
                      </a:r>
                    </a:p>
                  </a:txBody>
                  <a:tcPr anchor="ctr">
                    <a:solidFill>
                      <a:srgbClr val="DDDDDD"/>
                    </a:solidFill>
                  </a:tcPr>
                </a:tc>
                <a:tc>
                  <a:txBody>
                    <a:bodyPr/>
                    <a:lstStyle/>
                    <a:p>
                      <a:pPr algn="ctr"/>
                      <a:r>
                        <a:rPr lang="en-GB" sz="1600" b="0" dirty="0"/>
                        <a:t>30</a:t>
                      </a:r>
                    </a:p>
                  </a:txBody>
                  <a:tcPr anchor="ctr">
                    <a:lnR w="19050" cap="flat" cmpd="sng" algn="ctr">
                      <a:solidFill>
                        <a:schemeClr val="tx1"/>
                      </a:solidFill>
                      <a:prstDash val="solid"/>
                      <a:round/>
                      <a:headEnd type="none" w="med" len="med"/>
                      <a:tailEnd type="none" w="med" len="med"/>
                    </a:lnR>
                    <a:solidFill>
                      <a:srgbClr val="DDDDDD"/>
                    </a:solidFill>
                  </a:tcPr>
                </a:tc>
                <a:extLst>
                  <a:ext uri="{0D108BD9-81ED-4DB2-BD59-A6C34878D82A}">
                    <a16:rowId xmlns:a16="http://schemas.microsoft.com/office/drawing/2014/main" val="1737657890"/>
                  </a:ext>
                </a:extLst>
              </a:tr>
              <a:tr h="370840">
                <a:tc>
                  <a:txBody>
                    <a:bodyPr/>
                    <a:lstStyle/>
                    <a:p>
                      <a:pPr algn="ctr"/>
                      <a:r>
                        <a:rPr lang="en-GB" sz="1600" b="0" dirty="0"/>
                        <a:t>31</a:t>
                      </a: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algn="ctr"/>
                      <a:endParaRPr lang="en-GB" sz="1600" b="0"/>
                    </a:p>
                  </a:txBody>
                  <a:tcPr anchor="ctr">
                    <a:lnB w="19050" cap="flat" cmpd="sng" algn="ctr">
                      <a:solidFill>
                        <a:schemeClr val="tx1"/>
                      </a:solidFill>
                      <a:prstDash val="solid"/>
                      <a:round/>
                      <a:headEnd type="none" w="med" len="med"/>
                      <a:tailEnd type="none" w="med" len="med"/>
                    </a:lnB>
                  </a:tcPr>
                </a:tc>
                <a:tc>
                  <a:txBody>
                    <a:bodyPr/>
                    <a:lstStyle/>
                    <a:p>
                      <a:pPr algn="ctr"/>
                      <a:endParaRPr lang="en-GB" sz="1600" b="0"/>
                    </a:p>
                  </a:txBody>
                  <a:tcPr anchor="ctr">
                    <a:lnB w="19050" cap="flat" cmpd="sng" algn="ctr">
                      <a:solidFill>
                        <a:schemeClr val="tx1"/>
                      </a:solidFill>
                      <a:prstDash val="solid"/>
                      <a:round/>
                      <a:headEnd type="none" w="med" len="med"/>
                      <a:tailEnd type="none" w="med" len="med"/>
                    </a:lnB>
                  </a:tcPr>
                </a:tc>
                <a:tc>
                  <a:txBody>
                    <a:bodyPr/>
                    <a:lstStyle/>
                    <a:p>
                      <a:pPr algn="ctr"/>
                      <a:endParaRPr lang="en-GB" sz="1600" b="0"/>
                    </a:p>
                  </a:txBody>
                  <a:tcPr anchor="ctr">
                    <a:lnB w="19050" cap="flat" cmpd="sng" algn="ctr">
                      <a:solidFill>
                        <a:schemeClr val="tx1"/>
                      </a:solidFill>
                      <a:prstDash val="solid"/>
                      <a:round/>
                      <a:headEnd type="none" w="med" len="med"/>
                      <a:tailEnd type="none" w="med" len="med"/>
                    </a:lnB>
                  </a:tcPr>
                </a:tc>
                <a:tc>
                  <a:txBody>
                    <a:bodyPr/>
                    <a:lstStyle/>
                    <a:p>
                      <a:pPr algn="ctr"/>
                      <a:endParaRPr lang="en-GB" sz="1600" b="0"/>
                    </a:p>
                  </a:txBody>
                  <a:tcPr anchor="ctr">
                    <a:lnB w="19050" cap="flat" cmpd="sng" algn="ctr">
                      <a:solidFill>
                        <a:schemeClr val="tx1"/>
                      </a:solidFill>
                      <a:prstDash val="solid"/>
                      <a:round/>
                      <a:headEnd type="none" w="med" len="med"/>
                      <a:tailEnd type="none" w="med" len="med"/>
                    </a:lnB>
                  </a:tcPr>
                </a:tc>
                <a:tc>
                  <a:txBody>
                    <a:bodyPr/>
                    <a:lstStyle/>
                    <a:p>
                      <a:pPr algn="ctr"/>
                      <a:endParaRPr lang="en-GB" sz="1600" b="0"/>
                    </a:p>
                  </a:txBody>
                  <a:tcPr anchor="ctr">
                    <a:lnB w="19050" cap="flat" cmpd="sng" algn="ctr">
                      <a:solidFill>
                        <a:schemeClr val="tx1"/>
                      </a:solidFill>
                      <a:prstDash val="solid"/>
                      <a:round/>
                      <a:headEnd type="none" w="med" len="med"/>
                      <a:tailEnd type="none" w="med" len="med"/>
                    </a:lnB>
                  </a:tcPr>
                </a:tc>
                <a:tc>
                  <a:txBody>
                    <a:bodyPr/>
                    <a:lstStyle/>
                    <a:p>
                      <a:pPr algn="ctr"/>
                      <a:endParaRPr lang="en-GB" sz="1600" b="0" dirty="0"/>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1503429"/>
                  </a:ext>
                </a:extLst>
              </a:tr>
            </a:tbl>
          </a:graphicData>
        </a:graphic>
      </p:graphicFrame>
      <p:sp>
        <p:nvSpPr>
          <p:cNvPr id="2" name="Oval 1">
            <a:extLst>
              <a:ext uri="{FF2B5EF4-FFF2-40B4-BE49-F238E27FC236}">
                <a16:creationId xmlns:a16="http://schemas.microsoft.com/office/drawing/2014/main" id="{B4422238-EC7C-460A-AA22-EA6179F03A95}"/>
              </a:ext>
            </a:extLst>
          </p:cNvPr>
          <p:cNvSpPr/>
          <p:nvPr/>
        </p:nvSpPr>
        <p:spPr>
          <a:xfrm>
            <a:off x="3969995" y="4370350"/>
            <a:ext cx="400180" cy="331936"/>
          </a:xfrm>
          <a:prstGeom prst="ellipse">
            <a:avLst/>
          </a:prstGeom>
          <a:noFill/>
          <a:ln w="38100">
            <a:solidFill>
              <a:srgbClr val="BF0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5">
            <a:extLst>
              <a:ext uri="{FF2B5EF4-FFF2-40B4-BE49-F238E27FC236}">
                <a16:creationId xmlns:a16="http://schemas.microsoft.com/office/drawing/2014/main" id="{7DAF2927-4421-423F-8EEF-2D3D9BE26201}"/>
              </a:ext>
            </a:extLst>
          </p:cNvPr>
          <p:cNvGraphicFramePr>
            <a:graphicFrameLocks noGrp="1"/>
          </p:cNvGraphicFramePr>
          <p:nvPr>
            <p:extLst>
              <p:ext uri="{D42A27DB-BD31-4B8C-83A1-F6EECF244321}">
                <p14:modId xmlns:p14="http://schemas.microsoft.com/office/powerpoint/2010/main" val="403767761"/>
              </p:ext>
            </p:extLst>
          </p:nvPr>
        </p:nvGraphicFramePr>
        <p:xfrm>
          <a:off x="4727635" y="2491233"/>
          <a:ext cx="3308354" cy="2595880"/>
        </p:xfrm>
        <a:graphic>
          <a:graphicData uri="http://schemas.openxmlformats.org/drawingml/2006/table">
            <a:tbl>
              <a:tblPr firstRow="1" bandRow="1">
                <a:tableStyleId>{5940675A-B579-460E-94D1-54222C63F5DA}</a:tableStyleId>
              </a:tblPr>
              <a:tblGrid>
                <a:gridCol w="472622">
                  <a:extLst>
                    <a:ext uri="{9D8B030D-6E8A-4147-A177-3AD203B41FA5}">
                      <a16:colId xmlns:a16="http://schemas.microsoft.com/office/drawing/2014/main" val="1078712135"/>
                    </a:ext>
                  </a:extLst>
                </a:gridCol>
                <a:gridCol w="472622">
                  <a:extLst>
                    <a:ext uri="{9D8B030D-6E8A-4147-A177-3AD203B41FA5}">
                      <a16:colId xmlns:a16="http://schemas.microsoft.com/office/drawing/2014/main" val="3680982558"/>
                    </a:ext>
                  </a:extLst>
                </a:gridCol>
                <a:gridCol w="472622">
                  <a:extLst>
                    <a:ext uri="{9D8B030D-6E8A-4147-A177-3AD203B41FA5}">
                      <a16:colId xmlns:a16="http://schemas.microsoft.com/office/drawing/2014/main" val="172678372"/>
                    </a:ext>
                  </a:extLst>
                </a:gridCol>
                <a:gridCol w="472622">
                  <a:extLst>
                    <a:ext uri="{9D8B030D-6E8A-4147-A177-3AD203B41FA5}">
                      <a16:colId xmlns:a16="http://schemas.microsoft.com/office/drawing/2014/main" val="1695845675"/>
                    </a:ext>
                  </a:extLst>
                </a:gridCol>
                <a:gridCol w="472622">
                  <a:extLst>
                    <a:ext uri="{9D8B030D-6E8A-4147-A177-3AD203B41FA5}">
                      <a16:colId xmlns:a16="http://schemas.microsoft.com/office/drawing/2014/main" val="2554298687"/>
                    </a:ext>
                  </a:extLst>
                </a:gridCol>
                <a:gridCol w="472622">
                  <a:extLst>
                    <a:ext uri="{9D8B030D-6E8A-4147-A177-3AD203B41FA5}">
                      <a16:colId xmlns:a16="http://schemas.microsoft.com/office/drawing/2014/main" val="508239919"/>
                    </a:ext>
                  </a:extLst>
                </a:gridCol>
                <a:gridCol w="472622">
                  <a:extLst>
                    <a:ext uri="{9D8B030D-6E8A-4147-A177-3AD203B41FA5}">
                      <a16:colId xmlns:a16="http://schemas.microsoft.com/office/drawing/2014/main" val="221623827"/>
                    </a:ext>
                  </a:extLst>
                </a:gridCol>
              </a:tblGrid>
              <a:tr h="370840">
                <a:tc gridSpan="7">
                  <a:txBody>
                    <a:bodyPr/>
                    <a:lstStyle/>
                    <a:p>
                      <a:pPr algn="ctr"/>
                      <a:r>
                        <a:rPr lang="en-GB" b="1" dirty="0">
                          <a:solidFill>
                            <a:schemeClr val="bg1"/>
                          </a:solidFill>
                        </a:rPr>
                        <a:t>June 2020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0821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521020142"/>
                  </a:ext>
                </a:extLst>
              </a:tr>
              <a:tr h="370840">
                <a:tc>
                  <a:txBody>
                    <a:bodyPr/>
                    <a:lstStyle/>
                    <a:p>
                      <a:pPr algn="ctr"/>
                      <a:r>
                        <a:rPr lang="en-GB" b="1" dirty="0">
                          <a:solidFill>
                            <a:schemeClr val="tx1"/>
                          </a:solidFill>
                        </a:rPr>
                        <a:t>S</a:t>
                      </a: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M</a:t>
                      </a:r>
                    </a:p>
                  </a:txBody>
                  <a:tcPr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T</a:t>
                      </a:r>
                    </a:p>
                  </a:txBody>
                  <a:tcPr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W</a:t>
                      </a:r>
                    </a:p>
                  </a:txBody>
                  <a:tcPr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T</a:t>
                      </a:r>
                    </a:p>
                  </a:txBody>
                  <a:tcPr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F</a:t>
                      </a:r>
                    </a:p>
                  </a:txBody>
                  <a:tcPr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tc>
                  <a:txBody>
                    <a:bodyPr/>
                    <a:lstStyle/>
                    <a:p>
                      <a:pPr algn="ctr"/>
                      <a:r>
                        <a:rPr lang="en-GB" b="1" dirty="0">
                          <a:solidFill>
                            <a:schemeClr val="tx1"/>
                          </a:solidFill>
                        </a:rPr>
                        <a:t>S</a:t>
                      </a: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FDEF9"/>
                    </a:solidFill>
                  </a:tcPr>
                </a:tc>
                <a:extLst>
                  <a:ext uri="{0D108BD9-81ED-4DB2-BD59-A6C34878D82A}">
                    <a16:rowId xmlns:a16="http://schemas.microsoft.com/office/drawing/2014/main" val="1552223107"/>
                  </a:ext>
                </a:extLst>
              </a:tr>
              <a:tr h="370840">
                <a:tc>
                  <a:txBody>
                    <a:bodyPr/>
                    <a:lstStyle/>
                    <a:p>
                      <a:pPr algn="ctr"/>
                      <a:endParaRPr lang="en-GB" sz="1600" b="0" dirty="0"/>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600" b="0" dirty="0"/>
                        <a:t>1</a:t>
                      </a:r>
                    </a:p>
                  </a:txBody>
                  <a:tcPr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600" b="0" dirty="0"/>
                        <a:t>2</a:t>
                      </a:r>
                    </a:p>
                  </a:txBody>
                  <a:tcPr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600" b="0" dirty="0"/>
                        <a:t>3</a:t>
                      </a:r>
                    </a:p>
                  </a:txBody>
                  <a:tcPr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600" b="0" dirty="0"/>
                        <a:t>4</a:t>
                      </a:r>
                    </a:p>
                  </a:txBody>
                  <a:tcPr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600" b="0" dirty="0"/>
                        <a:t>5</a:t>
                      </a:r>
                    </a:p>
                  </a:txBody>
                  <a:tcPr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600" b="0" dirty="0"/>
                        <a:t>6</a:t>
                      </a: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DDDDDD"/>
                    </a:solidFill>
                  </a:tcPr>
                </a:tc>
                <a:extLst>
                  <a:ext uri="{0D108BD9-81ED-4DB2-BD59-A6C34878D82A}">
                    <a16:rowId xmlns:a16="http://schemas.microsoft.com/office/drawing/2014/main" val="3538994263"/>
                  </a:ext>
                </a:extLst>
              </a:tr>
              <a:tr h="370840">
                <a:tc>
                  <a:txBody>
                    <a:bodyPr/>
                    <a:lstStyle/>
                    <a:p>
                      <a:pPr algn="ctr"/>
                      <a:r>
                        <a:rPr lang="en-GB" sz="1600" b="0" dirty="0"/>
                        <a:t>7</a:t>
                      </a:r>
                    </a:p>
                  </a:txBody>
                  <a:tcPr anchor="ctr">
                    <a:lnL w="19050" cap="flat" cmpd="sng" algn="ctr">
                      <a:solidFill>
                        <a:schemeClr val="tx1"/>
                      </a:solidFill>
                      <a:prstDash val="solid"/>
                      <a:round/>
                      <a:headEnd type="none" w="med" len="med"/>
                      <a:tailEnd type="none" w="med" len="med"/>
                    </a:lnL>
                  </a:tcPr>
                </a:tc>
                <a:tc>
                  <a:txBody>
                    <a:bodyPr/>
                    <a:lstStyle/>
                    <a:p>
                      <a:pPr algn="ctr"/>
                      <a:r>
                        <a:rPr lang="en-GB" sz="1600" b="0" dirty="0"/>
                        <a:t>8</a:t>
                      </a:r>
                    </a:p>
                  </a:txBody>
                  <a:tcPr anchor="ctr"/>
                </a:tc>
                <a:tc>
                  <a:txBody>
                    <a:bodyPr/>
                    <a:lstStyle/>
                    <a:p>
                      <a:pPr algn="ctr"/>
                      <a:r>
                        <a:rPr lang="en-GB" sz="1600" b="0" dirty="0"/>
                        <a:t>9</a:t>
                      </a:r>
                    </a:p>
                  </a:txBody>
                  <a:tcPr anchor="ctr"/>
                </a:tc>
                <a:tc>
                  <a:txBody>
                    <a:bodyPr/>
                    <a:lstStyle/>
                    <a:p>
                      <a:pPr algn="ctr"/>
                      <a:r>
                        <a:rPr lang="en-GB" sz="1600" b="0" dirty="0"/>
                        <a:t>10</a:t>
                      </a:r>
                    </a:p>
                  </a:txBody>
                  <a:tcPr anchor="ctr"/>
                </a:tc>
                <a:tc>
                  <a:txBody>
                    <a:bodyPr/>
                    <a:lstStyle/>
                    <a:p>
                      <a:pPr algn="ctr"/>
                      <a:r>
                        <a:rPr lang="en-GB" sz="1600" b="0" dirty="0"/>
                        <a:t>11</a:t>
                      </a:r>
                    </a:p>
                  </a:txBody>
                  <a:tcPr anchor="ctr"/>
                </a:tc>
                <a:tc>
                  <a:txBody>
                    <a:bodyPr/>
                    <a:lstStyle/>
                    <a:p>
                      <a:pPr algn="ctr"/>
                      <a:r>
                        <a:rPr lang="en-GB" sz="1600" b="0" dirty="0"/>
                        <a:t>12</a:t>
                      </a:r>
                    </a:p>
                  </a:txBody>
                  <a:tcPr anchor="ctr"/>
                </a:tc>
                <a:tc>
                  <a:txBody>
                    <a:bodyPr/>
                    <a:lstStyle/>
                    <a:p>
                      <a:pPr algn="ctr"/>
                      <a:r>
                        <a:rPr lang="en-GB" sz="1600" b="0" dirty="0"/>
                        <a:t>13</a:t>
                      </a: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12860303"/>
                  </a:ext>
                </a:extLst>
              </a:tr>
              <a:tr h="370840">
                <a:tc>
                  <a:txBody>
                    <a:bodyPr/>
                    <a:lstStyle/>
                    <a:p>
                      <a:pPr algn="ctr"/>
                      <a:r>
                        <a:rPr lang="en-GB" sz="1600" b="0" dirty="0"/>
                        <a:t>14</a:t>
                      </a:r>
                    </a:p>
                  </a:txBody>
                  <a:tcPr anchor="ctr">
                    <a:lnL w="19050" cap="flat" cmpd="sng" algn="ctr">
                      <a:solidFill>
                        <a:schemeClr val="tx1"/>
                      </a:solidFill>
                      <a:prstDash val="solid"/>
                      <a:round/>
                      <a:headEnd type="none" w="med" len="med"/>
                      <a:tailEnd type="none" w="med" len="med"/>
                    </a:lnL>
                    <a:solidFill>
                      <a:srgbClr val="DDDDDD"/>
                    </a:solidFill>
                  </a:tcPr>
                </a:tc>
                <a:tc>
                  <a:txBody>
                    <a:bodyPr/>
                    <a:lstStyle/>
                    <a:p>
                      <a:pPr algn="ctr"/>
                      <a:r>
                        <a:rPr lang="en-GB" sz="1600" b="0" dirty="0"/>
                        <a:t>15</a:t>
                      </a:r>
                    </a:p>
                  </a:txBody>
                  <a:tcPr anchor="ctr">
                    <a:solidFill>
                      <a:srgbClr val="DDDDDD"/>
                    </a:solidFill>
                  </a:tcPr>
                </a:tc>
                <a:tc>
                  <a:txBody>
                    <a:bodyPr/>
                    <a:lstStyle/>
                    <a:p>
                      <a:pPr algn="ctr"/>
                      <a:r>
                        <a:rPr lang="en-GB" sz="1600" b="0" dirty="0"/>
                        <a:t>16</a:t>
                      </a:r>
                    </a:p>
                  </a:txBody>
                  <a:tcPr anchor="ctr">
                    <a:solidFill>
                      <a:srgbClr val="DDDDDD"/>
                    </a:solidFill>
                  </a:tcPr>
                </a:tc>
                <a:tc>
                  <a:txBody>
                    <a:bodyPr/>
                    <a:lstStyle/>
                    <a:p>
                      <a:pPr algn="ctr"/>
                      <a:r>
                        <a:rPr lang="en-GB" sz="1600" b="0" dirty="0"/>
                        <a:t>17</a:t>
                      </a:r>
                    </a:p>
                  </a:txBody>
                  <a:tcPr anchor="ctr">
                    <a:solidFill>
                      <a:srgbClr val="DDDDDD"/>
                    </a:solidFill>
                  </a:tcPr>
                </a:tc>
                <a:tc>
                  <a:txBody>
                    <a:bodyPr/>
                    <a:lstStyle/>
                    <a:p>
                      <a:pPr algn="ctr"/>
                      <a:r>
                        <a:rPr lang="en-GB" sz="1600" b="0" dirty="0"/>
                        <a:t>18</a:t>
                      </a:r>
                    </a:p>
                  </a:txBody>
                  <a:tcPr anchor="ctr">
                    <a:solidFill>
                      <a:srgbClr val="DDDDDD"/>
                    </a:solidFill>
                  </a:tcPr>
                </a:tc>
                <a:tc>
                  <a:txBody>
                    <a:bodyPr/>
                    <a:lstStyle/>
                    <a:p>
                      <a:pPr algn="ctr"/>
                      <a:r>
                        <a:rPr lang="en-GB" sz="1600" b="0" dirty="0"/>
                        <a:t>19</a:t>
                      </a:r>
                    </a:p>
                  </a:txBody>
                  <a:tcPr anchor="ctr">
                    <a:solidFill>
                      <a:srgbClr val="DDDDDD"/>
                    </a:solidFill>
                  </a:tcPr>
                </a:tc>
                <a:tc>
                  <a:txBody>
                    <a:bodyPr/>
                    <a:lstStyle/>
                    <a:p>
                      <a:pPr algn="ctr"/>
                      <a:r>
                        <a:rPr lang="en-GB" sz="1600" b="0" dirty="0"/>
                        <a:t>20</a:t>
                      </a:r>
                    </a:p>
                  </a:txBody>
                  <a:tcPr anchor="ctr">
                    <a:lnR w="19050" cap="flat" cmpd="sng" algn="ctr">
                      <a:solidFill>
                        <a:schemeClr val="tx1"/>
                      </a:solidFill>
                      <a:prstDash val="solid"/>
                      <a:round/>
                      <a:headEnd type="none" w="med" len="med"/>
                      <a:tailEnd type="none" w="med" len="med"/>
                    </a:lnR>
                    <a:solidFill>
                      <a:srgbClr val="DDDDDD"/>
                    </a:solidFill>
                  </a:tcPr>
                </a:tc>
                <a:extLst>
                  <a:ext uri="{0D108BD9-81ED-4DB2-BD59-A6C34878D82A}">
                    <a16:rowId xmlns:a16="http://schemas.microsoft.com/office/drawing/2014/main" val="2321572641"/>
                  </a:ext>
                </a:extLst>
              </a:tr>
              <a:tr h="370840">
                <a:tc>
                  <a:txBody>
                    <a:bodyPr/>
                    <a:lstStyle/>
                    <a:p>
                      <a:pPr algn="ctr"/>
                      <a:r>
                        <a:rPr lang="en-GB" sz="1600" b="0" dirty="0"/>
                        <a:t>21</a:t>
                      </a:r>
                    </a:p>
                  </a:txBody>
                  <a:tcPr anchor="ctr">
                    <a:lnL w="19050" cap="flat" cmpd="sng" algn="ctr">
                      <a:solidFill>
                        <a:schemeClr val="tx1"/>
                      </a:solidFill>
                      <a:prstDash val="solid"/>
                      <a:round/>
                      <a:headEnd type="none" w="med" len="med"/>
                      <a:tailEnd type="none" w="med" len="med"/>
                    </a:lnL>
                  </a:tcPr>
                </a:tc>
                <a:tc>
                  <a:txBody>
                    <a:bodyPr/>
                    <a:lstStyle/>
                    <a:p>
                      <a:pPr algn="ctr"/>
                      <a:r>
                        <a:rPr lang="en-GB" sz="1600" b="0" dirty="0"/>
                        <a:t>22</a:t>
                      </a:r>
                    </a:p>
                  </a:txBody>
                  <a:tcPr anchor="ctr"/>
                </a:tc>
                <a:tc>
                  <a:txBody>
                    <a:bodyPr/>
                    <a:lstStyle/>
                    <a:p>
                      <a:pPr algn="ctr"/>
                      <a:r>
                        <a:rPr lang="en-GB" sz="1600" b="0" dirty="0"/>
                        <a:t>23</a:t>
                      </a:r>
                    </a:p>
                  </a:txBody>
                  <a:tcPr anchor="ctr"/>
                </a:tc>
                <a:tc>
                  <a:txBody>
                    <a:bodyPr/>
                    <a:lstStyle/>
                    <a:p>
                      <a:pPr algn="ctr"/>
                      <a:r>
                        <a:rPr lang="en-GB" sz="1600" b="0" dirty="0"/>
                        <a:t>24</a:t>
                      </a:r>
                    </a:p>
                  </a:txBody>
                  <a:tcPr anchor="ctr"/>
                </a:tc>
                <a:tc>
                  <a:txBody>
                    <a:bodyPr/>
                    <a:lstStyle/>
                    <a:p>
                      <a:pPr algn="ctr"/>
                      <a:r>
                        <a:rPr lang="en-GB" sz="1600" b="0" dirty="0"/>
                        <a:t>25</a:t>
                      </a:r>
                    </a:p>
                  </a:txBody>
                  <a:tcPr anchor="ctr"/>
                </a:tc>
                <a:tc>
                  <a:txBody>
                    <a:bodyPr/>
                    <a:lstStyle/>
                    <a:p>
                      <a:pPr algn="ctr"/>
                      <a:r>
                        <a:rPr lang="en-GB" sz="1600" b="0" dirty="0"/>
                        <a:t>26</a:t>
                      </a:r>
                    </a:p>
                  </a:txBody>
                  <a:tcPr anchor="ctr"/>
                </a:tc>
                <a:tc>
                  <a:txBody>
                    <a:bodyPr/>
                    <a:lstStyle/>
                    <a:p>
                      <a:pPr algn="ctr"/>
                      <a:r>
                        <a:rPr lang="en-GB" sz="1600" b="0" dirty="0"/>
                        <a:t>27</a:t>
                      </a: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65113299"/>
                  </a:ext>
                </a:extLst>
              </a:tr>
              <a:tr h="370840">
                <a:tc>
                  <a:txBody>
                    <a:bodyPr/>
                    <a:lstStyle/>
                    <a:p>
                      <a:pPr algn="ctr"/>
                      <a:r>
                        <a:rPr lang="en-GB" sz="1600" b="0" dirty="0"/>
                        <a:t>28</a:t>
                      </a: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600" b="0" dirty="0"/>
                        <a:t>29</a:t>
                      </a:r>
                    </a:p>
                  </a:txBody>
                  <a:tcPr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600" b="0" dirty="0"/>
                        <a:t>30</a:t>
                      </a:r>
                    </a:p>
                  </a:txBody>
                  <a:tcPr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600" b="0" dirty="0"/>
                    </a:p>
                  </a:txBody>
                  <a:tcPr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600" b="0" dirty="0"/>
                    </a:p>
                  </a:txBody>
                  <a:tcPr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600" b="0" dirty="0"/>
                    </a:p>
                  </a:txBody>
                  <a:tcPr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600" b="0" dirty="0"/>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737657890"/>
                  </a:ext>
                </a:extLst>
              </a:tr>
            </a:tbl>
          </a:graphicData>
        </a:graphic>
      </p:graphicFrame>
      <p:pic>
        <p:nvPicPr>
          <p:cNvPr id="8" name="Picture 7">
            <a:extLst>
              <a:ext uri="{FF2B5EF4-FFF2-40B4-BE49-F238E27FC236}">
                <a16:creationId xmlns:a16="http://schemas.microsoft.com/office/drawing/2014/main" id="{80A963CA-ECE2-468E-B8E7-96E30258F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1786" y="5157500"/>
            <a:ext cx="4193563" cy="2907356"/>
          </a:xfrm>
          <a:prstGeom prst="rect">
            <a:avLst/>
          </a:prstGeom>
        </p:spPr>
      </p:pic>
      <p:sp>
        <p:nvSpPr>
          <p:cNvPr id="17" name="Oval 16">
            <a:extLst>
              <a:ext uri="{FF2B5EF4-FFF2-40B4-BE49-F238E27FC236}">
                <a16:creationId xmlns:a16="http://schemas.microsoft.com/office/drawing/2014/main" id="{A1769997-3B5F-4A22-80AB-7A0103FE0844}"/>
              </a:ext>
            </a:extLst>
          </p:cNvPr>
          <p:cNvSpPr/>
          <p:nvPr/>
        </p:nvSpPr>
        <p:spPr>
          <a:xfrm>
            <a:off x="7611431" y="4370350"/>
            <a:ext cx="380044" cy="331936"/>
          </a:xfrm>
          <a:prstGeom prst="ellipse">
            <a:avLst/>
          </a:prstGeom>
          <a:noFill/>
          <a:ln w="381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704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3AD12D2-C80E-4CF2-A382-F1BD5ED29824}"/>
              </a:ext>
            </a:extLst>
          </p:cNvPr>
          <p:cNvSpPr/>
          <p:nvPr/>
        </p:nvSpPr>
        <p:spPr>
          <a:xfrm>
            <a:off x="755651" y="4958817"/>
            <a:ext cx="2411536" cy="1314983"/>
          </a:xfrm>
          <a:prstGeom prst="rect">
            <a:avLst/>
          </a:prstGeom>
          <a:solidFill>
            <a:srgbClr val="FFEDAA"/>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600" b="1" dirty="0">
              <a:solidFill>
                <a:schemeClr val="bg1"/>
              </a:solidFill>
            </a:endParaRPr>
          </a:p>
        </p:txBody>
      </p:sp>
      <p:sp>
        <p:nvSpPr>
          <p:cNvPr id="27" name="Rectangle 26">
            <a:extLst>
              <a:ext uri="{FF2B5EF4-FFF2-40B4-BE49-F238E27FC236}">
                <a16:creationId xmlns:a16="http://schemas.microsoft.com/office/drawing/2014/main" id="{848F231B-7218-48F0-A45E-ACE7749A2F49}"/>
              </a:ext>
            </a:extLst>
          </p:cNvPr>
          <p:cNvSpPr/>
          <p:nvPr/>
        </p:nvSpPr>
        <p:spPr>
          <a:xfrm>
            <a:off x="755651" y="3640628"/>
            <a:ext cx="2411536" cy="1314983"/>
          </a:xfrm>
          <a:prstGeom prst="rect">
            <a:avLst/>
          </a:prstGeom>
          <a:solidFill>
            <a:srgbClr val="F9C4BF"/>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600" b="1" dirty="0">
              <a:solidFill>
                <a:schemeClr val="bg1"/>
              </a:solidFill>
            </a:endParaRPr>
          </a:p>
        </p:txBody>
      </p:sp>
      <p:sp>
        <p:nvSpPr>
          <p:cNvPr id="28" name="Rectangle 27">
            <a:extLst>
              <a:ext uri="{FF2B5EF4-FFF2-40B4-BE49-F238E27FC236}">
                <a16:creationId xmlns:a16="http://schemas.microsoft.com/office/drawing/2014/main" id="{835E6898-087D-4504-9E6F-E80E0D7129DC}"/>
              </a:ext>
            </a:extLst>
          </p:cNvPr>
          <p:cNvSpPr/>
          <p:nvPr/>
        </p:nvSpPr>
        <p:spPr>
          <a:xfrm>
            <a:off x="755651" y="2322440"/>
            <a:ext cx="2411536" cy="1314983"/>
          </a:xfrm>
          <a:prstGeom prst="rect">
            <a:avLst/>
          </a:prstGeom>
          <a:solidFill>
            <a:srgbClr val="AFDEF9"/>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600" b="1" dirty="0">
              <a:solidFill>
                <a:schemeClr val="bg1"/>
              </a:solidFill>
            </a:endParaRPr>
          </a:p>
        </p:txBody>
      </p:sp>
      <p:sp>
        <p:nvSpPr>
          <p:cNvPr id="23" name="TextBox 22">
            <a:extLst>
              <a:ext uri="{FF2B5EF4-FFF2-40B4-BE49-F238E27FC236}">
                <a16:creationId xmlns:a16="http://schemas.microsoft.com/office/drawing/2014/main" id="{2C5269DC-C133-4645-82FF-6D31C9BE6CCD}"/>
              </a:ext>
            </a:extLst>
          </p:cNvPr>
          <p:cNvSpPr txBox="1"/>
          <p:nvPr/>
        </p:nvSpPr>
        <p:spPr>
          <a:xfrm>
            <a:off x="3469860" y="2393074"/>
            <a:ext cx="2292350" cy="1855076"/>
          </a:xfrm>
          <a:prstGeom prst="rect">
            <a:avLst/>
          </a:prstGeom>
          <a:solidFill>
            <a:srgbClr val="AFDEF9"/>
          </a:solidFill>
          <a:ln w="28575">
            <a:solidFill>
              <a:srgbClr val="689429"/>
            </a:solidFill>
          </a:ln>
        </p:spPr>
        <p:txBody>
          <a:bodyPr wrap="square" lIns="108000" tIns="108000" rIns="108000" bIns="108000" rtlCol="0">
            <a:noAutofit/>
          </a:bodyPr>
          <a:lstStyle/>
          <a:p>
            <a:pPr algn="ctr"/>
            <a:endParaRPr lang="en-GB" sz="1600" b="1" dirty="0"/>
          </a:p>
        </p:txBody>
      </p:sp>
      <p:sp>
        <p:nvSpPr>
          <p:cNvPr id="12" name="Rectangle 11">
            <a:extLst>
              <a:ext uri="{FF2B5EF4-FFF2-40B4-BE49-F238E27FC236}">
                <a16:creationId xmlns:a16="http://schemas.microsoft.com/office/drawing/2014/main" id="{E9A92E4C-D3F3-4D47-829A-900C25DEEC3D}"/>
              </a:ext>
            </a:extLst>
          </p:cNvPr>
          <p:cNvSpPr/>
          <p:nvPr/>
        </p:nvSpPr>
        <p:spPr>
          <a:xfrm>
            <a:off x="755650" y="1333530"/>
            <a:ext cx="7632700" cy="495108"/>
          </a:xfrm>
          <a:prstGeom prst="rect">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pPr fontAlgn="base"/>
            <a:r>
              <a:rPr lang="en-GB" dirty="0">
                <a:solidFill>
                  <a:schemeClr val="tx1"/>
                </a:solidFill>
              </a:rPr>
              <a:t>Three children are talking about when their birthdays are.</a:t>
            </a: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a:extLst>
              <a:ext uri="{FF2B5EF4-FFF2-40B4-BE49-F238E27FC236}">
                <a16:creationId xmlns:a16="http://schemas.microsoft.com/office/drawing/2014/main" id="{6AAE0201-2C60-4BE1-AE00-0322DE0746A5}"/>
              </a:ext>
            </a:extLst>
          </p:cNvPr>
          <p:cNvSpPr/>
          <p:nvPr/>
        </p:nvSpPr>
        <p:spPr>
          <a:xfrm>
            <a:off x="445575" y="702863"/>
            <a:ext cx="331045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Years, Months, Weeks and Days</a:t>
            </a:r>
          </a:p>
        </p:txBody>
      </p:sp>
      <p:sp>
        <p:nvSpPr>
          <p:cNvPr id="10" name="Rectangle 9"/>
          <p:cNvSpPr/>
          <p:nvPr/>
        </p:nvSpPr>
        <p:spPr>
          <a:xfrm>
            <a:off x="3756025"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375602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00D960A-F705-40B0-858F-C6A483358193}"/>
              </a:ext>
            </a:extLst>
          </p:cNvPr>
          <p:cNvSpPr/>
          <p:nvPr/>
        </p:nvSpPr>
        <p:spPr>
          <a:xfrm>
            <a:off x="755650" y="1827332"/>
            <a:ext cx="7632700" cy="495108"/>
          </a:xfrm>
          <a:prstGeom prst="rect">
            <a:avLst/>
          </a:prstGeom>
          <a:solidFill>
            <a:srgbClr val="7868AC"/>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r>
              <a:rPr lang="en-GB" b="1" dirty="0">
                <a:solidFill>
                  <a:schemeClr val="bg1"/>
                </a:solidFill>
              </a:rPr>
              <a:t>If today is 10</a:t>
            </a:r>
            <a:r>
              <a:rPr lang="en-GB" b="1" baseline="30000" dirty="0">
                <a:solidFill>
                  <a:schemeClr val="bg1"/>
                </a:solidFill>
              </a:rPr>
              <a:t>th</a:t>
            </a:r>
            <a:r>
              <a:rPr lang="en-GB" b="1" dirty="0">
                <a:solidFill>
                  <a:schemeClr val="bg1"/>
                </a:solidFill>
              </a:rPr>
              <a:t> July, work out when each birthday is.</a:t>
            </a:r>
          </a:p>
        </p:txBody>
      </p:sp>
      <p:graphicFrame>
        <p:nvGraphicFramePr>
          <p:cNvPr id="15" name="Table 5">
            <a:extLst>
              <a:ext uri="{FF2B5EF4-FFF2-40B4-BE49-F238E27FC236}">
                <a16:creationId xmlns:a16="http://schemas.microsoft.com/office/drawing/2014/main" id="{D7946949-23C6-44C1-B764-856E8C9327B3}"/>
              </a:ext>
            </a:extLst>
          </p:cNvPr>
          <p:cNvGraphicFramePr>
            <a:graphicFrameLocks noGrp="1"/>
          </p:cNvGraphicFramePr>
          <p:nvPr>
            <p:extLst>
              <p:ext uri="{D42A27DB-BD31-4B8C-83A1-F6EECF244321}">
                <p14:modId xmlns:p14="http://schemas.microsoft.com/office/powerpoint/2010/main" val="4283795411"/>
              </p:ext>
            </p:extLst>
          </p:nvPr>
        </p:nvGraphicFramePr>
        <p:xfrm>
          <a:off x="3616327" y="2481757"/>
          <a:ext cx="1986796" cy="1677710"/>
        </p:xfrm>
        <a:graphic>
          <a:graphicData uri="http://schemas.openxmlformats.org/drawingml/2006/table">
            <a:tbl>
              <a:tblPr firstRow="1" bandRow="1">
                <a:tableStyleId>{5940675A-B579-460E-94D1-54222C63F5DA}</a:tableStyleId>
              </a:tblPr>
              <a:tblGrid>
                <a:gridCol w="283828">
                  <a:extLst>
                    <a:ext uri="{9D8B030D-6E8A-4147-A177-3AD203B41FA5}">
                      <a16:colId xmlns:a16="http://schemas.microsoft.com/office/drawing/2014/main" val="1078712135"/>
                    </a:ext>
                  </a:extLst>
                </a:gridCol>
                <a:gridCol w="283828">
                  <a:extLst>
                    <a:ext uri="{9D8B030D-6E8A-4147-A177-3AD203B41FA5}">
                      <a16:colId xmlns:a16="http://schemas.microsoft.com/office/drawing/2014/main" val="3680982558"/>
                    </a:ext>
                  </a:extLst>
                </a:gridCol>
                <a:gridCol w="283828">
                  <a:extLst>
                    <a:ext uri="{9D8B030D-6E8A-4147-A177-3AD203B41FA5}">
                      <a16:colId xmlns:a16="http://schemas.microsoft.com/office/drawing/2014/main" val="172678372"/>
                    </a:ext>
                  </a:extLst>
                </a:gridCol>
                <a:gridCol w="283828">
                  <a:extLst>
                    <a:ext uri="{9D8B030D-6E8A-4147-A177-3AD203B41FA5}">
                      <a16:colId xmlns:a16="http://schemas.microsoft.com/office/drawing/2014/main" val="1695845675"/>
                    </a:ext>
                  </a:extLst>
                </a:gridCol>
                <a:gridCol w="283828">
                  <a:extLst>
                    <a:ext uri="{9D8B030D-6E8A-4147-A177-3AD203B41FA5}">
                      <a16:colId xmlns:a16="http://schemas.microsoft.com/office/drawing/2014/main" val="2554298687"/>
                    </a:ext>
                  </a:extLst>
                </a:gridCol>
                <a:gridCol w="283828">
                  <a:extLst>
                    <a:ext uri="{9D8B030D-6E8A-4147-A177-3AD203B41FA5}">
                      <a16:colId xmlns:a16="http://schemas.microsoft.com/office/drawing/2014/main" val="508239919"/>
                    </a:ext>
                  </a:extLst>
                </a:gridCol>
                <a:gridCol w="283828">
                  <a:extLst>
                    <a:ext uri="{9D8B030D-6E8A-4147-A177-3AD203B41FA5}">
                      <a16:colId xmlns:a16="http://schemas.microsoft.com/office/drawing/2014/main" val="221623827"/>
                    </a:ext>
                  </a:extLst>
                </a:gridCol>
              </a:tblGrid>
              <a:tr h="239345">
                <a:tc gridSpan="7">
                  <a:txBody>
                    <a:bodyPr/>
                    <a:lstStyle/>
                    <a:p>
                      <a:pPr algn="ctr"/>
                      <a:r>
                        <a:rPr lang="en-GB" sz="1100" b="1" dirty="0">
                          <a:solidFill>
                            <a:schemeClr val="bg1"/>
                          </a:solidFill>
                        </a:rPr>
                        <a:t>July 2020</a:t>
                      </a:r>
                    </a:p>
                  </a:txBody>
                  <a:tcPr marL="74000" marR="74000" marT="37000" marB="37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0821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521020142"/>
                  </a:ext>
                </a:extLst>
              </a:tr>
              <a:tr h="239345">
                <a:tc>
                  <a:txBody>
                    <a:bodyPr/>
                    <a:lstStyle/>
                    <a:p>
                      <a:pPr algn="ctr"/>
                      <a:r>
                        <a:rPr lang="en-GB" sz="1100" b="1" dirty="0">
                          <a:solidFill>
                            <a:schemeClr val="tx1"/>
                          </a:solidFill>
                        </a:rPr>
                        <a:t>S</a:t>
                      </a:r>
                    </a:p>
                  </a:txBody>
                  <a:tcPr marL="59017" marR="59017" marT="29509" marB="29509"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M</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T</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W</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T</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F</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S</a:t>
                      </a:r>
                    </a:p>
                  </a:txBody>
                  <a:tcPr marL="59017" marR="59017" marT="29509" marB="29509"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extLst>
                  <a:ext uri="{0D108BD9-81ED-4DB2-BD59-A6C34878D82A}">
                    <a16:rowId xmlns:a16="http://schemas.microsoft.com/office/drawing/2014/main" val="1552223107"/>
                  </a:ext>
                </a:extLst>
              </a:tr>
              <a:tr h="239345">
                <a:tc>
                  <a:txBody>
                    <a:bodyPr/>
                    <a:lstStyle/>
                    <a:p>
                      <a:pPr algn="ctr"/>
                      <a:endParaRPr lang="en-GB" sz="1100" b="0" dirty="0"/>
                    </a:p>
                  </a:txBody>
                  <a:tcPr marL="59017" marR="59017" marT="29509" marB="29509"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DDDDDD"/>
                    </a:solidFill>
                  </a:tcPr>
                </a:tc>
                <a:tc>
                  <a:txBody>
                    <a:bodyPr/>
                    <a:lstStyle/>
                    <a:p>
                      <a:pPr algn="ctr"/>
                      <a:endParaRPr lang="en-GB" sz="1100" b="0" dirty="0"/>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endParaRPr lang="en-GB" sz="1100" b="0" dirty="0"/>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1</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2</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3</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4</a:t>
                      </a:r>
                    </a:p>
                  </a:txBody>
                  <a:tcPr marL="59017" marR="59017" marT="29509" marB="29509"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DDDDDD"/>
                    </a:solidFill>
                  </a:tcPr>
                </a:tc>
                <a:extLst>
                  <a:ext uri="{0D108BD9-81ED-4DB2-BD59-A6C34878D82A}">
                    <a16:rowId xmlns:a16="http://schemas.microsoft.com/office/drawing/2014/main" val="3538994263"/>
                  </a:ext>
                </a:extLst>
              </a:tr>
              <a:tr h="239345">
                <a:tc>
                  <a:txBody>
                    <a:bodyPr/>
                    <a:lstStyle/>
                    <a:p>
                      <a:pPr algn="ctr"/>
                      <a:r>
                        <a:rPr lang="en-GB" sz="1100" b="0" dirty="0"/>
                        <a:t>5</a:t>
                      </a:r>
                    </a:p>
                  </a:txBody>
                  <a:tcPr marL="59017" marR="59017" marT="29509" marB="29509" anchor="ctr">
                    <a:lnL w="19050" cap="flat" cmpd="sng" algn="ctr">
                      <a:solidFill>
                        <a:schemeClr val="tx1"/>
                      </a:solidFill>
                      <a:prstDash val="solid"/>
                      <a:round/>
                      <a:headEnd type="none" w="med" len="med"/>
                      <a:tailEnd type="none" w="med" len="med"/>
                    </a:lnL>
                    <a:solidFill>
                      <a:schemeClr val="bg1"/>
                    </a:solidFill>
                  </a:tcPr>
                </a:tc>
                <a:tc>
                  <a:txBody>
                    <a:bodyPr/>
                    <a:lstStyle/>
                    <a:p>
                      <a:pPr algn="ctr"/>
                      <a:r>
                        <a:rPr lang="en-GB" sz="1100" b="0" dirty="0"/>
                        <a:t>6</a:t>
                      </a:r>
                    </a:p>
                  </a:txBody>
                  <a:tcPr marL="59017" marR="59017" marT="29509" marB="29509" anchor="ctr">
                    <a:solidFill>
                      <a:schemeClr val="bg1"/>
                    </a:solidFill>
                  </a:tcPr>
                </a:tc>
                <a:tc>
                  <a:txBody>
                    <a:bodyPr/>
                    <a:lstStyle/>
                    <a:p>
                      <a:pPr algn="ctr"/>
                      <a:r>
                        <a:rPr lang="en-GB" sz="1100" b="0" dirty="0"/>
                        <a:t>7</a:t>
                      </a:r>
                    </a:p>
                  </a:txBody>
                  <a:tcPr marL="59017" marR="59017" marT="29509" marB="29509" anchor="ctr">
                    <a:solidFill>
                      <a:schemeClr val="bg1"/>
                    </a:solidFill>
                  </a:tcPr>
                </a:tc>
                <a:tc>
                  <a:txBody>
                    <a:bodyPr/>
                    <a:lstStyle/>
                    <a:p>
                      <a:pPr algn="ctr"/>
                      <a:r>
                        <a:rPr lang="en-GB" sz="1100" b="0" dirty="0"/>
                        <a:t>8</a:t>
                      </a:r>
                    </a:p>
                  </a:txBody>
                  <a:tcPr marL="59017" marR="59017" marT="29509" marB="29509" anchor="ctr">
                    <a:solidFill>
                      <a:schemeClr val="bg1"/>
                    </a:solidFill>
                  </a:tcPr>
                </a:tc>
                <a:tc>
                  <a:txBody>
                    <a:bodyPr/>
                    <a:lstStyle/>
                    <a:p>
                      <a:pPr algn="ctr"/>
                      <a:r>
                        <a:rPr lang="en-GB" sz="1100" b="0" dirty="0"/>
                        <a:t>9</a:t>
                      </a:r>
                    </a:p>
                  </a:txBody>
                  <a:tcPr marL="59017" marR="59017" marT="29509" marB="29509" anchor="ctr">
                    <a:solidFill>
                      <a:schemeClr val="bg1"/>
                    </a:solidFill>
                  </a:tcPr>
                </a:tc>
                <a:tc>
                  <a:txBody>
                    <a:bodyPr/>
                    <a:lstStyle/>
                    <a:p>
                      <a:pPr algn="ctr"/>
                      <a:r>
                        <a:rPr lang="en-GB" sz="1100" b="0" dirty="0"/>
                        <a:t>10</a:t>
                      </a:r>
                    </a:p>
                  </a:txBody>
                  <a:tcPr marL="59017" marR="59017" marT="29509" marB="29509" anchor="ctr">
                    <a:solidFill>
                      <a:schemeClr val="bg1"/>
                    </a:solidFill>
                  </a:tcPr>
                </a:tc>
                <a:tc>
                  <a:txBody>
                    <a:bodyPr/>
                    <a:lstStyle/>
                    <a:p>
                      <a:pPr algn="ctr"/>
                      <a:r>
                        <a:rPr lang="en-GB" sz="1100" b="0" dirty="0"/>
                        <a:t>11</a:t>
                      </a:r>
                    </a:p>
                  </a:txBody>
                  <a:tcPr marL="59017" marR="59017" marT="29509" marB="29509" anchor="ctr">
                    <a:lnR w="190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12860303"/>
                  </a:ext>
                </a:extLst>
              </a:tr>
              <a:tr h="239345">
                <a:tc>
                  <a:txBody>
                    <a:bodyPr/>
                    <a:lstStyle/>
                    <a:p>
                      <a:pPr algn="ctr"/>
                      <a:r>
                        <a:rPr lang="en-GB" sz="1100" b="0" dirty="0"/>
                        <a:t>12</a:t>
                      </a:r>
                    </a:p>
                  </a:txBody>
                  <a:tcPr marL="59017" marR="59017" marT="29509" marB="29509" anchor="ctr">
                    <a:lnL w="19050" cap="flat" cmpd="sng" algn="ctr">
                      <a:solidFill>
                        <a:schemeClr val="tx1"/>
                      </a:solidFill>
                      <a:prstDash val="solid"/>
                      <a:round/>
                      <a:headEnd type="none" w="med" len="med"/>
                      <a:tailEnd type="none" w="med" len="med"/>
                    </a:lnL>
                    <a:solidFill>
                      <a:srgbClr val="DDDDDD"/>
                    </a:solidFill>
                  </a:tcPr>
                </a:tc>
                <a:tc>
                  <a:txBody>
                    <a:bodyPr/>
                    <a:lstStyle/>
                    <a:p>
                      <a:pPr algn="ctr"/>
                      <a:r>
                        <a:rPr lang="en-GB" sz="1100" b="0" dirty="0"/>
                        <a:t>13</a:t>
                      </a:r>
                    </a:p>
                  </a:txBody>
                  <a:tcPr marL="59017" marR="59017" marT="29509" marB="29509" anchor="ctr">
                    <a:solidFill>
                      <a:srgbClr val="DDDDDD"/>
                    </a:solidFill>
                  </a:tcPr>
                </a:tc>
                <a:tc>
                  <a:txBody>
                    <a:bodyPr/>
                    <a:lstStyle/>
                    <a:p>
                      <a:pPr algn="ctr"/>
                      <a:r>
                        <a:rPr lang="en-GB" sz="1100" b="0" dirty="0"/>
                        <a:t>14</a:t>
                      </a:r>
                    </a:p>
                  </a:txBody>
                  <a:tcPr marL="59017" marR="59017" marT="29509" marB="29509" anchor="ctr">
                    <a:solidFill>
                      <a:srgbClr val="DDDDDD"/>
                    </a:solidFill>
                  </a:tcPr>
                </a:tc>
                <a:tc>
                  <a:txBody>
                    <a:bodyPr/>
                    <a:lstStyle/>
                    <a:p>
                      <a:pPr algn="ctr"/>
                      <a:r>
                        <a:rPr lang="en-GB" sz="1100" b="0" dirty="0"/>
                        <a:t>15</a:t>
                      </a:r>
                    </a:p>
                  </a:txBody>
                  <a:tcPr marL="59017" marR="59017" marT="29509" marB="29509" anchor="ctr">
                    <a:solidFill>
                      <a:srgbClr val="DDDDDD"/>
                    </a:solidFill>
                  </a:tcPr>
                </a:tc>
                <a:tc>
                  <a:txBody>
                    <a:bodyPr/>
                    <a:lstStyle/>
                    <a:p>
                      <a:pPr algn="ctr"/>
                      <a:r>
                        <a:rPr lang="en-GB" sz="1100" b="0" dirty="0"/>
                        <a:t>16</a:t>
                      </a:r>
                    </a:p>
                  </a:txBody>
                  <a:tcPr marL="59017" marR="59017" marT="29509" marB="29509" anchor="ctr">
                    <a:solidFill>
                      <a:srgbClr val="DDDDDD"/>
                    </a:solidFill>
                  </a:tcPr>
                </a:tc>
                <a:tc>
                  <a:txBody>
                    <a:bodyPr/>
                    <a:lstStyle/>
                    <a:p>
                      <a:pPr algn="ctr"/>
                      <a:r>
                        <a:rPr lang="en-GB" sz="1100" b="0" dirty="0"/>
                        <a:t>17</a:t>
                      </a:r>
                    </a:p>
                  </a:txBody>
                  <a:tcPr marL="59017" marR="59017" marT="29509" marB="29509" anchor="ctr">
                    <a:solidFill>
                      <a:srgbClr val="DDDDDD"/>
                    </a:solidFill>
                  </a:tcPr>
                </a:tc>
                <a:tc>
                  <a:txBody>
                    <a:bodyPr/>
                    <a:lstStyle/>
                    <a:p>
                      <a:pPr algn="ctr"/>
                      <a:r>
                        <a:rPr lang="en-GB" sz="1100" b="0" dirty="0"/>
                        <a:t>18</a:t>
                      </a:r>
                    </a:p>
                  </a:txBody>
                  <a:tcPr marL="59017" marR="59017" marT="29509" marB="29509" anchor="ctr">
                    <a:lnR w="19050" cap="flat" cmpd="sng" algn="ctr">
                      <a:solidFill>
                        <a:schemeClr val="tx1"/>
                      </a:solidFill>
                      <a:prstDash val="solid"/>
                      <a:round/>
                      <a:headEnd type="none" w="med" len="med"/>
                      <a:tailEnd type="none" w="med" len="med"/>
                    </a:lnR>
                    <a:solidFill>
                      <a:srgbClr val="DDDDDD"/>
                    </a:solidFill>
                  </a:tcPr>
                </a:tc>
                <a:extLst>
                  <a:ext uri="{0D108BD9-81ED-4DB2-BD59-A6C34878D82A}">
                    <a16:rowId xmlns:a16="http://schemas.microsoft.com/office/drawing/2014/main" val="2321572641"/>
                  </a:ext>
                </a:extLst>
              </a:tr>
              <a:tr h="239345">
                <a:tc>
                  <a:txBody>
                    <a:bodyPr/>
                    <a:lstStyle/>
                    <a:p>
                      <a:pPr algn="ctr"/>
                      <a:r>
                        <a:rPr lang="en-GB" sz="1100" b="0" dirty="0"/>
                        <a:t>19</a:t>
                      </a:r>
                    </a:p>
                  </a:txBody>
                  <a:tcPr marL="59017" marR="59017" marT="29509" marB="29509" anchor="ctr">
                    <a:lnL w="19050" cap="flat" cmpd="sng" algn="ctr">
                      <a:solidFill>
                        <a:schemeClr val="tx1"/>
                      </a:solidFill>
                      <a:prstDash val="solid"/>
                      <a:round/>
                      <a:headEnd type="none" w="med" len="med"/>
                      <a:tailEnd type="none" w="med" len="med"/>
                    </a:lnL>
                    <a:solidFill>
                      <a:schemeClr val="bg1"/>
                    </a:solidFill>
                  </a:tcPr>
                </a:tc>
                <a:tc>
                  <a:txBody>
                    <a:bodyPr/>
                    <a:lstStyle/>
                    <a:p>
                      <a:pPr algn="ctr"/>
                      <a:r>
                        <a:rPr lang="en-GB" sz="1100" b="0" dirty="0"/>
                        <a:t>20</a:t>
                      </a:r>
                    </a:p>
                  </a:txBody>
                  <a:tcPr marL="59017" marR="59017" marT="29509" marB="29509" anchor="ctr">
                    <a:solidFill>
                      <a:schemeClr val="bg1"/>
                    </a:solidFill>
                  </a:tcPr>
                </a:tc>
                <a:tc>
                  <a:txBody>
                    <a:bodyPr/>
                    <a:lstStyle/>
                    <a:p>
                      <a:pPr algn="ctr"/>
                      <a:r>
                        <a:rPr lang="en-GB" sz="1100" b="0" dirty="0"/>
                        <a:t>21</a:t>
                      </a:r>
                    </a:p>
                  </a:txBody>
                  <a:tcPr marL="59017" marR="59017" marT="29509" marB="29509" anchor="ctr">
                    <a:solidFill>
                      <a:schemeClr val="bg1"/>
                    </a:solidFill>
                  </a:tcPr>
                </a:tc>
                <a:tc>
                  <a:txBody>
                    <a:bodyPr/>
                    <a:lstStyle/>
                    <a:p>
                      <a:pPr algn="ctr"/>
                      <a:r>
                        <a:rPr lang="en-GB" sz="1100" b="0" dirty="0"/>
                        <a:t>22</a:t>
                      </a:r>
                    </a:p>
                  </a:txBody>
                  <a:tcPr marL="59017" marR="59017" marT="29509" marB="29509" anchor="ctr">
                    <a:solidFill>
                      <a:schemeClr val="bg1"/>
                    </a:solidFill>
                  </a:tcPr>
                </a:tc>
                <a:tc>
                  <a:txBody>
                    <a:bodyPr/>
                    <a:lstStyle/>
                    <a:p>
                      <a:pPr algn="ctr"/>
                      <a:r>
                        <a:rPr lang="en-GB" sz="1100" b="0" dirty="0"/>
                        <a:t>23</a:t>
                      </a:r>
                    </a:p>
                  </a:txBody>
                  <a:tcPr marL="59017" marR="59017" marT="29509" marB="29509" anchor="ctr">
                    <a:solidFill>
                      <a:schemeClr val="bg1"/>
                    </a:solidFill>
                  </a:tcPr>
                </a:tc>
                <a:tc>
                  <a:txBody>
                    <a:bodyPr/>
                    <a:lstStyle/>
                    <a:p>
                      <a:pPr algn="ctr"/>
                      <a:r>
                        <a:rPr lang="en-GB" sz="1100" b="0" dirty="0"/>
                        <a:t>24</a:t>
                      </a:r>
                    </a:p>
                  </a:txBody>
                  <a:tcPr marL="59017" marR="59017" marT="29509" marB="29509" anchor="ctr">
                    <a:solidFill>
                      <a:schemeClr val="bg1"/>
                    </a:solidFill>
                  </a:tcPr>
                </a:tc>
                <a:tc>
                  <a:txBody>
                    <a:bodyPr/>
                    <a:lstStyle/>
                    <a:p>
                      <a:pPr algn="ctr"/>
                      <a:r>
                        <a:rPr lang="en-GB" sz="1100" b="0" dirty="0"/>
                        <a:t>25</a:t>
                      </a:r>
                    </a:p>
                  </a:txBody>
                  <a:tcPr marL="59017" marR="59017" marT="29509" marB="29509" anchor="ctr">
                    <a:lnR w="190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765113299"/>
                  </a:ext>
                </a:extLst>
              </a:tr>
              <a:tr h="239345">
                <a:tc>
                  <a:txBody>
                    <a:bodyPr/>
                    <a:lstStyle/>
                    <a:p>
                      <a:pPr algn="ctr"/>
                      <a:r>
                        <a:rPr lang="en-GB" sz="1100" b="0" dirty="0"/>
                        <a:t>26</a:t>
                      </a:r>
                    </a:p>
                  </a:txBody>
                  <a:tcPr marL="59017" marR="59017" marT="29509" marB="29509"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27</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28</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29</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30</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31</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100" b="0" dirty="0"/>
                    </a:p>
                  </a:txBody>
                  <a:tcPr marL="59017" marR="59017" marT="29509" marB="29509"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737657890"/>
                  </a:ext>
                </a:extLst>
              </a:tr>
            </a:tbl>
          </a:graphicData>
        </a:graphic>
      </p:graphicFrame>
      <p:sp>
        <p:nvSpPr>
          <p:cNvPr id="4" name="Rectangle 3">
            <a:extLst>
              <a:ext uri="{FF2B5EF4-FFF2-40B4-BE49-F238E27FC236}">
                <a16:creationId xmlns:a16="http://schemas.microsoft.com/office/drawing/2014/main" id="{F31071A8-4CC2-4008-93FD-6B87768E4895}"/>
              </a:ext>
            </a:extLst>
          </p:cNvPr>
          <p:cNvSpPr/>
          <p:nvPr/>
        </p:nvSpPr>
        <p:spPr>
          <a:xfrm>
            <a:off x="1140600" y="2689831"/>
            <a:ext cx="1718740" cy="584775"/>
          </a:xfrm>
          <a:prstGeom prst="rect">
            <a:avLst/>
          </a:prstGeom>
        </p:spPr>
        <p:txBody>
          <a:bodyPr wrap="none">
            <a:spAutoFit/>
          </a:bodyPr>
          <a:lstStyle/>
          <a:p>
            <a:r>
              <a:rPr lang="en-GB" sz="1600" dirty="0"/>
              <a:t>My birthday is</a:t>
            </a:r>
            <a:br>
              <a:rPr lang="en-GB" sz="1600" dirty="0"/>
            </a:br>
            <a:r>
              <a:rPr lang="en-GB" sz="1600" dirty="0"/>
              <a:t>in 2 weeks time. </a:t>
            </a:r>
          </a:p>
        </p:txBody>
      </p:sp>
      <p:sp>
        <p:nvSpPr>
          <p:cNvPr id="6" name="Rectangle 5">
            <a:extLst>
              <a:ext uri="{FF2B5EF4-FFF2-40B4-BE49-F238E27FC236}">
                <a16:creationId xmlns:a16="http://schemas.microsoft.com/office/drawing/2014/main" id="{885A5BDC-CFD5-4935-8FDF-DB65382B1C11}"/>
              </a:ext>
            </a:extLst>
          </p:cNvPr>
          <p:cNvSpPr/>
          <p:nvPr/>
        </p:nvSpPr>
        <p:spPr>
          <a:xfrm>
            <a:off x="832755" y="4001400"/>
            <a:ext cx="2334431" cy="584775"/>
          </a:xfrm>
          <a:prstGeom prst="rect">
            <a:avLst/>
          </a:prstGeom>
        </p:spPr>
        <p:txBody>
          <a:bodyPr wrap="square">
            <a:spAutoFit/>
          </a:bodyPr>
          <a:lstStyle/>
          <a:p>
            <a:r>
              <a:rPr lang="en-GB" sz="1600" dirty="0"/>
              <a:t>My birthday is 20 days</a:t>
            </a:r>
            <a:br>
              <a:rPr lang="en-GB" sz="1600" dirty="0"/>
            </a:br>
            <a:r>
              <a:rPr lang="en-GB" sz="1600" dirty="0"/>
              <a:t>before </a:t>
            </a:r>
            <a:r>
              <a:rPr lang="en-GB" sz="1600" dirty="0" err="1"/>
              <a:t>Siannise</a:t>
            </a:r>
            <a:r>
              <a:rPr lang="en-GB" sz="1600" dirty="0"/>
              <a:t>.</a:t>
            </a:r>
          </a:p>
        </p:txBody>
      </p:sp>
      <p:sp>
        <p:nvSpPr>
          <p:cNvPr id="13" name="Rectangle 12">
            <a:extLst>
              <a:ext uri="{FF2B5EF4-FFF2-40B4-BE49-F238E27FC236}">
                <a16:creationId xmlns:a16="http://schemas.microsoft.com/office/drawing/2014/main" id="{EB2DDA41-953B-4530-B4C3-4E28F9BC8C40}"/>
              </a:ext>
            </a:extLst>
          </p:cNvPr>
          <p:cNvSpPr/>
          <p:nvPr/>
        </p:nvSpPr>
        <p:spPr>
          <a:xfrm>
            <a:off x="1134188" y="5312970"/>
            <a:ext cx="1731564" cy="584775"/>
          </a:xfrm>
          <a:prstGeom prst="rect">
            <a:avLst/>
          </a:prstGeom>
        </p:spPr>
        <p:txBody>
          <a:bodyPr wrap="none">
            <a:spAutoFit/>
          </a:bodyPr>
          <a:lstStyle/>
          <a:p>
            <a:r>
              <a:rPr lang="en-GB" sz="1600" dirty="0"/>
              <a:t>My birthday was</a:t>
            </a:r>
            <a:br>
              <a:rPr lang="en-GB" sz="1600" dirty="0"/>
            </a:br>
            <a:r>
              <a:rPr lang="en-GB" sz="1600" dirty="0"/>
              <a:t>2 weeks ago.</a:t>
            </a:r>
          </a:p>
        </p:txBody>
      </p:sp>
      <p:sp>
        <p:nvSpPr>
          <p:cNvPr id="18" name="Rectangle 17">
            <a:extLst>
              <a:ext uri="{FF2B5EF4-FFF2-40B4-BE49-F238E27FC236}">
                <a16:creationId xmlns:a16="http://schemas.microsoft.com/office/drawing/2014/main" id="{B196911C-39DC-437B-9046-C7AE312F69FF}"/>
              </a:ext>
            </a:extLst>
          </p:cNvPr>
          <p:cNvSpPr/>
          <p:nvPr/>
        </p:nvSpPr>
        <p:spPr>
          <a:xfrm>
            <a:off x="755650" y="2372474"/>
            <a:ext cx="611065" cy="338554"/>
          </a:xfrm>
          <a:prstGeom prst="rect">
            <a:avLst/>
          </a:prstGeom>
        </p:spPr>
        <p:txBody>
          <a:bodyPr wrap="none">
            <a:spAutoFit/>
          </a:bodyPr>
          <a:lstStyle/>
          <a:p>
            <a:r>
              <a:rPr lang="en-GB" sz="1600" b="1" dirty="0"/>
              <a:t>Jack</a:t>
            </a:r>
          </a:p>
        </p:txBody>
      </p:sp>
      <p:sp>
        <p:nvSpPr>
          <p:cNvPr id="21" name="Rectangle 20">
            <a:extLst>
              <a:ext uri="{FF2B5EF4-FFF2-40B4-BE49-F238E27FC236}">
                <a16:creationId xmlns:a16="http://schemas.microsoft.com/office/drawing/2014/main" id="{E7D87CE1-80FD-4C2F-8ECC-5339C4149CA3}"/>
              </a:ext>
            </a:extLst>
          </p:cNvPr>
          <p:cNvSpPr/>
          <p:nvPr/>
        </p:nvSpPr>
        <p:spPr>
          <a:xfrm>
            <a:off x="775948" y="3636173"/>
            <a:ext cx="715260" cy="338554"/>
          </a:xfrm>
          <a:prstGeom prst="rect">
            <a:avLst/>
          </a:prstGeom>
        </p:spPr>
        <p:txBody>
          <a:bodyPr wrap="none">
            <a:spAutoFit/>
          </a:bodyPr>
          <a:lstStyle/>
          <a:p>
            <a:r>
              <a:rPr lang="en-GB" sz="1600" b="1" dirty="0"/>
              <a:t>Pablo</a:t>
            </a:r>
          </a:p>
        </p:txBody>
      </p:sp>
      <p:sp>
        <p:nvSpPr>
          <p:cNvPr id="22" name="Rectangle 21">
            <a:extLst>
              <a:ext uri="{FF2B5EF4-FFF2-40B4-BE49-F238E27FC236}">
                <a16:creationId xmlns:a16="http://schemas.microsoft.com/office/drawing/2014/main" id="{EE3D416E-6B2A-469F-B4B5-5FC2B468E55F}"/>
              </a:ext>
            </a:extLst>
          </p:cNvPr>
          <p:cNvSpPr/>
          <p:nvPr/>
        </p:nvSpPr>
        <p:spPr>
          <a:xfrm>
            <a:off x="760490" y="4956600"/>
            <a:ext cx="976549" cy="338554"/>
          </a:xfrm>
          <a:prstGeom prst="rect">
            <a:avLst/>
          </a:prstGeom>
        </p:spPr>
        <p:txBody>
          <a:bodyPr wrap="none">
            <a:spAutoFit/>
          </a:bodyPr>
          <a:lstStyle/>
          <a:p>
            <a:r>
              <a:rPr lang="en-GB" sz="1600" b="1" dirty="0" err="1"/>
              <a:t>Siannise</a:t>
            </a:r>
            <a:endParaRPr lang="en-GB" sz="1600" b="1" dirty="0"/>
          </a:p>
        </p:txBody>
      </p:sp>
      <p:sp>
        <p:nvSpPr>
          <p:cNvPr id="24" name="Oval 23">
            <a:extLst>
              <a:ext uri="{FF2B5EF4-FFF2-40B4-BE49-F238E27FC236}">
                <a16:creationId xmlns:a16="http://schemas.microsoft.com/office/drawing/2014/main" id="{CCF6CBE0-B636-4A54-B452-790F7F451B79}"/>
              </a:ext>
            </a:extLst>
          </p:cNvPr>
          <p:cNvSpPr/>
          <p:nvPr/>
        </p:nvSpPr>
        <p:spPr>
          <a:xfrm>
            <a:off x="5069664" y="3217967"/>
            <a:ext cx="218054" cy="220436"/>
          </a:xfrm>
          <a:prstGeom prst="ellipse">
            <a:avLst/>
          </a:prstGeom>
          <a:noFill/>
          <a:ln w="38100">
            <a:solidFill>
              <a:srgbClr val="BF0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3AF2E21B-0DE4-4A2F-B05B-4A20026C8215}"/>
              </a:ext>
            </a:extLst>
          </p:cNvPr>
          <p:cNvSpPr/>
          <p:nvPr/>
        </p:nvSpPr>
        <p:spPr>
          <a:xfrm>
            <a:off x="5066091" y="3703181"/>
            <a:ext cx="224799" cy="209328"/>
          </a:xfrm>
          <a:prstGeom prst="ellipse">
            <a:avLst/>
          </a:prstGeom>
          <a:noFill/>
          <a:ln w="381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89DA601-4CBB-45E2-BCA4-CF68E992D3DC}"/>
              </a:ext>
            </a:extLst>
          </p:cNvPr>
          <p:cNvSpPr/>
          <p:nvPr/>
        </p:nvSpPr>
        <p:spPr>
          <a:xfrm>
            <a:off x="2025216" y="3281329"/>
            <a:ext cx="1111202" cy="369332"/>
          </a:xfrm>
          <a:prstGeom prst="rect">
            <a:avLst/>
          </a:prstGeom>
        </p:spPr>
        <p:txBody>
          <a:bodyPr wrap="none">
            <a:spAutoFit/>
          </a:bodyPr>
          <a:lstStyle/>
          <a:p>
            <a:pPr algn="ctr"/>
            <a:r>
              <a:rPr lang="en-GB" b="1" dirty="0">
                <a:solidFill>
                  <a:srgbClr val="689429"/>
                </a:solidFill>
              </a:rPr>
              <a:t>24</a:t>
            </a:r>
            <a:r>
              <a:rPr lang="en-GB" b="1" baseline="30000" dirty="0">
                <a:solidFill>
                  <a:srgbClr val="689429"/>
                </a:solidFill>
              </a:rPr>
              <a:t>th</a:t>
            </a:r>
            <a:r>
              <a:rPr lang="en-GB" b="1" dirty="0">
                <a:solidFill>
                  <a:srgbClr val="689429"/>
                </a:solidFill>
              </a:rPr>
              <a:t> July</a:t>
            </a:r>
            <a:endParaRPr lang="en-GB" dirty="0">
              <a:solidFill>
                <a:srgbClr val="689429"/>
              </a:solidFill>
            </a:endParaRPr>
          </a:p>
        </p:txBody>
      </p:sp>
      <p:sp>
        <p:nvSpPr>
          <p:cNvPr id="32" name="Rectangle 31">
            <a:extLst>
              <a:ext uri="{FF2B5EF4-FFF2-40B4-BE49-F238E27FC236}">
                <a16:creationId xmlns:a16="http://schemas.microsoft.com/office/drawing/2014/main" id="{963CD2D4-E539-4561-A0D4-266BDCFF29AB}"/>
              </a:ext>
            </a:extLst>
          </p:cNvPr>
          <p:cNvSpPr/>
          <p:nvPr/>
        </p:nvSpPr>
        <p:spPr>
          <a:xfrm>
            <a:off x="2110175" y="4592898"/>
            <a:ext cx="1026243" cy="369332"/>
          </a:xfrm>
          <a:prstGeom prst="rect">
            <a:avLst/>
          </a:prstGeom>
        </p:spPr>
        <p:txBody>
          <a:bodyPr wrap="none">
            <a:spAutoFit/>
          </a:bodyPr>
          <a:lstStyle/>
          <a:p>
            <a:pPr algn="ctr"/>
            <a:r>
              <a:rPr lang="en-GB" b="1" dirty="0">
                <a:solidFill>
                  <a:srgbClr val="689429"/>
                </a:solidFill>
              </a:rPr>
              <a:t>6</a:t>
            </a:r>
            <a:r>
              <a:rPr lang="en-GB" b="1" baseline="30000" dirty="0">
                <a:solidFill>
                  <a:srgbClr val="689429"/>
                </a:solidFill>
              </a:rPr>
              <a:t>th</a:t>
            </a:r>
            <a:r>
              <a:rPr lang="en-GB" b="1" dirty="0">
                <a:solidFill>
                  <a:srgbClr val="689429"/>
                </a:solidFill>
              </a:rPr>
              <a:t> June</a:t>
            </a:r>
            <a:endParaRPr lang="en-GB" dirty="0">
              <a:solidFill>
                <a:srgbClr val="689429"/>
              </a:solidFill>
            </a:endParaRPr>
          </a:p>
        </p:txBody>
      </p:sp>
      <p:sp>
        <p:nvSpPr>
          <p:cNvPr id="33" name="Rectangle 32">
            <a:extLst>
              <a:ext uri="{FF2B5EF4-FFF2-40B4-BE49-F238E27FC236}">
                <a16:creationId xmlns:a16="http://schemas.microsoft.com/office/drawing/2014/main" id="{1D9501DB-40A0-447D-91DA-E1656852AD51}"/>
              </a:ext>
            </a:extLst>
          </p:cNvPr>
          <p:cNvSpPr/>
          <p:nvPr/>
        </p:nvSpPr>
        <p:spPr>
          <a:xfrm>
            <a:off x="1988347" y="5904468"/>
            <a:ext cx="1148071" cy="369332"/>
          </a:xfrm>
          <a:prstGeom prst="rect">
            <a:avLst/>
          </a:prstGeom>
        </p:spPr>
        <p:txBody>
          <a:bodyPr wrap="none">
            <a:spAutoFit/>
          </a:bodyPr>
          <a:lstStyle/>
          <a:p>
            <a:pPr algn="ctr"/>
            <a:r>
              <a:rPr lang="en-GB" b="1" dirty="0">
                <a:solidFill>
                  <a:srgbClr val="689429"/>
                </a:solidFill>
              </a:rPr>
              <a:t>26</a:t>
            </a:r>
            <a:r>
              <a:rPr lang="en-GB" b="1" baseline="30000" dirty="0">
                <a:solidFill>
                  <a:srgbClr val="689429"/>
                </a:solidFill>
              </a:rPr>
              <a:t>th</a:t>
            </a:r>
            <a:r>
              <a:rPr lang="en-GB" b="1" dirty="0">
                <a:solidFill>
                  <a:srgbClr val="689429"/>
                </a:solidFill>
              </a:rPr>
              <a:t> June</a:t>
            </a:r>
            <a:endParaRPr lang="en-GB" dirty="0">
              <a:solidFill>
                <a:srgbClr val="689429"/>
              </a:solidFill>
            </a:endParaRPr>
          </a:p>
        </p:txBody>
      </p:sp>
      <p:sp>
        <p:nvSpPr>
          <p:cNvPr id="34" name="TextBox 33">
            <a:extLst>
              <a:ext uri="{FF2B5EF4-FFF2-40B4-BE49-F238E27FC236}">
                <a16:creationId xmlns:a16="http://schemas.microsoft.com/office/drawing/2014/main" id="{ED285A67-B963-4B84-9F6A-F38644177450}"/>
              </a:ext>
            </a:extLst>
          </p:cNvPr>
          <p:cNvSpPr txBox="1"/>
          <p:nvPr/>
        </p:nvSpPr>
        <p:spPr>
          <a:xfrm>
            <a:off x="3469860" y="4318784"/>
            <a:ext cx="4913650" cy="1973536"/>
          </a:xfrm>
          <a:prstGeom prst="rect">
            <a:avLst/>
          </a:prstGeom>
          <a:solidFill>
            <a:srgbClr val="FFEDAA"/>
          </a:solidFill>
          <a:ln w="28575">
            <a:solidFill>
              <a:srgbClr val="689429"/>
            </a:solidFill>
          </a:ln>
        </p:spPr>
        <p:txBody>
          <a:bodyPr wrap="square" lIns="108000" tIns="108000" rIns="108000" bIns="108000" rtlCol="0">
            <a:noAutofit/>
          </a:bodyPr>
          <a:lstStyle/>
          <a:p>
            <a:pPr algn="ctr"/>
            <a:endParaRPr lang="en-GB" sz="1600" b="1" dirty="0"/>
          </a:p>
        </p:txBody>
      </p:sp>
      <p:graphicFrame>
        <p:nvGraphicFramePr>
          <p:cNvPr id="35" name="Table 5">
            <a:extLst>
              <a:ext uri="{FF2B5EF4-FFF2-40B4-BE49-F238E27FC236}">
                <a16:creationId xmlns:a16="http://schemas.microsoft.com/office/drawing/2014/main" id="{B0DAAADE-7359-41E7-92D0-C5078A2AA547}"/>
              </a:ext>
            </a:extLst>
          </p:cNvPr>
          <p:cNvGraphicFramePr>
            <a:graphicFrameLocks noGrp="1"/>
          </p:cNvGraphicFramePr>
          <p:nvPr>
            <p:extLst>
              <p:ext uri="{D42A27DB-BD31-4B8C-83A1-F6EECF244321}">
                <p14:modId xmlns:p14="http://schemas.microsoft.com/office/powerpoint/2010/main" val="2497722460"/>
              </p:ext>
            </p:extLst>
          </p:nvPr>
        </p:nvGraphicFramePr>
        <p:xfrm>
          <a:off x="6244638" y="4467178"/>
          <a:ext cx="1986796" cy="1677710"/>
        </p:xfrm>
        <a:graphic>
          <a:graphicData uri="http://schemas.openxmlformats.org/drawingml/2006/table">
            <a:tbl>
              <a:tblPr firstRow="1" bandRow="1">
                <a:tableStyleId>{5940675A-B579-460E-94D1-54222C63F5DA}</a:tableStyleId>
              </a:tblPr>
              <a:tblGrid>
                <a:gridCol w="283828">
                  <a:extLst>
                    <a:ext uri="{9D8B030D-6E8A-4147-A177-3AD203B41FA5}">
                      <a16:colId xmlns:a16="http://schemas.microsoft.com/office/drawing/2014/main" val="1078712135"/>
                    </a:ext>
                  </a:extLst>
                </a:gridCol>
                <a:gridCol w="283828">
                  <a:extLst>
                    <a:ext uri="{9D8B030D-6E8A-4147-A177-3AD203B41FA5}">
                      <a16:colId xmlns:a16="http://schemas.microsoft.com/office/drawing/2014/main" val="3680982558"/>
                    </a:ext>
                  </a:extLst>
                </a:gridCol>
                <a:gridCol w="283828">
                  <a:extLst>
                    <a:ext uri="{9D8B030D-6E8A-4147-A177-3AD203B41FA5}">
                      <a16:colId xmlns:a16="http://schemas.microsoft.com/office/drawing/2014/main" val="172678372"/>
                    </a:ext>
                  </a:extLst>
                </a:gridCol>
                <a:gridCol w="283828">
                  <a:extLst>
                    <a:ext uri="{9D8B030D-6E8A-4147-A177-3AD203B41FA5}">
                      <a16:colId xmlns:a16="http://schemas.microsoft.com/office/drawing/2014/main" val="1695845675"/>
                    </a:ext>
                  </a:extLst>
                </a:gridCol>
                <a:gridCol w="283828">
                  <a:extLst>
                    <a:ext uri="{9D8B030D-6E8A-4147-A177-3AD203B41FA5}">
                      <a16:colId xmlns:a16="http://schemas.microsoft.com/office/drawing/2014/main" val="2554298687"/>
                    </a:ext>
                  </a:extLst>
                </a:gridCol>
                <a:gridCol w="283828">
                  <a:extLst>
                    <a:ext uri="{9D8B030D-6E8A-4147-A177-3AD203B41FA5}">
                      <a16:colId xmlns:a16="http://schemas.microsoft.com/office/drawing/2014/main" val="508239919"/>
                    </a:ext>
                  </a:extLst>
                </a:gridCol>
                <a:gridCol w="283828">
                  <a:extLst>
                    <a:ext uri="{9D8B030D-6E8A-4147-A177-3AD203B41FA5}">
                      <a16:colId xmlns:a16="http://schemas.microsoft.com/office/drawing/2014/main" val="221623827"/>
                    </a:ext>
                  </a:extLst>
                </a:gridCol>
              </a:tblGrid>
              <a:tr h="239345">
                <a:tc gridSpan="7">
                  <a:txBody>
                    <a:bodyPr/>
                    <a:lstStyle/>
                    <a:p>
                      <a:pPr algn="ctr"/>
                      <a:r>
                        <a:rPr lang="en-GB" sz="1100" b="1" dirty="0">
                          <a:solidFill>
                            <a:schemeClr val="bg1"/>
                          </a:solidFill>
                        </a:rPr>
                        <a:t>July 2020</a:t>
                      </a:r>
                    </a:p>
                  </a:txBody>
                  <a:tcPr marL="74000" marR="74000" marT="37000" marB="37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0821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521020142"/>
                  </a:ext>
                </a:extLst>
              </a:tr>
              <a:tr h="239345">
                <a:tc>
                  <a:txBody>
                    <a:bodyPr/>
                    <a:lstStyle/>
                    <a:p>
                      <a:pPr algn="ctr"/>
                      <a:r>
                        <a:rPr lang="en-GB" sz="1100" b="1" dirty="0">
                          <a:solidFill>
                            <a:schemeClr val="tx1"/>
                          </a:solidFill>
                        </a:rPr>
                        <a:t>S</a:t>
                      </a:r>
                    </a:p>
                  </a:txBody>
                  <a:tcPr marL="59017" marR="59017" marT="29509" marB="29509"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M</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T</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W</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T</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F</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S</a:t>
                      </a:r>
                    </a:p>
                  </a:txBody>
                  <a:tcPr marL="59017" marR="59017" marT="29509" marB="29509"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extLst>
                  <a:ext uri="{0D108BD9-81ED-4DB2-BD59-A6C34878D82A}">
                    <a16:rowId xmlns:a16="http://schemas.microsoft.com/office/drawing/2014/main" val="1552223107"/>
                  </a:ext>
                </a:extLst>
              </a:tr>
              <a:tr h="239345">
                <a:tc>
                  <a:txBody>
                    <a:bodyPr/>
                    <a:lstStyle/>
                    <a:p>
                      <a:pPr algn="ctr"/>
                      <a:endParaRPr lang="en-GB" sz="1100" b="0" dirty="0"/>
                    </a:p>
                  </a:txBody>
                  <a:tcPr marL="59017" marR="59017" marT="29509" marB="29509"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DDDDDD"/>
                    </a:solidFill>
                  </a:tcPr>
                </a:tc>
                <a:tc>
                  <a:txBody>
                    <a:bodyPr/>
                    <a:lstStyle/>
                    <a:p>
                      <a:pPr algn="ctr"/>
                      <a:endParaRPr lang="en-GB" sz="1100" b="0" dirty="0"/>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endParaRPr lang="en-GB" sz="1100" b="0" dirty="0"/>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1</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2</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3</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4</a:t>
                      </a:r>
                    </a:p>
                  </a:txBody>
                  <a:tcPr marL="59017" marR="59017" marT="29509" marB="29509"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DDDDDD"/>
                    </a:solidFill>
                  </a:tcPr>
                </a:tc>
                <a:extLst>
                  <a:ext uri="{0D108BD9-81ED-4DB2-BD59-A6C34878D82A}">
                    <a16:rowId xmlns:a16="http://schemas.microsoft.com/office/drawing/2014/main" val="3538994263"/>
                  </a:ext>
                </a:extLst>
              </a:tr>
              <a:tr h="239345">
                <a:tc>
                  <a:txBody>
                    <a:bodyPr/>
                    <a:lstStyle/>
                    <a:p>
                      <a:pPr algn="ctr"/>
                      <a:r>
                        <a:rPr lang="en-GB" sz="1100" b="0" dirty="0"/>
                        <a:t>5</a:t>
                      </a:r>
                    </a:p>
                  </a:txBody>
                  <a:tcPr marL="59017" marR="59017" marT="29509" marB="29509" anchor="ctr">
                    <a:lnL w="19050" cap="flat" cmpd="sng" algn="ctr">
                      <a:solidFill>
                        <a:schemeClr val="tx1"/>
                      </a:solidFill>
                      <a:prstDash val="solid"/>
                      <a:round/>
                      <a:headEnd type="none" w="med" len="med"/>
                      <a:tailEnd type="none" w="med" len="med"/>
                    </a:lnL>
                    <a:solidFill>
                      <a:schemeClr val="bg1"/>
                    </a:solidFill>
                  </a:tcPr>
                </a:tc>
                <a:tc>
                  <a:txBody>
                    <a:bodyPr/>
                    <a:lstStyle/>
                    <a:p>
                      <a:pPr algn="ctr"/>
                      <a:r>
                        <a:rPr lang="en-GB" sz="1100" b="0" dirty="0"/>
                        <a:t>6</a:t>
                      </a:r>
                    </a:p>
                  </a:txBody>
                  <a:tcPr marL="59017" marR="59017" marT="29509" marB="29509" anchor="ctr">
                    <a:solidFill>
                      <a:schemeClr val="bg1"/>
                    </a:solidFill>
                  </a:tcPr>
                </a:tc>
                <a:tc>
                  <a:txBody>
                    <a:bodyPr/>
                    <a:lstStyle/>
                    <a:p>
                      <a:pPr algn="ctr"/>
                      <a:r>
                        <a:rPr lang="en-GB" sz="1100" b="0" dirty="0"/>
                        <a:t>7</a:t>
                      </a:r>
                    </a:p>
                  </a:txBody>
                  <a:tcPr marL="59017" marR="59017" marT="29509" marB="29509" anchor="ctr">
                    <a:solidFill>
                      <a:schemeClr val="bg1"/>
                    </a:solidFill>
                  </a:tcPr>
                </a:tc>
                <a:tc>
                  <a:txBody>
                    <a:bodyPr/>
                    <a:lstStyle/>
                    <a:p>
                      <a:pPr algn="ctr"/>
                      <a:r>
                        <a:rPr lang="en-GB" sz="1100" b="0" dirty="0"/>
                        <a:t>8</a:t>
                      </a:r>
                    </a:p>
                  </a:txBody>
                  <a:tcPr marL="59017" marR="59017" marT="29509" marB="29509" anchor="ctr">
                    <a:solidFill>
                      <a:schemeClr val="bg1"/>
                    </a:solidFill>
                  </a:tcPr>
                </a:tc>
                <a:tc>
                  <a:txBody>
                    <a:bodyPr/>
                    <a:lstStyle/>
                    <a:p>
                      <a:pPr algn="ctr"/>
                      <a:r>
                        <a:rPr lang="en-GB" sz="1100" b="0" dirty="0"/>
                        <a:t>9</a:t>
                      </a:r>
                    </a:p>
                  </a:txBody>
                  <a:tcPr marL="59017" marR="59017" marT="29509" marB="29509" anchor="ctr">
                    <a:solidFill>
                      <a:schemeClr val="bg1"/>
                    </a:solidFill>
                  </a:tcPr>
                </a:tc>
                <a:tc>
                  <a:txBody>
                    <a:bodyPr/>
                    <a:lstStyle/>
                    <a:p>
                      <a:pPr algn="ctr"/>
                      <a:r>
                        <a:rPr lang="en-GB" sz="1100" b="0" dirty="0"/>
                        <a:t>10</a:t>
                      </a:r>
                    </a:p>
                  </a:txBody>
                  <a:tcPr marL="59017" marR="59017" marT="29509" marB="29509" anchor="ctr">
                    <a:solidFill>
                      <a:schemeClr val="bg1"/>
                    </a:solidFill>
                  </a:tcPr>
                </a:tc>
                <a:tc>
                  <a:txBody>
                    <a:bodyPr/>
                    <a:lstStyle/>
                    <a:p>
                      <a:pPr algn="ctr"/>
                      <a:r>
                        <a:rPr lang="en-GB" sz="1100" b="0" dirty="0"/>
                        <a:t>11</a:t>
                      </a:r>
                    </a:p>
                  </a:txBody>
                  <a:tcPr marL="59017" marR="59017" marT="29509" marB="29509" anchor="ctr">
                    <a:lnR w="190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12860303"/>
                  </a:ext>
                </a:extLst>
              </a:tr>
              <a:tr h="239345">
                <a:tc>
                  <a:txBody>
                    <a:bodyPr/>
                    <a:lstStyle/>
                    <a:p>
                      <a:pPr algn="ctr"/>
                      <a:r>
                        <a:rPr lang="en-GB" sz="1100" b="0" dirty="0"/>
                        <a:t>12</a:t>
                      </a:r>
                    </a:p>
                  </a:txBody>
                  <a:tcPr marL="59017" marR="59017" marT="29509" marB="29509" anchor="ctr">
                    <a:lnL w="19050" cap="flat" cmpd="sng" algn="ctr">
                      <a:solidFill>
                        <a:schemeClr val="tx1"/>
                      </a:solidFill>
                      <a:prstDash val="solid"/>
                      <a:round/>
                      <a:headEnd type="none" w="med" len="med"/>
                      <a:tailEnd type="none" w="med" len="med"/>
                    </a:lnL>
                    <a:solidFill>
                      <a:srgbClr val="DDDDDD"/>
                    </a:solidFill>
                  </a:tcPr>
                </a:tc>
                <a:tc>
                  <a:txBody>
                    <a:bodyPr/>
                    <a:lstStyle/>
                    <a:p>
                      <a:pPr algn="ctr"/>
                      <a:r>
                        <a:rPr lang="en-GB" sz="1100" b="0" dirty="0"/>
                        <a:t>13</a:t>
                      </a:r>
                    </a:p>
                  </a:txBody>
                  <a:tcPr marL="59017" marR="59017" marT="29509" marB="29509" anchor="ctr">
                    <a:solidFill>
                      <a:srgbClr val="DDDDDD"/>
                    </a:solidFill>
                  </a:tcPr>
                </a:tc>
                <a:tc>
                  <a:txBody>
                    <a:bodyPr/>
                    <a:lstStyle/>
                    <a:p>
                      <a:pPr algn="ctr"/>
                      <a:r>
                        <a:rPr lang="en-GB" sz="1100" b="0" dirty="0"/>
                        <a:t>14</a:t>
                      </a:r>
                    </a:p>
                  </a:txBody>
                  <a:tcPr marL="59017" marR="59017" marT="29509" marB="29509" anchor="ctr">
                    <a:solidFill>
                      <a:srgbClr val="DDDDDD"/>
                    </a:solidFill>
                  </a:tcPr>
                </a:tc>
                <a:tc>
                  <a:txBody>
                    <a:bodyPr/>
                    <a:lstStyle/>
                    <a:p>
                      <a:pPr algn="ctr"/>
                      <a:r>
                        <a:rPr lang="en-GB" sz="1100" b="0" dirty="0"/>
                        <a:t>15</a:t>
                      </a:r>
                    </a:p>
                  </a:txBody>
                  <a:tcPr marL="59017" marR="59017" marT="29509" marB="29509" anchor="ctr">
                    <a:solidFill>
                      <a:srgbClr val="DDDDDD"/>
                    </a:solidFill>
                  </a:tcPr>
                </a:tc>
                <a:tc>
                  <a:txBody>
                    <a:bodyPr/>
                    <a:lstStyle/>
                    <a:p>
                      <a:pPr algn="ctr"/>
                      <a:r>
                        <a:rPr lang="en-GB" sz="1100" b="0" dirty="0"/>
                        <a:t>16</a:t>
                      </a:r>
                    </a:p>
                  </a:txBody>
                  <a:tcPr marL="59017" marR="59017" marT="29509" marB="29509" anchor="ctr">
                    <a:solidFill>
                      <a:srgbClr val="DDDDDD"/>
                    </a:solidFill>
                  </a:tcPr>
                </a:tc>
                <a:tc>
                  <a:txBody>
                    <a:bodyPr/>
                    <a:lstStyle/>
                    <a:p>
                      <a:pPr algn="ctr"/>
                      <a:r>
                        <a:rPr lang="en-GB" sz="1100" b="0" dirty="0"/>
                        <a:t>17</a:t>
                      </a:r>
                    </a:p>
                  </a:txBody>
                  <a:tcPr marL="59017" marR="59017" marT="29509" marB="29509" anchor="ctr">
                    <a:solidFill>
                      <a:srgbClr val="DDDDDD"/>
                    </a:solidFill>
                  </a:tcPr>
                </a:tc>
                <a:tc>
                  <a:txBody>
                    <a:bodyPr/>
                    <a:lstStyle/>
                    <a:p>
                      <a:pPr algn="ctr"/>
                      <a:r>
                        <a:rPr lang="en-GB" sz="1100" b="0" dirty="0"/>
                        <a:t>18</a:t>
                      </a:r>
                    </a:p>
                  </a:txBody>
                  <a:tcPr marL="59017" marR="59017" marT="29509" marB="29509" anchor="ctr">
                    <a:lnR w="19050" cap="flat" cmpd="sng" algn="ctr">
                      <a:solidFill>
                        <a:schemeClr val="tx1"/>
                      </a:solidFill>
                      <a:prstDash val="solid"/>
                      <a:round/>
                      <a:headEnd type="none" w="med" len="med"/>
                      <a:tailEnd type="none" w="med" len="med"/>
                    </a:lnR>
                    <a:solidFill>
                      <a:srgbClr val="DDDDDD"/>
                    </a:solidFill>
                  </a:tcPr>
                </a:tc>
                <a:extLst>
                  <a:ext uri="{0D108BD9-81ED-4DB2-BD59-A6C34878D82A}">
                    <a16:rowId xmlns:a16="http://schemas.microsoft.com/office/drawing/2014/main" val="2321572641"/>
                  </a:ext>
                </a:extLst>
              </a:tr>
              <a:tr h="239345">
                <a:tc>
                  <a:txBody>
                    <a:bodyPr/>
                    <a:lstStyle/>
                    <a:p>
                      <a:pPr algn="ctr"/>
                      <a:r>
                        <a:rPr lang="en-GB" sz="1100" b="0" dirty="0"/>
                        <a:t>19</a:t>
                      </a:r>
                    </a:p>
                  </a:txBody>
                  <a:tcPr marL="59017" marR="59017" marT="29509" marB="29509" anchor="ctr">
                    <a:lnL w="19050" cap="flat" cmpd="sng" algn="ctr">
                      <a:solidFill>
                        <a:schemeClr val="tx1"/>
                      </a:solidFill>
                      <a:prstDash val="solid"/>
                      <a:round/>
                      <a:headEnd type="none" w="med" len="med"/>
                      <a:tailEnd type="none" w="med" len="med"/>
                    </a:lnL>
                    <a:solidFill>
                      <a:schemeClr val="bg1"/>
                    </a:solidFill>
                  </a:tcPr>
                </a:tc>
                <a:tc>
                  <a:txBody>
                    <a:bodyPr/>
                    <a:lstStyle/>
                    <a:p>
                      <a:pPr algn="ctr"/>
                      <a:r>
                        <a:rPr lang="en-GB" sz="1100" b="0" dirty="0"/>
                        <a:t>20</a:t>
                      </a:r>
                    </a:p>
                  </a:txBody>
                  <a:tcPr marL="59017" marR="59017" marT="29509" marB="29509" anchor="ctr">
                    <a:solidFill>
                      <a:schemeClr val="bg1"/>
                    </a:solidFill>
                  </a:tcPr>
                </a:tc>
                <a:tc>
                  <a:txBody>
                    <a:bodyPr/>
                    <a:lstStyle/>
                    <a:p>
                      <a:pPr algn="ctr"/>
                      <a:r>
                        <a:rPr lang="en-GB" sz="1100" b="0" dirty="0"/>
                        <a:t>21</a:t>
                      </a:r>
                    </a:p>
                  </a:txBody>
                  <a:tcPr marL="59017" marR="59017" marT="29509" marB="29509" anchor="ctr">
                    <a:solidFill>
                      <a:schemeClr val="bg1"/>
                    </a:solidFill>
                  </a:tcPr>
                </a:tc>
                <a:tc>
                  <a:txBody>
                    <a:bodyPr/>
                    <a:lstStyle/>
                    <a:p>
                      <a:pPr algn="ctr"/>
                      <a:r>
                        <a:rPr lang="en-GB" sz="1100" b="0" dirty="0"/>
                        <a:t>22</a:t>
                      </a:r>
                    </a:p>
                  </a:txBody>
                  <a:tcPr marL="59017" marR="59017" marT="29509" marB="29509" anchor="ctr">
                    <a:solidFill>
                      <a:schemeClr val="bg1"/>
                    </a:solidFill>
                  </a:tcPr>
                </a:tc>
                <a:tc>
                  <a:txBody>
                    <a:bodyPr/>
                    <a:lstStyle/>
                    <a:p>
                      <a:pPr algn="ctr"/>
                      <a:r>
                        <a:rPr lang="en-GB" sz="1100" b="0" dirty="0"/>
                        <a:t>23</a:t>
                      </a:r>
                    </a:p>
                  </a:txBody>
                  <a:tcPr marL="59017" marR="59017" marT="29509" marB="29509" anchor="ctr">
                    <a:solidFill>
                      <a:schemeClr val="bg1"/>
                    </a:solidFill>
                  </a:tcPr>
                </a:tc>
                <a:tc>
                  <a:txBody>
                    <a:bodyPr/>
                    <a:lstStyle/>
                    <a:p>
                      <a:pPr algn="ctr"/>
                      <a:r>
                        <a:rPr lang="en-GB" sz="1100" b="0" dirty="0"/>
                        <a:t>24</a:t>
                      </a:r>
                    </a:p>
                  </a:txBody>
                  <a:tcPr marL="59017" marR="59017" marT="29509" marB="29509" anchor="ctr">
                    <a:solidFill>
                      <a:schemeClr val="bg1"/>
                    </a:solidFill>
                  </a:tcPr>
                </a:tc>
                <a:tc>
                  <a:txBody>
                    <a:bodyPr/>
                    <a:lstStyle/>
                    <a:p>
                      <a:pPr algn="ctr"/>
                      <a:r>
                        <a:rPr lang="en-GB" sz="1100" b="0" dirty="0"/>
                        <a:t>25</a:t>
                      </a:r>
                    </a:p>
                  </a:txBody>
                  <a:tcPr marL="59017" marR="59017" marT="29509" marB="29509" anchor="ctr">
                    <a:lnR w="190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765113299"/>
                  </a:ext>
                </a:extLst>
              </a:tr>
              <a:tr h="239345">
                <a:tc>
                  <a:txBody>
                    <a:bodyPr/>
                    <a:lstStyle/>
                    <a:p>
                      <a:pPr algn="ctr"/>
                      <a:r>
                        <a:rPr lang="en-GB" sz="1100" b="0" dirty="0"/>
                        <a:t>26</a:t>
                      </a:r>
                    </a:p>
                  </a:txBody>
                  <a:tcPr marL="59017" marR="59017" marT="29509" marB="29509"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27</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28</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29</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30</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31</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100" b="0" dirty="0"/>
                    </a:p>
                  </a:txBody>
                  <a:tcPr marL="59017" marR="59017" marT="29509" marB="29509"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737657890"/>
                  </a:ext>
                </a:extLst>
              </a:tr>
            </a:tbl>
          </a:graphicData>
        </a:graphic>
      </p:graphicFrame>
      <p:graphicFrame>
        <p:nvGraphicFramePr>
          <p:cNvPr id="16" name="Table 5">
            <a:extLst>
              <a:ext uri="{FF2B5EF4-FFF2-40B4-BE49-F238E27FC236}">
                <a16:creationId xmlns:a16="http://schemas.microsoft.com/office/drawing/2014/main" id="{33280ECB-967D-48A3-AA0A-BBF5E9836A23}"/>
              </a:ext>
            </a:extLst>
          </p:cNvPr>
          <p:cNvGraphicFramePr>
            <a:graphicFrameLocks noGrp="1"/>
          </p:cNvGraphicFramePr>
          <p:nvPr>
            <p:extLst>
              <p:ext uri="{D42A27DB-BD31-4B8C-83A1-F6EECF244321}">
                <p14:modId xmlns:p14="http://schemas.microsoft.com/office/powerpoint/2010/main" val="2516166083"/>
              </p:ext>
            </p:extLst>
          </p:nvPr>
        </p:nvGraphicFramePr>
        <p:xfrm>
          <a:off x="3628577" y="4467178"/>
          <a:ext cx="1986796" cy="1677710"/>
        </p:xfrm>
        <a:graphic>
          <a:graphicData uri="http://schemas.openxmlformats.org/drawingml/2006/table">
            <a:tbl>
              <a:tblPr firstRow="1" bandRow="1">
                <a:tableStyleId>{5940675A-B579-460E-94D1-54222C63F5DA}</a:tableStyleId>
              </a:tblPr>
              <a:tblGrid>
                <a:gridCol w="283828">
                  <a:extLst>
                    <a:ext uri="{9D8B030D-6E8A-4147-A177-3AD203B41FA5}">
                      <a16:colId xmlns:a16="http://schemas.microsoft.com/office/drawing/2014/main" val="1078712135"/>
                    </a:ext>
                  </a:extLst>
                </a:gridCol>
                <a:gridCol w="283828">
                  <a:extLst>
                    <a:ext uri="{9D8B030D-6E8A-4147-A177-3AD203B41FA5}">
                      <a16:colId xmlns:a16="http://schemas.microsoft.com/office/drawing/2014/main" val="3680982558"/>
                    </a:ext>
                  </a:extLst>
                </a:gridCol>
                <a:gridCol w="283828">
                  <a:extLst>
                    <a:ext uri="{9D8B030D-6E8A-4147-A177-3AD203B41FA5}">
                      <a16:colId xmlns:a16="http://schemas.microsoft.com/office/drawing/2014/main" val="172678372"/>
                    </a:ext>
                  </a:extLst>
                </a:gridCol>
                <a:gridCol w="283828">
                  <a:extLst>
                    <a:ext uri="{9D8B030D-6E8A-4147-A177-3AD203B41FA5}">
                      <a16:colId xmlns:a16="http://schemas.microsoft.com/office/drawing/2014/main" val="1695845675"/>
                    </a:ext>
                  </a:extLst>
                </a:gridCol>
                <a:gridCol w="283828">
                  <a:extLst>
                    <a:ext uri="{9D8B030D-6E8A-4147-A177-3AD203B41FA5}">
                      <a16:colId xmlns:a16="http://schemas.microsoft.com/office/drawing/2014/main" val="2554298687"/>
                    </a:ext>
                  </a:extLst>
                </a:gridCol>
                <a:gridCol w="283828">
                  <a:extLst>
                    <a:ext uri="{9D8B030D-6E8A-4147-A177-3AD203B41FA5}">
                      <a16:colId xmlns:a16="http://schemas.microsoft.com/office/drawing/2014/main" val="508239919"/>
                    </a:ext>
                  </a:extLst>
                </a:gridCol>
                <a:gridCol w="283828">
                  <a:extLst>
                    <a:ext uri="{9D8B030D-6E8A-4147-A177-3AD203B41FA5}">
                      <a16:colId xmlns:a16="http://schemas.microsoft.com/office/drawing/2014/main" val="221623827"/>
                    </a:ext>
                  </a:extLst>
                </a:gridCol>
              </a:tblGrid>
              <a:tr h="239345">
                <a:tc gridSpan="7">
                  <a:txBody>
                    <a:bodyPr/>
                    <a:lstStyle/>
                    <a:p>
                      <a:pPr algn="ctr"/>
                      <a:r>
                        <a:rPr lang="en-GB" sz="1100" b="1" dirty="0">
                          <a:solidFill>
                            <a:schemeClr val="bg1"/>
                          </a:solidFill>
                        </a:rPr>
                        <a:t>June 2020</a:t>
                      </a:r>
                    </a:p>
                  </a:txBody>
                  <a:tcPr marL="74000" marR="74000" marT="37000" marB="37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0821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521020142"/>
                  </a:ext>
                </a:extLst>
              </a:tr>
              <a:tr h="239345">
                <a:tc>
                  <a:txBody>
                    <a:bodyPr/>
                    <a:lstStyle/>
                    <a:p>
                      <a:pPr algn="ctr"/>
                      <a:r>
                        <a:rPr lang="en-GB" sz="1100" b="1" dirty="0">
                          <a:solidFill>
                            <a:schemeClr val="tx1"/>
                          </a:solidFill>
                        </a:rPr>
                        <a:t>S</a:t>
                      </a:r>
                    </a:p>
                  </a:txBody>
                  <a:tcPr marL="59017" marR="59017" marT="29509" marB="29509"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M</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T</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W</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T</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F</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S</a:t>
                      </a:r>
                    </a:p>
                  </a:txBody>
                  <a:tcPr marL="59017" marR="59017" marT="29509" marB="29509"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extLst>
                  <a:ext uri="{0D108BD9-81ED-4DB2-BD59-A6C34878D82A}">
                    <a16:rowId xmlns:a16="http://schemas.microsoft.com/office/drawing/2014/main" val="1552223107"/>
                  </a:ext>
                </a:extLst>
              </a:tr>
              <a:tr h="239345">
                <a:tc>
                  <a:txBody>
                    <a:bodyPr/>
                    <a:lstStyle/>
                    <a:p>
                      <a:pPr algn="ctr"/>
                      <a:endParaRPr lang="en-GB" sz="1100" b="0" dirty="0"/>
                    </a:p>
                  </a:txBody>
                  <a:tcPr marL="59017" marR="59017" marT="29509" marB="29509"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1</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2</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3</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4</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5</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6</a:t>
                      </a:r>
                    </a:p>
                  </a:txBody>
                  <a:tcPr marL="59017" marR="59017" marT="29509" marB="29509"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DDDDDD"/>
                    </a:solidFill>
                  </a:tcPr>
                </a:tc>
                <a:extLst>
                  <a:ext uri="{0D108BD9-81ED-4DB2-BD59-A6C34878D82A}">
                    <a16:rowId xmlns:a16="http://schemas.microsoft.com/office/drawing/2014/main" val="3538994263"/>
                  </a:ext>
                </a:extLst>
              </a:tr>
              <a:tr h="239345">
                <a:tc>
                  <a:txBody>
                    <a:bodyPr/>
                    <a:lstStyle/>
                    <a:p>
                      <a:pPr algn="ctr"/>
                      <a:r>
                        <a:rPr lang="en-GB" sz="1100" b="0" dirty="0"/>
                        <a:t>7</a:t>
                      </a:r>
                    </a:p>
                  </a:txBody>
                  <a:tcPr marL="59017" marR="59017" marT="29509" marB="29509" anchor="ctr">
                    <a:lnL w="19050" cap="flat" cmpd="sng" algn="ctr">
                      <a:solidFill>
                        <a:schemeClr val="tx1"/>
                      </a:solidFill>
                      <a:prstDash val="solid"/>
                      <a:round/>
                      <a:headEnd type="none" w="med" len="med"/>
                      <a:tailEnd type="none" w="med" len="med"/>
                    </a:lnL>
                    <a:solidFill>
                      <a:schemeClr val="bg1"/>
                    </a:solidFill>
                  </a:tcPr>
                </a:tc>
                <a:tc>
                  <a:txBody>
                    <a:bodyPr/>
                    <a:lstStyle/>
                    <a:p>
                      <a:pPr algn="ctr"/>
                      <a:r>
                        <a:rPr lang="en-GB" sz="1100" b="0" dirty="0"/>
                        <a:t>8</a:t>
                      </a:r>
                    </a:p>
                  </a:txBody>
                  <a:tcPr marL="59017" marR="59017" marT="29509" marB="29509" anchor="ctr">
                    <a:solidFill>
                      <a:schemeClr val="bg1"/>
                    </a:solidFill>
                  </a:tcPr>
                </a:tc>
                <a:tc>
                  <a:txBody>
                    <a:bodyPr/>
                    <a:lstStyle/>
                    <a:p>
                      <a:pPr algn="ctr"/>
                      <a:r>
                        <a:rPr lang="en-GB" sz="1100" b="0" dirty="0"/>
                        <a:t>9</a:t>
                      </a:r>
                    </a:p>
                  </a:txBody>
                  <a:tcPr marL="59017" marR="59017" marT="29509" marB="29509" anchor="ctr">
                    <a:solidFill>
                      <a:schemeClr val="bg1"/>
                    </a:solidFill>
                  </a:tcPr>
                </a:tc>
                <a:tc>
                  <a:txBody>
                    <a:bodyPr/>
                    <a:lstStyle/>
                    <a:p>
                      <a:pPr algn="ctr"/>
                      <a:r>
                        <a:rPr lang="en-GB" sz="1100" b="0" dirty="0"/>
                        <a:t>10</a:t>
                      </a:r>
                    </a:p>
                  </a:txBody>
                  <a:tcPr marL="59017" marR="59017" marT="29509" marB="29509" anchor="ctr">
                    <a:solidFill>
                      <a:schemeClr val="bg1"/>
                    </a:solidFill>
                  </a:tcPr>
                </a:tc>
                <a:tc>
                  <a:txBody>
                    <a:bodyPr/>
                    <a:lstStyle/>
                    <a:p>
                      <a:pPr algn="ctr"/>
                      <a:r>
                        <a:rPr lang="en-GB" sz="1100" b="0" dirty="0"/>
                        <a:t>11</a:t>
                      </a:r>
                    </a:p>
                  </a:txBody>
                  <a:tcPr marL="59017" marR="59017" marT="29509" marB="29509" anchor="ctr">
                    <a:solidFill>
                      <a:schemeClr val="bg1"/>
                    </a:solidFill>
                  </a:tcPr>
                </a:tc>
                <a:tc>
                  <a:txBody>
                    <a:bodyPr/>
                    <a:lstStyle/>
                    <a:p>
                      <a:pPr algn="ctr"/>
                      <a:r>
                        <a:rPr lang="en-GB" sz="1100" b="0" dirty="0"/>
                        <a:t>12</a:t>
                      </a:r>
                    </a:p>
                  </a:txBody>
                  <a:tcPr marL="59017" marR="59017" marT="29509" marB="29509" anchor="ctr">
                    <a:solidFill>
                      <a:schemeClr val="bg1"/>
                    </a:solidFill>
                  </a:tcPr>
                </a:tc>
                <a:tc>
                  <a:txBody>
                    <a:bodyPr/>
                    <a:lstStyle/>
                    <a:p>
                      <a:pPr algn="ctr"/>
                      <a:r>
                        <a:rPr lang="en-GB" sz="1100" b="0" dirty="0"/>
                        <a:t>13</a:t>
                      </a:r>
                    </a:p>
                  </a:txBody>
                  <a:tcPr marL="59017" marR="59017" marT="29509" marB="29509" anchor="ctr">
                    <a:lnR w="190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12860303"/>
                  </a:ext>
                </a:extLst>
              </a:tr>
              <a:tr h="239345">
                <a:tc>
                  <a:txBody>
                    <a:bodyPr/>
                    <a:lstStyle/>
                    <a:p>
                      <a:pPr algn="ctr"/>
                      <a:r>
                        <a:rPr lang="en-GB" sz="1100" b="0" dirty="0"/>
                        <a:t>14</a:t>
                      </a:r>
                    </a:p>
                  </a:txBody>
                  <a:tcPr marL="59017" marR="59017" marT="29509" marB="29509" anchor="ctr">
                    <a:lnL w="19050" cap="flat" cmpd="sng" algn="ctr">
                      <a:solidFill>
                        <a:schemeClr val="tx1"/>
                      </a:solidFill>
                      <a:prstDash val="solid"/>
                      <a:round/>
                      <a:headEnd type="none" w="med" len="med"/>
                      <a:tailEnd type="none" w="med" len="med"/>
                    </a:lnL>
                    <a:solidFill>
                      <a:srgbClr val="DDDDDD"/>
                    </a:solidFill>
                  </a:tcPr>
                </a:tc>
                <a:tc>
                  <a:txBody>
                    <a:bodyPr/>
                    <a:lstStyle/>
                    <a:p>
                      <a:pPr algn="ctr"/>
                      <a:r>
                        <a:rPr lang="en-GB" sz="1100" b="0" dirty="0"/>
                        <a:t>15</a:t>
                      </a:r>
                    </a:p>
                  </a:txBody>
                  <a:tcPr marL="59017" marR="59017" marT="29509" marB="29509" anchor="ctr">
                    <a:solidFill>
                      <a:srgbClr val="DDDDDD"/>
                    </a:solidFill>
                  </a:tcPr>
                </a:tc>
                <a:tc>
                  <a:txBody>
                    <a:bodyPr/>
                    <a:lstStyle/>
                    <a:p>
                      <a:pPr algn="ctr"/>
                      <a:r>
                        <a:rPr lang="en-GB" sz="1100" b="0" dirty="0"/>
                        <a:t>16</a:t>
                      </a:r>
                    </a:p>
                  </a:txBody>
                  <a:tcPr marL="59017" marR="59017" marT="29509" marB="29509" anchor="ctr">
                    <a:solidFill>
                      <a:srgbClr val="DDDDDD"/>
                    </a:solidFill>
                  </a:tcPr>
                </a:tc>
                <a:tc>
                  <a:txBody>
                    <a:bodyPr/>
                    <a:lstStyle/>
                    <a:p>
                      <a:pPr algn="ctr"/>
                      <a:r>
                        <a:rPr lang="en-GB" sz="1100" b="0" dirty="0"/>
                        <a:t>17</a:t>
                      </a:r>
                    </a:p>
                  </a:txBody>
                  <a:tcPr marL="59017" marR="59017" marT="29509" marB="29509" anchor="ctr">
                    <a:solidFill>
                      <a:srgbClr val="DDDDDD"/>
                    </a:solidFill>
                  </a:tcPr>
                </a:tc>
                <a:tc>
                  <a:txBody>
                    <a:bodyPr/>
                    <a:lstStyle/>
                    <a:p>
                      <a:pPr algn="ctr"/>
                      <a:r>
                        <a:rPr lang="en-GB" sz="1100" b="0" dirty="0"/>
                        <a:t>18</a:t>
                      </a:r>
                    </a:p>
                  </a:txBody>
                  <a:tcPr marL="59017" marR="59017" marT="29509" marB="29509" anchor="ctr">
                    <a:solidFill>
                      <a:srgbClr val="DDDDDD"/>
                    </a:solidFill>
                  </a:tcPr>
                </a:tc>
                <a:tc>
                  <a:txBody>
                    <a:bodyPr/>
                    <a:lstStyle/>
                    <a:p>
                      <a:pPr algn="ctr"/>
                      <a:r>
                        <a:rPr lang="en-GB" sz="1100" b="0" dirty="0"/>
                        <a:t>19</a:t>
                      </a:r>
                    </a:p>
                  </a:txBody>
                  <a:tcPr marL="59017" marR="59017" marT="29509" marB="29509" anchor="ctr">
                    <a:solidFill>
                      <a:srgbClr val="DDDDDD"/>
                    </a:solidFill>
                  </a:tcPr>
                </a:tc>
                <a:tc>
                  <a:txBody>
                    <a:bodyPr/>
                    <a:lstStyle/>
                    <a:p>
                      <a:pPr algn="ctr"/>
                      <a:r>
                        <a:rPr lang="en-GB" sz="1100" b="0" dirty="0"/>
                        <a:t>20</a:t>
                      </a:r>
                    </a:p>
                  </a:txBody>
                  <a:tcPr marL="59017" marR="59017" marT="29509" marB="29509" anchor="ctr">
                    <a:lnR w="19050" cap="flat" cmpd="sng" algn="ctr">
                      <a:solidFill>
                        <a:schemeClr val="tx1"/>
                      </a:solidFill>
                      <a:prstDash val="solid"/>
                      <a:round/>
                      <a:headEnd type="none" w="med" len="med"/>
                      <a:tailEnd type="none" w="med" len="med"/>
                    </a:lnR>
                    <a:solidFill>
                      <a:srgbClr val="DDDDDD"/>
                    </a:solidFill>
                  </a:tcPr>
                </a:tc>
                <a:extLst>
                  <a:ext uri="{0D108BD9-81ED-4DB2-BD59-A6C34878D82A}">
                    <a16:rowId xmlns:a16="http://schemas.microsoft.com/office/drawing/2014/main" val="2321572641"/>
                  </a:ext>
                </a:extLst>
              </a:tr>
              <a:tr h="239345">
                <a:tc>
                  <a:txBody>
                    <a:bodyPr/>
                    <a:lstStyle/>
                    <a:p>
                      <a:pPr algn="ctr"/>
                      <a:r>
                        <a:rPr lang="en-GB" sz="1100" b="0" dirty="0"/>
                        <a:t>21</a:t>
                      </a:r>
                    </a:p>
                  </a:txBody>
                  <a:tcPr marL="59017" marR="59017" marT="29509" marB="29509" anchor="ctr">
                    <a:lnL w="19050" cap="flat" cmpd="sng" algn="ctr">
                      <a:solidFill>
                        <a:schemeClr val="tx1"/>
                      </a:solidFill>
                      <a:prstDash val="solid"/>
                      <a:round/>
                      <a:headEnd type="none" w="med" len="med"/>
                      <a:tailEnd type="none" w="med" len="med"/>
                    </a:lnL>
                    <a:solidFill>
                      <a:schemeClr val="bg1"/>
                    </a:solidFill>
                  </a:tcPr>
                </a:tc>
                <a:tc>
                  <a:txBody>
                    <a:bodyPr/>
                    <a:lstStyle/>
                    <a:p>
                      <a:pPr algn="ctr"/>
                      <a:r>
                        <a:rPr lang="en-GB" sz="1100" b="0" dirty="0"/>
                        <a:t>22</a:t>
                      </a:r>
                    </a:p>
                  </a:txBody>
                  <a:tcPr marL="59017" marR="59017" marT="29509" marB="29509" anchor="ctr">
                    <a:solidFill>
                      <a:schemeClr val="bg1"/>
                    </a:solidFill>
                  </a:tcPr>
                </a:tc>
                <a:tc>
                  <a:txBody>
                    <a:bodyPr/>
                    <a:lstStyle/>
                    <a:p>
                      <a:pPr algn="ctr"/>
                      <a:r>
                        <a:rPr lang="en-GB" sz="1100" b="0" dirty="0"/>
                        <a:t>23</a:t>
                      </a:r>
                    </a:p>
                  </a:txBody>
                  <a:tcPr marL="59017" marR="59017" marT="29509" marB="29509" anchor="ctr">
                    <a:solidFill>
                      <a:schemeClr val="bg1"/>
                    </a:solidFill>
                  </a:tcPr>
                </a:tc>
                <a:tc>
                  <a:txBody>
                    <a:bodyPr/>
                    <a:lstStyle/>
                    <a:p>
                      <a:pPr algn="ctr"/>
                      <a:r>
                        <a:rPr lang="en-GB" sz="1100" b="0" dirty="0"/>
                        <a:t>24</a:t>
                      </a:r>
                    </a:p>
                  </a:txBody>
                  <a:tcPr marL="59017" marR="59017" marT="29509" marB="29509" anchor="ctr">
                    <a:solidFill>
                      <a:schemeClr val="bg1"/>
                    </a:solidFill>
                  </a:tcPr>
                </a:tc>
                <a:tc>
                  <a:txBody>
                    <a:bodyPr/>
                    <a:lstStyle/>
                    <a:p>
                      <a:pPr algn="ctr"/>
                      <a:r>
                        <a:rPr lang="en-GB" sz="1100" b="0" dirty="0"/>
                        <a:t>25</a:t>
                      </a:r>
                    </a:p>
                  </a:txBody>
                  <a:tcPr marL="59017" marR="59017" marT="29509" marB="29509" anchor="ctr">
                    <a:solidFill>
                      <a:schemeClr val="bg1"/>
                    </a:solidFill>
                  </a:tcPr>
                </a:tc>
                <a:tc>
                  <a:txBody>
                    <a:bodyPr/>
                    <a:lstStyle/>
                    <a:p>
                      <a:pPr algn="ctr"/>
                      <a:r>
                        <a:rPr lang="en-GB" sz="1100" b="0" dirty="0"/>
                        <a:t>26</a:t>
                      </a:r>
                    </a:p>
                  </a:txBody>
                  <a:tcPr marL="59017" marR="59017" marT="29509" marB="29509" anchor="ctr">
                    <a:solidFill>
                      <a:schemeClr val="bg1"/>
                    </a:solidFill>
                  </a:tcPr>
                </a:tc>
                <a:tc>
                  <a:txBody>
                    <a:bodyPr/>
                    <a:lstStyle/>
                    <a:p>
                      <a:pPr algn="ctr"/>
                      <a:r>
                        <a:rPr lang="en-GB" sz="1100" b="0" dirty="0"/>
                        <a:t>27</a:t>
                      </a:r>
                    </a:p>
                  </a:txBody>
                  <a:tcPr marL="59017" marR="59017" marT="29509" marB="29509" anchor="ctr">
                    <a:lnR w="190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765113299"/>
                  </a:ext>
                </a:extLst>
              </a:tr>
              <a:tr h="239345">
                <a:tc>
                  <a:txBody>
                    <a:bodyPr/>
                    <a:lstStyle/>
                    <a:p>
                      <a:pPr algn="ctr"/>
                      <a:r>
                        <a:rPr lang="en-GB" sz="1100" b="0" dirty="0"/>
                        <a:t>28</a:t>
                      </a:r>
                    </a:p>
                  </a:txBody>
                  <a:tcPr marL="59017" marR="59017" marT="29509" marB="29509"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29</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30</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100" b="0" dirty="0"/>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100" b="0" dirty="0"/>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100" b="0" dirty="0"/>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100" b="0" dirty="0"/>
                    </a:p>
                  </a:txBody>
                  <a:tcPr marL="59017" marR="59017" marT="29509" marB="29509"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737657890"/>
                  </a:ext>
                </a:extLst>
              </a:tr>
            </a:tbl>
          </a:graphicData>
        </a:graphic>
      </p:graphicFrame>
      <p:sp>
        <p:nvSpPr>
          <p:cNvPr id="41" name="Oval 40">
            <a:extLst>
              <a:ext uri="{FF2B5EF4-FFF2-40B4-BE49-F238E27FC236}">
                <a16:creationId xmlns:a16="http://schemas.microsoft.com/office/drawing/2014/main" id="{5179A1BD-44F8-4E4B-9F9D-F00A4350896A}"/>
              </a:ext>
            </a:extLst>
          </p:cNvPr>
          <p:cNvSpPr/>
          <p:nvPr/>
        </p:nvSpPr>
        <p:spPr>
          <a:xfrm>
            <a:off x="7699427" y="5190343"/>
            <a:ext cx="218054" cy="220436"/>
          </a:xfrm>
          <a:prstGeom prst="ellipse">
            <a:avLst/>
          </a:prstGeom>
          <a:noFill/>
          <a:ln w="38100">
            <a:solidFill>
              <a:srgbClr val="BF0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0033810E-2659-4207-A0F4-A58DB21905A4}"/>
              </a:ext>
            </a:extLst>
          </p:cNvPr>
          <p:cNvSpPr/>
          <p:nvPr/>
        </p:nvSpPr>
        <p:spPr>
          <a:xfrm>
            <a:off x="5076798" y="5688121"/>
            <a:ext cx="224799" cy="209328"/>
          </a:xfrm>
          <a:prstGeom prst="ellipse">
            <a:avLst/>
          </a:prstGeom>
          <a:noFill/>
          <a:ln w="381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A2FA5BD7-6CA2-45D2-AC08-0B8DFC360DCD}"/>
              </a:ext>
            </a:extLst>
          </p:cNvPr>
          <p:cNvSpPr txBox="1"/>
          <p:nvPr/>
        </p:nvSpPr>
        <p:spPr>
          <a:xfrm>
            <a:off x="6091160" y="2393074"/>
            <a:ext cx="2292350" cy="1855076"/>
          </a:xfrm>
          <a:prstGeom prst="rect">
            <a:avLst/>
          </a:prstGeom>
          <a:solidFill>
            <a:srgbClr val="F9C4BF"/>
          </a:solidFill>
          <a:ln w="28575">
            <a:solidFill>
              <a:srgbClr val="689429"/>
            </a:solidFill>
          </a:ln>
        </p:spPr>
        <p:txBody>
          <a:bodyPr wrap="square" lIns="108000" tIns="108000" rIns="108000" bIns="108000" rtlCol="0">
            <a:noAutofit/>
          </a:bodyPr>
          <a:lstStyle/>
          <a:p>
            <a:pPr algn="ctr"/>
            <a:endParaRPr lang="en-GB" sz="1600" b="1" dirty="0"/>
          </a:p>
        </p:txBody>
      </p:sp>
      <p:graphicFrame>
        <p:nvGraphicFramePr>
          <p:cNvPr id="47" name="Table 5">
            <a:extLst>
              <a:ext uri="{FF2B5EF4-FFF2-40B4-BE49-F238E27FC236}">
                <a16:creationId xmlns:a16="http://schemas.microsoft.com/office/drawing/2014/main" id="{180C2A1A-44C9-46C0-94AA-96ED56CB62DF}"/>
              </a:ext>
            </a:extLst>
          </p:cNvPr>
          <p:cNvGraphicFramePr>
            <a:graphicFrameLocks noGrp="1"/>
          </p:cNvGraphicFramePr>
          <p:nvPr>
            <p:extLst>
              <p:ext uri="{D42A27DB-BD31-4B8C-83A1-F6EECF244321}">
                <p14:modId xmlns:p14="http://schemas.microsoft.com/office/powerpoint/2010/main" val="2614634819"/>
              </p:ext>
            </p:extLst>
          </p:nvPr>
        </p:nvGraphicFramePr>
        <p:xfrm>
          <a:off x="6252353" y="2481757"/>
          <a:ext cx="1986796" cy="1665023"/>
        </p:xfrm>
        <a:graphic>
          <a:graphicData uri="http://schemas.openxmlformats.org/drawingml/2006/table">
            <a:tbl>
              <a:tblPr firstRow="1" bandRow="1">
                <a:tableStyleId>{5940675A-B579-460E-94D1-54222C63F5DA}</a:tableStyleId>
              </a:tblPr>
              <a:tblGrid>
                <a:gridCol w="283828">
                  <a:extLst>
                    <a:ext uri="{9D8B030D-6E8A-4147-A177-3AD203B41FA5}">
                      <a16:colId xmlns:a16="http://schemas.microsoft.com/office/drawing/2014/main" val="1078712135"/>
                    </a:ext>
                  </a:extLst>
                </a:gridCol>
                <a:gridCol w="283828">
                  <a:extLst>
                    <a:ext uri="{9D8B030D-6E8A-4147-A177-3AD203B41FA5}">
                      <a16:colId xmlns:a16="http://schemas.microsoft.com/office/drawing/2014/main" val="3680982558"/>
                    </a:ext>
                  </a:extLst>
                </a:gridCol>
                <a:gridCol w="283828">
                  <a:extLst>
                    <a:ext uri="{9D8B030D-6E8A-4147-A177-3AD203B41FA5}">
                      <a16:colId xmlns:a16="http://schemas.microsoft.com/office/drawing/2014/main" val="172678372"/>
                    </a:ext>
                  </a:extLst>
                </a:gridCol>
                <a:gridCol w="283828">
                  <a:extLst>
                    <a:ext uri="{9D8B030D-6E8A-4147-A177-3AD203B41FA5}">
                      <a16:colId xmlns:a16="http://schemas.microsoft.com/office/drawing/2014/main" val="1695845675"/>
                    </a:ext>
                  </a:extLst>
                </a:gridCol>
                <a:gridCol w="283828">
                  <a:extLst>
                    <a:ext uri="{9D8B030D-6E8A-4147-A177-3AD203B41FA5}">
                      <a16:colId xmlns:a16="http://schemas.microsoft.com/office/drawing/2014/main" val="2554298687"/>
                    </a:ext>
                  </a:extLst>
                </a:gridCol>
                <a:gridCol w="283828">
                  <a:extLst>
                    <a:ext uri="{9D8B030D-6E8A-4147-A177-3AD203B41FA5}">
                      <a16:colId xmlns:a16="http://schemas.microsoft.com/office/drawing/2014/main" val="508239919"/>
                    </a:ext>
                  </a:extLst>
                </a:gridCol>
                <a:gridCol w="283828">
                  <a:extLst>
                    <a:ext uri="{9D8B030D-6E8A-4147-A177-3AD203B41FA5}">
                      <a16:colId xmlns:a16="http://schemas.microsoft.com/office/drawing/2014/main" val="221623827"/>
                    </a:ext>
                  </a:extLst>
                </a:gridCol>
              </a:tblGrid>
              <a:tr h="239345">
                <a:tc gridSpan="7">
                  <a:txBody>
                    <a:bodyPr/>
                    <a:lstStyle/>
                    <a:p>
                      <a:pPr algn="ctr"/>
                      <a:r>
                        <a:rPr lang="en-GB" sz="1100" b="1" dirty="0">
                          <a:solidFill>
                            <a:schemeClr val="bg1"/>
                          </a:solidFill>
                        </a:rPr>
                        <a:t>June 2020</a:t>
                      </a:r>
                    </a:p>
                  </a:txBody>
                  <a:tcPr marL="74000" marR="74000" marT="37000" marB="37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0821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521020142"/>
                  </a:ext>
                </a:extLst>
              </a:tr>
              <a:tr h="239345">
                <a:tc>
                  <a:txBody>
                    <a:bodyPr/>
                    <a:lstStyle/>
                    <a:p>
                      <a:pPr algn="ctr"/>
                      <a:r>
                        <a:rPr lang="en-GB" sz="1100" b="1" dirty="0">
                          <a:solidFill>
                            <a:schemeClr val="tx1"/>
                          </a:solidFill>
                        </a:rPr>
                        <a:t>S</a:t>
                      </a:r>
                    </a:p>
                  </a:txBody>
                  <a:tcPr marL="59017" marR="59017" marT="29509" marB="29509"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M</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T</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W</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T</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F</a:t>
                      </a:r>
                    </a:p>
                  </a:txBody>
                  <a:tcPr marL="59017" marR="59017" marT="29509" marB="29509" anchor="ct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tc>
                  <a:txBody>
                    <a:bodyPr/>
                    <a:lstStyle/>
                    <a:p>
                      <a:pPr algn="ctr"/>
                      <a:r>
                        <a:rPr lang="en-GB" sz="1100" b="1" dirty="0">
                          <a:solidFill>
                            <a:schemeClr val="tx1"/>
                          </a:solidFill>
                        </a:rPr>
                        <a:t>S</a:t>
                      </a:r>
                    </a:p>
                  </a:txBody>
                  <a:tcPr marL="59017" marR="59017" marT="29509" marB="29509"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BD95"/>
                    </a:solidFill>
                  </a:tcPr>
                </a:tc>
                <a:extLst>
                  <a:ext uri="{0D108BD9-81ED-4DB2-BD59-A6C34878D82A}">
                    <a16:rowId xmlns:a16="http://schemas.microsoft.com/office/drawing/2014/main" val="1552223107"/>
                  </a:ext>
                </a:extLst>
              </a:tr>
              <a:tr h="239345">
                <a:tc>
                  <a:txBody>
                    <a:bodyPr/>
                    <a:lstStyle/>
                    <a:p>
                      <a:pPr algn="ctr"/>
                      <a:endParaRPr lang="en-GB" sz="1100" b="0" dirty="0"/>
                    </a:p>
                  </a:txBody>
                  <a:tcPr marL="59017" marR="59017" marT="29509" marB="29509"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1</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2</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3</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4</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5</a:t>
                      </a:r>
                    </a:p>
                  </a:txBody>
                  <a:tcPr marL="59017" marR="59017" marT="29509" marB="29509" anchor="ctr">
                    <a:lnT w="28575" cap="flat" cmpd="sng" algn="ctr">
                      <a:solidFill>
                        <a:schemeClr val="tx1"/>
                      </a:solidFill>
                      <a:prstDash val="solid"/>
                      <a:round/>
                      <a:headEnd type="none" w="med" len="med"/>
                      <a:tailEnd type="none" w="med" len="med"/>
                    </a:lnT>
                    <a:solidFill>
                      <a:srgbClr val="DDDDDD"/>
                    </a:solidFill>
                  </a:tcPr>
                </a:tc>
                <a:tc>
                  <a:txBody>
                    <a:bodyPr/>
                    <a:lstStyle/>
                    <a:p>
                      <a:pPr algn="ctr"/>
                      <a:r>
                        <a:rPr lang="en-GB" sz="1100" b="0" dirty="0"/>
                        <a:t>6</a:t>
                      </a:r>
                    </a:p>
                  </a:txBody>
                  <a:tcPr marL="59017" marR="59017" marT="29509" marB="29509"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DDDDDD"/>
                    </a:solidFill>
                  </a:tcPr>
                </a:tc>
                <a:extLst>
                  <a:ext uri="{0D108BD9-81ED-4DB2-BD59-A6C34878D82A}">
                    <a16:rowId xmlns:a16="http://schemas.microsoft.com/office/drawing/2014/main" val="3538994263"/>
                  </a:ext>
                </a:extLst>
              </a:tr>
              <a:tr h="239345">
                <a:tc>
                  <a:txBody>
                    <a:bodyPr/>
                    <a:lstStyle/>
                    <a:p>
                      <a:pPr algn="ctr"/>
                      <a:r>
                        <a:rPr lang="en-GB" sz="1100" b="0" dirty="0"/>
                        <a:t>7</a:t>
                      </a:r>
                    </a:p>
                  </a:txBody>
                  <a:tcPr marL="59017" marR="59017" marT="29509" marB="29509" anchor="ctr">
                    <a:lnL w="19050" cap="flat" cmpd="sng" algn="ctr">
                      <a:solidFill>
                        <a:schemeClr val="tx1"/>
                      </a:solidFill>
                      <a:prstDash val="solid"/>
                      <a:round/>
                      <a:headEnd type="none" w="med" len="med"/>
                      <a:tailEnd type="none" w="med" len="med"/>
                    </a:lnL>
                    <a:solidFill>
                      <a:schemeClr val="bg1"/>
                    </a:solidFill>
                  </a:tcPr>
                </a:tc>
                <a:tc>
                  <a:txBody>
                    <a:bodyPr/>
                    <a:lstStyle/>
                    <a:p>
                      <a:pPr algn="ctr"/>
                      <a:r>
                        <a:rPr lang="en-GB" sz="1100" b="0" dirty="0"/>
                        <a:t>8</a:t>
                      </a:r>
                    </a:p>
                  </a:txBody>
                  <a:tcPr marL="59017" marR="59017" marT="29509" marB="29509" anchor="ctr">
                    <a:solidFill>
                      <a:schemeClr val="bg1"/>
                    </a:solidFill>
                  </a:tcPr>
                </a:tc>
                <a:tc>
                  <a:txBody>
                    <a:bodyPr/>
                    <a:lstStyle/>
                    <a:p>
                      <a:pPr algn="ctr"/>
                      <a:r>
                        <a:rPr lang="en-GB" sz="1100" b="0" dirty="0"/>
                        <a:t>9</a:t>
                      </a:r>
                    </a:p>
                  </a:txBody>
                  <a:tcPr marL="59017" marR="59017" marT="29509" marB="29509" anchor="ctr">
                    <a:solidFill>
                      <a:schemeClr val="bg1"/>
                    </a:solidFill>
                  </a:tcPr>
                </a:tc>
                <a:tc>
                  <a:txBody>
                    <a:bodyPr/>
                    <a:lstStyle/>
                    <a:p>
                      <a:pPr algn="ctr"/>
                      <a:r>
                        <a:rPr lang="en-GB" sz="1100" b="0" dirty="0"/>
                        <a:t>10</a:t>
                      </a:r>
                    </a:p>
                  </a:txBody>
                  <a:tcPr marL="59017" marR="59017" marT="29509" marB="29509" anchor="ctr">
                    <a:solidFill>
                      <a:schemeClr val="bg1"/>
                    </a:solidFill>
                  </a:tcPr>
                </a:tc>
                <a:tc>
                  <a:txBody>
                    <a:bodyPr/>
                    <a:lstStyle/>
                    <a:p>
                      <a:pPr algn="ctr"/>
                      <a:r>
                        <a:rPr lang="en-GB" sz="1100" b="0" dirty="0"/>
                        <a:t>11</a:t>
                      </a:r>
                    </a:p>
                  </a:txBody>
                  <a:tcPr marL="59017" marR="59017" marT="29509" marB="29509" anchor="ctr">
                    <a:solidFill>
                      <a:schemeClr val="bg1"/>
                    </a:solidFill>
                  </a:tcPr>
                </a:tc>
                <a:tc>
                  <a:txBody>
                    <a:bodyPr/>
                    <a:lstStyle/>
                    <a:p>
                      <a:pPr algn="ctr"/>
                      <a:r>
                        <a:rPr lang="en-GB" sz="1100" b="0" dirty="0"/>
                        <a:t>12</a:t>
                      </a:r>
                    </a:p>
                  </a:txBody>
                  <a:tcPr marL="59017" marR="59017" marT="29509" marB="29509" anchor="ctr">
                    <a:solidFill>
                      <a:schemeClr val="bg1"/>
                    </a:solidFill>
                  </a:tcPr>
                </a:tc>
                <a:tc>
                  <a:txBody>
                    <a:bodyPr/>
                    <a:lstStyle/>
                    <a:p>
                      <a:pPr algn="ctr"/>
                      <a:r>
                        <a:rPr lang="en-GB" sz="1100" b="0" dirty="0"/>
                        <a:t>13</a:t>
                      </a:r>
                    </a:p>
                  </a:txBody>
                  <a:tcPr marL="59017" marR="59017" marT="29509" marB="29509" anchor="ctr">
                    <a:lnR w="190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12860303"/>
                  </a:ext>
                </a:extLst>
              </a:tr>
              <a:tr h="239345">
                <a:tc>
                  <a:txBody>
                    <a:bodyPr/>
                    <a:lstStyle/>
                    <a:p>
                      <a:pPr algn="ctr"/>
                      <a:r>
                        <a:rPr lang="en-GB" sz="1100" b="0" dirty="0"/>
                        <a:t>14</a:t>
                      </a:r>
                    </a:p>
                  </a:txBody>
                  <a:tcPr marL="59017" marR="59017" marT="29509" marB="29509" anchor="ctr">
                    <a:lnL w="19050" cap="flat" cmpd="sng" algn="ctr">
                      <a:solidFill>
                        <a:schemeClr val="tx1"/>
                      </a:solidFill>
                      <a:prstDash val="solid"/>
                      <a:round/>
                      <a:headEnd type="none" w="med" len="med"/>
                      <a:tailEnd type="none" w="med" len="med"/>
                    </a:lnL>
                    <a:solidFill>
                      <a:srgbClr val="DDDDDD"/>
                    </a:solidFill>
                  </a:tcPr>
                </a:tc>
                <a:tc>
                  <a:txBody>
                    <a:bodyPr/>
                    <a:lstStyle/>
                    <a:p>
                      <a:pPr algn="ctr"/>
                      <a:r>
                        <a:rPr lang="en-GB" sz="1100" b="0" dirty="0"/>
                        <a:t>15</a:t>
                      </a:r>
                    </a:p>
                  </a:txBody>
                  <a:tcPr marL="59017" marR="59017" marT="29509" marB="29509" anchor="ctr">
                    <a:solidFill>
                      <a:srgbClr val="DDDDDD"/>
                    </a:solidFill>
                  </a:tcPr>
                </a:tc>
                <a:tc>
                  <a:txBody>
                    <a:bodyPr/>
                    <a:lstStyle/>
                    <a:p>
                      <a:pPr algn="ctr"/>
                      <a:r>
                        <a:rPr lang="en-GB" sz="1100" b="0" dirty="0"/>
                        <a:t>16</a:t>
                      </a:r>
                    </a:p>
                  </a:txBody>
                  <a:tcPr marL="59017" marR="59017" marT="29509" marB="29509" anchor="ctr">
                    <a:solidFill>
                      <a:srgbClr val="DDDDDD"/>
                    </a:solidFill>
                  </a:tcPr>
                </a:tc>
                <a:tc>
                  <a:txBody>
                    <a:bodyPr/>
                    <a:lstStyle/>
                    <a:p>
                      <a:pPr algn="ctr"/>
                      <a:r>
                        <a:rPr lang="en-GB" sz="1100" b="0" dirty="0"/>
                        <a:t>17</a:t>
                      </a:r>
                    </a:p>
                  </a:txBody>
                  <a:tcPr marL="59017" marR="59017" marT="29509" marB="29509" anchor="ctr">
                    <a:solidFill>
                      <a:srgbClr val="DDDDDD"/>
                    </a:solidFill>
                  </a:tcPr>
                </a:tc>
                <a:tc>
                  <a:txBody>
                    <a:bodyPr/>
                    <a:lstStyle/>
                    <a:p>
                      <a:pPr algn="ctr"/>
                      <a:r>
                        <a:rPr lang="en-GB" sz="1100" b="0" dirty="0"/>
                        <a:t>18</a:t>
                      </a:r>
                    </a:p>
                  </a:txBody>
                  <a:tcPr marL="59017" marR="59017" marT="29509" marB="29509" anchor="ctr">
                    <a:solidFill>
                      <a:srgbClr val="DDDDDD"/>
                    </a:solidFill>
                  </a:tcPr>
                </a:tc>
                <a:tc>
                  <a:txBody>
                    <a:bodyPr/>
                    <a:lstStyle/>
                    <a:p>
                      <a:pPr algn="ctr"/>
                      <a:r>
                        <a:rPr lang="en-GB" sz="1100" b="0" dirty="0"/>
                        <a:t>19</a:t>
                      </a:r>
                    </a:p>
                  </a:txBody>
                  <a:tcPr marL="59017" marR="59017" marT="29509" marB="29509" anchor="ctr">
                    <a:solidFill>
                      <a:srgbClr val="DDDDDD"/>
                    </a:solidFill>
                  </a:tcPr>
                </a:tc>
                <a:tc>
                  <a:txBody>
                    <a:bodyPr/>
                    <a:lstStyle/>
                    <a:p>
                      <a:pPr algn="ctr"/>
                      <a:r>
                        <a:rPr lang="en-GB" sz="1100" b="0" dirty="0"/>
                        <a:t>20</a:t>
                      </a:r>
                    </a:p>
                  </a:txBody>
                  <a:tcPr marL="59017" marR="59017" marT="29509" marB="29509" anchor="ctr">
                    <a:lnR w="19050" cap="flat" cmpd="sng" algn="ctr">
                      <a:solidFill>
                        <a:schemeClr val="tx1"/>
                      </a:solidFill>
                      <a:prstDash val="solid"/>
                      <a:round/>
                      <a:headEnd type="none" w="med" len="med"/>
                      <a:tailEnd type="none" w="med" len="med"/>
                    </a:lnR>
                    <a:solidFill>
                      <a:srgbClr val="DDDDDD"/>
                    </a:solidFill>
                  </a:tcPr>
                </a:tc>
                <a:extLst>
                  <a:ext uri="{0D108BD9-81ED-4DB2-BD59-A6C34878D82A}">
                    <a16:rowId xmlns:a16="http://schemas.microsoft.com/office/drawing/2014/main" val="2321572641"/>
                  </a:ext>
                </a:extLst>
              </a:tr>
              <a:tr h="224473">
                <a:tc>
                  <a:txBody>
                    <a:bodyPr/>
                    <a:lstStyle/>
                    <a:p>
                      <a:pPr algn="ctr"/>
                      <a:r>
                        <a:rPr lang="en-GB" sz="1100" b="0" dirty="0"/>
                        <a:t>21</a:t>
                      </a:r>
                    </a:p>
                  </a:txBody>
                  <a:tcPr marL="59017" marR="59017" marT="29509" marB="29509" anchor="ctr">
                    <a:lnL w="19050" cap="flat" cmpd="sng" algn="ctr">
                      <a:solidFill>
                        <a:schemeClr val="tx1"/>
                      </a:solidFill>
                      <a:prstDash val="solid"/>
                      <a:round/>
                      <a:headEnd type="none" w="med" len="med"/>
                      <a:tailEnd type="none" w="med" len="med"/>
                    </a:lnL>
                    <a:solidFill>
                      <a:schemeClr val="bg1"/>
                    </a:solidFill>
                  </a:tcPr>
                </a:tc>
                <a:tc>
                  <a:txBody>
                    <a:bodyPr/>
                    <a:lstStyle/>
                    <a:p>
                      <a:pPr algn="ctr"/>
                      <a:r>
                        <a:rPr lang="en-GB" sz="1100" b="0" dirty="0"/>
                        <a:t>22</a:t>
                      </a:r>
                    </a:p>
                  </a:txBody>
                  <a:tcPr marL="59017" marR="59017" marT="29509" marB="29509" anchor="ctr">
                    <a:solidFill>
                      <a:schemeClr val="bg1"/>
                    </a:solidFill>
                  </a:tcPr>
                </a:tc>
                <a:tc>
                  <a:txBody>
                    <a:bodyPr/>
                    <a:lstStyle/>
                    <a:p>
                      <a:pPr algn="ctr"/>
                      <a:r>
                        <a:rPr lang="en-GB" sz="1100" b="0" dirty="0"/>
                        <a:t>23</a:t>
                      </a:r>
                    </a:p>
                  </a:txBody>
                  <a:tcPr marL="59017" marR="59017" marT="29509" marB="29509" anchor="ctr">
                    <a:solidFill>
                      <a:schemeClr val="bg1"/>
                    </a:solidFill>
                  </a:tcPr>
                </a:tc>
                <a:tc>
                  <a:txBody>
                    <a:bodyPr/>
                    <a:lstStyle/>
                    <a:p>
                      <a:pPr algn="ctr"/>
                      <a:r>
                        <a:rPr lang="en-GB" sz="1100" b="0" dirty="0"/>
                        <a:t>24</a:t>
                      </a:r>
                    </a:p>
                  </a:txBody>
                  <a:tcPr marL="59017" marR="59017" marT="29509" marB="29509" anchor="ctr">
                    <a:solidFill>
                      <a:schemeClr val="bg1"/>
                    </a:solidFill>
                  </a:tcPr>
                </a:tc>
                <a:tc>
                  <a:txBody>
                    <a:bodyPr/>
                    <a:lstStyle/>
                    <a:p>
                      <a:pPr algn="ctr"/>
                      <a:r>
                        <a:rPr lang="en-GB" sz="1100" b="0" dirty="0"/>
                        <a:t>25</a:t>
                      </a:r>
                    </a:p>
                  </a:txBody>
                  <a:tcPr marL="59017" marR="59017" marT="29509" marB="29509" anchor="ctr">
                    <a:solidFill>
                      <a:schemeClr val="bg1"/>
                    </a:solidFill>
                  </a:tcPr>
                </a:tc>
                <a:tc>
                  <a:txBody>
                    <a:bodyPr/>
                    <a:lstStyle/>
                    <a:p>
                      <a:pPr algn="ctr"/>
                      <a:r>
                        <a:rPr lang="en-GB" sz="1100" b="0" dirty="0"/>
                        <a:t>26</a:t>
                      </a:r>
                    </a:p>
                  </a:txBody>
                  <a:tcPr marL="59017" marR="59017" marT="29509" marB="29509" anchor="ctr">
                    <a:solidFill>
                      <a:schemeClr val="bg1"/>
                    </a:solidFill>
                  </a:tcPr>
                </a:tc>
                <a:tc>
                  <a:txBody>
                    <a:bodyPr/>
                    <a:lstStyle/>
                    <a:p>
                      <a:pPr algn="ctr"/>
                      <a:r>
                        <a:rPr lang="en-GB" sz="1100" b="0" dirty="0"/>
                        <a:t>27</a:t>
                      </a:r>
                    </a:p>
                  </a:txBody>
                  <a:tcPr marL="59017" marR="59017" marT="29509" marB="29509" anchor="ctr">
                    <a:lnR w="190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765113299"/>
                  </a:ext>
                </a:extLst>
              </a:tr>
              <a:tr h="239345">
                <a:tc>
                  <a:txBody>
                    <a:bodyPr/>
                    <a:lstStyle/>
                    <a:p>
                      <a:pPr algn="ctr"/>
                      <a:r>
                        <a:rPr lang="en-GB" sz="1100" b="0" dirty="0"/>
                        <a:t>28</a:t>
                      </a:r>
                    </a:p>
                  </a:txBody>
                  <a:tcPr marL="59017" marR="59017" marT="29509" marB="29509"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29</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r>
                        <a:rPr lang="en-GB" sz="1100" b="0" dirty="0"/>
                        <a:t>30</a:t>
                      </a:r>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100" b="0" dirty="0"/>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100" b="0" dirty="0"/>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100" b="0" dirty="0"/>
                    </a:p>
                  </a:txBody>
                  <a:tcPr marL="59017" marR="59017" marT="29509" marB="29509" anchor="ctr">
                    <a:lnB w="19050" cap="flat" cmpd="sng" algn="ctr">
                      <a:solidFill>
                        <a:schemeClr val="tx1"/>
                      </a:solidFill>
                      <a:prstDash val="solid"/>
                      <a:round/>
                      <a:headEnd type="none" w="med" len="med"/>
                      <a:tailEnd type="none" w="med" len="med"/>
                    </a:lnB>
                    <a:solidFill>
                      <a:srgbClr val="DDDDDD"/>
                    </a:solidFill>
                  </a:tcPr>
                </a:tc>
                <a:tc>
                  <a:txBody>
                    <a:bodyPr/>
                    <a:lstStyle/>
                    <a:p>
                      <a:pPr algn="ctr"/>
                      <a:endParaRPr lang="en-GB" sz="1100" b="0" dirty="0"/>
                    </a:p>
                  </a:txBody>
                  <a:tcPr marL="59017" marR="59017" marT="29509" marB="29509"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737657890"/>
                  </a:ext>
                </a:extLst>
              </a:tr>
            </a:tbl>
          </a:graphicData>
        </a:graphic>
      </p:graphicFrame>
      <p:sp>
        <p:nvSpPr>
          <p:cNvPr id="48" name="Oval 47">
            <a:extLst>
              <a:ext uri="{FF2B5EF4-FFF2-40B4-BE49-F238E27FC236}">
                <a16:creationId xmlns:a16="http://schemas.microsoft.com/office/drawing/2014/main" id="{1DCFCD17-4C94-471C-B111-EC23D7CDE2AB}"/>
              </a:ext>
            </a:extLst>
          </p:cNvPr>
          <p:cNvSpPr/>
          <p:nvPr/>
        </p:nvSpPr>
        <p:spPr>
          <a:xfrm>
            <a:off x="7694346" y="3684102"/>
            <a:ext cx="218054" cy="220436"/>
          </a:xfrm>
          <a:prstGeom prst="ellipse">
            <a:avLst/>
          </a:prstGeom>
          <a:noFill/>
          <a:ln w="38100">
            <a:solidFill>
              <a:srgbClr val="BF0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FFC5E15C-F009-4E8F-B8DD-F6E02076067B}"/>
              </a:ext>
            </a:extLst>
          </p:cNvPr>
          <p:cNvSpPr/>
          <p:nvPr/>
        </p:nvSpPr>
        <p:spPr>
          <a:xfrm>
            <a:off x="7995003" y="2979312"/>
            <a:ext cx="224799" cy="209328"/>
          </a:xfrm>
          <a:prstGeom prst="ellipse">
            <a:avLst/>
          </a:prstGeom>
          <a:noFill/>
          <a:ln w="381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564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1)">
                                      <p:cBhvr>
                                        <p:cTn id="14" dur="1000"/>
                                        <p:tgtEl>
                                          <p:spTgt spid="24"/>
                                        </p:tgtEl>
                                      </p:cBhvr>
                                    </p:animEffect>
                                  </p:childTnLst>
                                </p:cTn>
                              </p:par>
                            </p:childTnLst>
                          </p:cTn>
                        </p:par>
                        <p:par>
                          <p:cTn id="15" fill="hold">
                            <p:stCondLst>
                              <p:cond delay="1500"/>
                            </p:stCondLst>
                            <p:childTnLst>
                              <p:par>
                                <p:cTn id="16" presetID="21" presetClass="entr" presetSubtype="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500"/>
                            </p:stCondLst>
                            <p:childTnLst>
                              <p:par>
                                <p:cTn id="36" presetID="21" presetClass="entr" presetSubtype="1" fill="hold" grpId="0"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heel(1)">
                                      <p:cBhvr>
                                        <p:cTn id="38" dur="1000"/>
                                        <p:tgtEl>
                                          <p:spTgt spid="41"/>
                                        </p:tgtEl>
                                      </p:cBhvr>
                                    </p:animEffect>
                                  </p:childTnLst>
                                </p:cTn>
                              </p:par>
                            </p:childTnLst>
                          </p:cTn>
                        </p:par>
                        <p:par>
                          <p:cTn id="39" fill="hold">
                            <p:stCondLst>
                              <p:cond delay="1500"/>
                            </p:stCondLst>
                            <p:childTnLst>
                              <p:par>
                                <p:cTn id="40" presetID="21" presetClass="entr" presetSubtype="1"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heel(1)">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par>
                          <p:cTn id="56" fill="hold">
                            <p:stCondLst>
                              <p:cond delay="500"/>
                            </p:stCondLst>
                            <p:childTnLst>
                              <p:par>
                                <p:cTn id="57" presetID="21" presetClass="entr" presetSubtype="1"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heel(1)">
                                      <p:cBhvr>
                                        <p:cTn id="59" dur="1000"/>
                                        <p:tgtEl>
                                          <p:spTgt spid="48"/>
                                        </p:tgtEl>
                                      </p:cBhvr>
                                    </p:animEffect>
                                  </p:childTnLst>
                                </p:cTn>
                              </p:par>
                            </p:childTnLst>
                          </p:cTn>
                        </p:par>
                        <p:par>
                          <p:cTn id="60" fill="hold">
                            <p:stCondLst>
                              <p:cond delay="1500"/>
                            </p:stCondLst>
                            <p:childTnLst>
                              <p:par>
                                <p:cTn id="61" presetID="21" presetClass="entr" presetSubtype="1"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heel(1)">
                                      <p:cBhvr>
                                        <p:cTn id="63" dur="10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0" grpId="0"/>
      <p:bldP spid="32" grpId="0"/>
      <p:bldP spid="33" grpId="0"/>
      <p:bldP spid="34" grpId="0" animBg="1"/>
      <p:bldP spid="41" grpId="0" animBg="1"/>
      <p:bldP spid="42" grpId="0" animBg="1"/>
      <p:bldP spid="46" grpId="0" animBg="1"/>
      <p:bldP spid="48" grpId="0" animBg="1"/>
      <p:bldP spid="49"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ptx" id="{3BD20C4A-250B-4648-9FC8-9A06643C064F}" vid="{8A1EB70A-12F0-4EA0-89BA-7AF8BF1D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685</TotalTime>
  <Words>1027</Words>
  <Application>Microsoft Macintosh PowerPoint</Application>
  <PresentationFormat>On-screen Show (4:3)</PresentationFormat>
  <Paragraphs>350</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Twinkl</vt:lpstr>
      <vt:lpstr>Calibri</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Tarjinder Momi</dc:creator>
  <cp:lastModifiedBy>Microsoft Office User</cp:lastModifiedBy>
  <cp:revision>340</cp:revision>
  <dcterms:created xsi:type="dcterms:W3CDTF">2020-04-23T14:33:11Z</dcterms:created>
  <dcterms:modified xsi:type="dcterms:W3CDTF">2020-05-25T18:57:12Z</dcterms:modified>
</cp:coreProperties>
</file>