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9" r:id="rId6"/>
    <p:sldId id="282" r:id="rId7"/>
    <p:sldId id="290" r:id="rId8"/>
    <p:sldId id="284" r:id="rId9"/>
    <p:sldId id="288" r:id="rId10"/>
    <p:sldId id="286"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9C"/>
    <a:srgbClr val="689429"/>
    <a:srgbClr val="0076B0"/>
    <a:srgbClr val="AFDEF9"/>
    <a:srgbClr val="47B1E5"/>
    <a:srgbClr val="007AC2"/>
    <a:srgbClr val="00A8E7"/>
    <a:srgbClr val="11743A"/>
    <a:srgbClr val="009640"/>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showGuides="1">
      <p:cViewPr varScale="1">
        <p:scale>
          <a:sx n="131" d="100"/>
          <a:sy n="131" d="100"/>
        </p:scale>
        <p:origin x="1656" y="184"/>
      </p:cViewPr>
      <p:guideLst>
        <p:guide orient="horz" pos="2160"/>
        <p:guide pos="2880"/>
        <p:guide pos="340"/>
        <p:guide orient="horz" pos="3929"/>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3-time-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3-time-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30192" y="5806106"/>
            <a:ext cx="929898" cy="57343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4091553" y="3146156"/>
            <a:ext cx="929898" cy="57343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dirty="0">
                <a:solidFill>
                  <a:schemeClr val="tx1"/>
                </a:solidFill>
              </a:rPr>
              <a:t>Solve problems involving converting from hours to minutes; minutes to seconds; years to months; weeks to days. </a:t>
            </a:r>
            <a:endParaRPr lang="en-US" dirty="0">
              <a:solidFill>
                <a:schemeClr val="tx1"/>
              </a:solidFill>
            </a:endParaRP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54185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096279"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cxnSp>
        <p:nvCxnSpPr>
          <p:cNvPr id="103" name="Straight Connector 102"/>
          <p:cNvCxnSpPr/>
          <p:nvPr/>
        </p:nvCxnSpPr>
        <p:spPr>
          <a:xfrm>
            <a:off x="354185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06977"/>
            <a:ext cx="3762887" cy="495108"/>
          </a:xfrm>
          <a:prstGeom prst="rect">
            <a:avLst/>
          </a:prstGeom>
          <a:solidFill>
            <a:srgbClr val="0076B0"/>
          </a:solidFill>
          <a:ln w="28575">
            <a:noFill/>
          </a:ln>
        </p:spPr>
        <p:txBody>
          <a:bodyPr wrap="square" lIns="108000" tIns="108000" rIns="108000" bIns="108000" rtlCol="0">
            <a:spAutoFit/>
          </a:bodyPr>
          <a:lstStyle/>
          <a:p>
            <a:r>
              <a:rPr lang="en-GB" b="1" dirty="0">
                <a:solidFill>
                  <a:schemeClr val="bg1"/>
                </a:solidFill>
              </a:rPr>
              <a:t>Complete the table.</a:t>
            </a:r>
          </a:p>
        </p:txBody>
      </p:sp>
      <p:graphicFrame>
        <p:nvGraphicFramePr>
          <p:cNvPr id="3" name="Table 2"/>
          <p:cNvGraphicFramePr>
            <a:graphicFrameLocks noGrp="1"/>
          </p:cNvGraphicFramePr>
          <p:nvPr>
            <p:extLst>
              <p:ext uri="{D42A27DB-BD31-4B8C-83A1-F6EECF244321}">
                <p14:modId xmlns:p14="http://schemas.microsoft.com/office/powerpoint/2010/main" val="1555178558"/>
              </p:ext>
            </p:extLst>
          </p:nvPr>
        </p:nvGraphicFramePr>
        <p:xfrm>
          <a:off x="768350" y="2250923"/>
          <a:ext cx="7632000" cy="3841902"/>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2261624623"/>
                    </a:ext>
                  </a:extLst>
                </a:gridCol>
                <a:gridCol w="1080000">
                  <a:extLst>
                    <a:ext uri="{9D8B030D-6E8A-4147-A177-3AD203B41FA5}">
                      <a16:colId xmlns:a16="http://schemas.microsoft.com/office/drawing/2014/main" val="3854339230"/>
                    </a:ext>
                  </a:extLst>
                </a:gridCol>
                <a:gridCol w="3276000">
                  <a:extLst>
                    <a:ext uri="{9D8B030D-6E8A-4147-A177-3AD203B41FA5}">
                      <a16:colId xmlns:a16="http://schemas.microsoft.com/office/drawing/2014/main" val="4240222236"/>
                    </a:ext>
                  </a:extLst>
                </a:gridCol>
              </a:tblGrid>
              <a:tr h="640317">
                <a:tc>
                  <a:txBody>
                    <a:bodyPr/>
                    <a:lstStyle/>
                    <a:p>
                      <a:pPr algn="ctr"/>
                      <a:r>
                        <a:rPr lang="en-GB" sz="1800" b="0" dirty="0">
                          <a:solidFill>
                            <a:schemeClr val="tx1"/>
                          </a:solidFill>
                        </a:rPr>
                        <a:t>1 hour 20 minutes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u="sng" dirty="0">
                          <a:solidFill>
                            <a:schemeClr val="tx1"/>
                          </a:solidFill>
                        </a:rPr>
                        <a:t>       </a:t>
                      </a:r>
                      <a:r>
                        <a:rPr lang="en-GB" sz="1800" b="0" dirty="0">
                          <a:solidFill>
                            <a:schemeClr val="tx1"/>
                          </a:solidFill>
                        </a:rPr>
                        <a:t> minutes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982208"/>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1 hour 5 minutes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u="sng" dirty="0">
                          <a:solidFill>
                            <a:schemeClr val="tx1"/>
                          </a:solidFill>
                        </a:rPr>
                        <a:t>       </a:t>
                      </a:r>
                      <a:r>
                        <a:rPr lang="en-GB" sz="1800" b="0" dirty="0">
                          <a:solidFill>
                            <a:schemeClr val="tx1"/>
                          </a:solidFill>
                        </a:rPr>
                        <a:t> minutes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421757"/>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1 hour 35 minutes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u="sng" dirty="0">
                          <a:solidFill>
                            <a:schemeClr val="tx1"/>
                          </a:solidFill>
                        </a:rPr>
                        <a:t>       </a:t>
                      </a:r>
                      <a:r>
                        <a:rPr lang="en-GB" sz="1800" b="0" dirty="0">
                          <a:solidFill>
                            <a:schemeClr val="tx1"/>
                          </a:solidFill>
                        </a:rPr>
                        <a:t> minutes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826552"/>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sng" dirty="0">
                          <a:solidFill>
                            <a:schemeClr val="tx1"/>
                          </a:solidFill>
                        </a:rPr>
                        <a:t>       </a:t>
                      </a:r>
                      <a:r>
                        <a:rPr lang="en-GB" sz="1800" b="0" dirty="0">
                          <a:solidFill>
                            <a:schemeClr val="tx1"/>
                          </a:solidFill>
                        </a:rPr>
                        <a:t> hour </a:t>
                      </a:r>
                      <a:r>
                        <a:rPr lang="en-GB" sz="1800" b="0" u="sng" dirty="0">
                          <a:solidFill>
                            <a:schemeClr val="tx1"/>
                          </a:solidFill>
                        </a:rPr>
                        <a:t>       </a:t>
                      </a:r>
                      <a:r>
                        <a:rPr lang="en-GB" sz="1800" b="0" dirty="0">
                          <a:solidFill>
                            <a:schemeClr val="tx1"/>
                          </a:solidFill>
                        </a:rPr>
                        <a:t> minutes</a:t>
                      </a:r>
                      <a:endParaRPr lang="en-GB" sz="1800" b="0" dirty="0">
                        <a:solidFill>
                          <a:schemeClr val="bg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dirty="0">
                          <a:solidFill>
                            <a:schemeClr val="tx1"/>
                          </a:solidFill>
                        </a:rPr>
                        <a:t>105</a:t>
                      </a:r>
                      <a:r>
                        <a:rPr lang="en-GB" sz="1800" b="0" baseline="0" dirty="0">
                          <a:solidFill>
                            <a:schemeClr val="tx1"/>
                          </a:solidFill>
                        </a:rPr>
                        <a:t> m</a:t>
                      </a:r>
                      <a:r>
                        <a:rPr lang="en-GB" sz="1800" b="0" dirty="0">
                          <a:solidFill>
                            <a:schemeClr val="tx1"/>
                          </a:solidFill>
                        </a:rPr>
                        <a:t>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707992"/>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sng" dirty="0">
                          <a:solidFill>
                            <a:schemeClr val="tx1"/>
                          </a:solidFill>
                        </a:rPr>
                        <a:t>       </a:t>
                      </a:r>
                      <a:r>
                        <a:rPr lang="en-GB" sz="1800" b="0" dirty="0">
                          <a:solidFill>
                            <a:schemeClr val="tx1"/>
                          </a:solidFill>
                        </a:rPr>
                        <a:t> hours </a:t>
                      </a:r>
                      <a:r>
                        <a:rPr lang="en-GB" sz="1800" b="0" u="sng" dirty="0">
                          <a:solidFill>
                            <a:schemeClr val="tx1"/>
                          </a:solidFill>
                        </a:rPr>
                        <a:t>       </a:t>
                      </a:r>
                      <a:r>
                        <a:rPr lang="en-GB" sz="1800" b="0" dirty="0">
                          <a:solidFill>
                            <a:schemeClr val="tx1"/>
                          </a:solidFill>
                        </a:rPr>
                        <a:t> minutes</a:t>
                      </a:r>
                      <a:endParaRPr lang="en-GB" sz="1800" b="0" dirty="0">
                        <a:solidFill>
                          <a:schemeClr val="bg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dirty="0">
                          <a:solidFill>
                            <a:schemeClr val="tx1"/>
                          </a:solidFill>
                        </a:rPr>
                        <a:t>150</a:t>
                      </a:r>
                      <a:r>
                        <a:rPr lang="en-GB" sz="1800" b="0" baseline="0" dirty="0">
                          <a:solidFill>
                            <a:schemeClr val="tx1"/>
                          </a:solidFill>
                        </a:rPr>
                        <a:t> m</a:t>
                      </a:r>
                      <a:r>
                        <a:rPr lang="en-GB" sz="1800" b="0" dirty="0">
                          <a:solidFill>
                            <a:schemeClr val="tx1"/>
                          </a:solidFill>
                        </a:rPr>
                        <a:t>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414250"/>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 </a:t>
                      </a:r>
                      <a:r>
                        <a:rPr lang="en-GB" sz="1800" b="0" u="sng" dirty="0">
                          <a:solidFill>
                            <a:schemeClr val="tx1"/>
                          </a:solidFill>
                        </a:rPr>
                        <a:t>       </a:t>
                      </a:r>
                      <a:r>
                        <a:rPr lang="en-GB" sz="1800" b="0" dirty="0">
                          <a:solidFill>
                            <a:schemeClr val="tx1"/>
                          </a:solidFill>
                        </a:rPr>
                        <a:t> hours </a:t>
                      </a:r>
                      <a:r>
                        <a:rPr lang="en-GB" sz="1800" b="0" u="sng" dirty="0">
                          <a:solidFill>
                            <a:schemeClr val="tx1"/>
                          </a:solidFill>
                        </a:rPr>
                        <a:t>       </a:t>
                      </a:r>
                      <a:r>
                        <a:rPr lang="en-GB" sz="1800" b="0" dirty="0">
                          <a:solidFill>
                            <a:schemeClr val="tx1"/>
                          </a:solidFill>
                        </a:rPr>
                        <a:t> minutes</a:t>
                      </a:r>
                      <a:endParaRPr lang="en-GB" sz="1800" b="0" u="none"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0076B0"/>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1800" b="0" dirty="0">
                          <a:solidFill>
                            <a:schemeClr val="tx1"/>
                          </a:solidFill>
                        </a:rPr>
                        <a:t>200</a:t>
                      </a:r>
                      <a:r>
                        <a:rPr lang="en-GB" sz="1800" b="0" baseline="0" dirty="0">
                          <a:solidFill>
                            <a:schemeClr val="tx1"/>
                          </a:solidFill>
                        </a:rPr>
                        <a:t> m</a:t>
                      </a:r>
                      <a:r>
                        <a:rPr lang="en-GB" sz="1800" b="0" dirty="0">
                          <a:solidFill>
                            <a:schemeClr val="tx1"/>
                          </a:solidFill>
                        </a:rPr>
                        <a:t>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758484"/>
                  </a:ext>
                </a:extLst>
              </a:tr>
            </a:tbl>
          </a:graphicData>
        </a:graphic>
      </p:graphicFrame>
      <p:sp>
        <p:nvSpPr>
          <p:cNvPr id="4" name="TextBox 3"/>
          <p:cNvSpPr txBox="1"/>
          <p:nvPr/>
        </p:nvSpPr>
        <p:spPr>
          <a:xfrm>
            <a:off x="5863772" y="2393948"/>
            <a:ext cx="928914" cy="369332"/>
          </a:xfrm>
          <a:prstGeom prst="rect">
            <a:avLst/>
          </a:prstGeom>
          <a:noFill/>
        </p:spPr>
        <p:txBody>
          <a:bodyPr wrap="square" rtlCol="0">
            <a:spAutoFit/>
          </a:bodyPr>
          <a:lstStyle/>
          <a:p>
            <a:pPr algn="ctr"/>
            <a:r>
              <a:rPr lang="en-GB" b="1" dirty="0">
                <a:solidFill>
                  <a:srgbClr val="689429"/>
                </a:solidFill>
              </a:rPr>
              <a:t>80</a:t>
            </a:r>
          </a:p>
        </p:txBody>
      </p:sp>
      <p:sp>
        <p:nvSpPr>
          <p:cNvPr id="14" name="TextBox 13"/>
          <p:cNvSpPr txBox="1"/>
          <p:nvPr/>
        </p:nvSpPr>
        <p:spPr>
          <a:xfrm>
            <a:off x="5863772" y="3024390"/>
            <a:ext cx="928914" cy="369332"/>
          </a:xfrm>
          <a:prstGeom prst="rect">
            <a:avLst/>
          </a:prstGeom>
          <a:noFill/>
        </p:spPr>
        <p:txBody>
          <a:bodyPr wrap="square" rtlCol="0">
            <a:spAutoFit/>
          </a:bodyPr>
          <a:lstStyle/>
          <a:p>
            <a:pPr algn="ctr"/>
            <a:r>
              <a:rPr lang="en-GB" b="1" dirty="0">
                <a:solidFill>
                  <a:srgbClr val="689429"/>
                </a:solidFill>
              </a:rPr>
              <a:t>65</a:t>
            </a:r>
          </a:p>
        </p:txBody>
      </p:sp>
      <p:sp>
        <p:nvSpPr>
          <p:cNvPr id="15" name="TextBox 14"/>
          <p:cNvSpPr txBox="1"/>
          <p:nvPr/>
        </p:nvSpPr>
        <p:spPr>
          <a:xfrm>
            <a:off x="5863772" y="3666120"/>
            <a:ext cx="928914" cy="369332"/>
          </a:xfrm>
          <a:prstGeom prst="rect">
            <a:avLst/>
          </a:prstGeom>
          <a:noFill/>
        </p:spPr>
        <p:txBody>
          <a:bodyPr wrap="square" rtlCol="0">
            <a:spAutoFit/>
          </a:bodyPr>
          <a:lstStyle/>
          <a:p>
            <a:pPr algn="ctr"/>
            <a:r>
              <a:rPr lang="en-GB" b="1" dirty="0">
                <a:solidFill>
                  <a:srgbClr val="689429"/>
                </a:solidFill>
              </a:rPr>
              <a:t>95</a:t>
            </a:r>
          </a:p>
        </p:txBody>
      </p:sp>
      <p:sp>
        <p:nvSpPr>
          <p:cNvPr id="16" name="TextBox 15"/>
          <p:cNvSpPr txBox="1"/>
          <p:nvPr/>
        </p:nvSpPr>
        <p:spPr>
          <a:xfrm>
            <a:off x="1092426" y="4309586"/>
            <a:ext cx="592138" cy="369332"/>
          </a:xfrm>
          <a:prstGeom prst="rect">
            <a:avLst/>
          </a:prstGeom>
          <a:noFill/>
        </p:spPr>
        <p:txBody>
          <a:bodyPr wrap="square" rtlCol="0">
            <a:spAutoFit/>
          </a:bodyPr>
          <a:lstStyle/>
          <a:p>
            <a:pPr algn="ctr"/>
            <a:r>
              <a:rPr lang="en-GB" b="1" dirty="0">
                <a:solidFill>
                  <a:srgbClr val="689429"/>
                </a:solidFill>
              </a:rPr>
              <a:t>1</a:t>
            </a:r>
          </a:p>
        </p:txBody>
      </p:sp>
      <p:sp>
        <p:nvSpPr>
          <p:cNvPr id="17" name="TextBox 16"/>
          <p:cNvSpPr txBox="1"/>
          <p:nvPr/>
        </p:nvSpPr>
        <p:spPr>
          <a:xfrm>
            <a:off x="924038" y="4942192"/>
            <a:ext cx="928914" cy="369332"/>
          </a:xfrm>
          <a:prstGeom prst="rect">
            <a:avLst/>
          </a:prstGeom>
          <a:noFill/>
        </p:spPr>
        <p:txBody>
          <a:bodyPr wrap="square" rtlCol="0">
            <a:spAutoFit/>
          </a:bodyPr>
          <a:lstStyle/>
          <a:p>
            <a:pPr algn="ctr"/>
            <a:r>
              <a:rPr lang="en-GB" b="1" dirty="0">
                <a:solidFill>
                  <a:srgbClr val="689429"/>
                </a:solidFill>
              </a:rPr>
              <a:t>2</a:t>
            </a:r>
          </a:p>
        </p:txBody>
      </p:sp>
      <p:sp>
        <p:nvSpPr>
          <p:cNvPr id="18" name="TextBox 17"/>
          <p:cNvSpPr txBox="1"/>
          <p:nvPr/>
        </p:nvSpPr>
        <p:spPr>
          <a:xfrm>
            <a:off x="924038" y="5590988"/>
            <a:ext cx="928914" cy="369332"/>
          </a:xfrm>
          <a:prstGeom prst="rect">
            <a:avLst/>
          </a:prstGeom>
          <a:noFill/>
        </p:spPr>
        <p:txBody>
          <a:bodyPr wrap="square" rtlCol="0">
            <a:spAutoFit/>
          </a:bodyPr>
          <a:lstStyle/>
          <a:p>
            <a:pPr algn="ctr"/>
            <a:r>
              <a:rPr lang="en-GB" b="1" dirty="0">
                <a:solidFill>
                  <a:srgbClr val="689429"/>
                </a:solidFill>
              </a:rPr>
              <a:t>3</a:t>
            </a:r>
          </a:p>
        </p:txBody>
      </p:sp>
      <p:sp>
        <p:nvSpPr>
          <p:cNvPr id="20" name="TextBox 19"/>
          <p:cNvSpPr txBox="1"/>
          <p:nvPr/>
        </p:nvSpPr>
        <p:spPr>
          <a:xfrm>
            <a:off x="2113415" y="5590988"/>
            <a:ext cx="928914" cy="369332"/>
          </a:xfrm>
          <a:prstGeom prst="rect">
            <a:avLst/>
          </a:prstGeom>
          <a:noFill/>
        </p:spPr>
        <p:txBody>
          <a:bodyPr wrap="square" rtlCol="0">
            <a:spAutoFit/>
          </a:bodyPr>
          <a:lstStyle/>
          <a:p>
            <a:pPr algn="ctr"/>
            <a:r>
              <a:rPr lang="en-GB" b="1" dirty="0">
                <a:solidFill>
                  <a:srgbClr val="689429"/>
                </a:solidFill>
              </a:rPr>
              <a:t>20</a:t>
            </a:r>
          </a:p>
        </p:txBody>
      </p:sp>
      <p:sp>
        <p:nvSpPr>
          <p:cNvPr id="21" name="TextBox 20"/>
          <p:cNvSpPr txBox="1"/>
          <p:nvPr/>
        </p:nvSpPr>
        <p:spPr>
          <a:xfrm>
            <a:off x="2100715" y="4942192"/>
            <a:ext cx="928914" cy="369332"/>
          </a:xfrm>
          <a:prstGeom prst="rect">
            <a:avLst/>
          </a:prstGeom>
          <a:noFill/>
        </p:spPr>
        <p:txBody>
          <a:bodyPr wrap="square" rtlCol="0">
            <a:spAutoFit/>
          </a:bodyPr>
          <a:lstStyle/>
          <a:p>
            <a:pPr algn="ctr"/>
            <a:r>
              <a:rPr lang="en-GB" b="1" dirty="0">
                <a:solidFill>
                  <a:srgbClr val="689429"/>
                </a:solidFill>
              </a:rPr>
              <a:t>30</a:t>
            </a:r>
          </a:p>
        </p:txBody>
      </p:sp>
      <p:sp>
        <p:nvSpPr>
          <p:cNvPr id="22" name="TextBox 21"/>
          <p:cNvSpPr txBox="1"/>
          <p:nvPr/>
        </p:nvSpPr>
        <p:spPr>
          <a:xfrm>
            <a:off x="2049915" y="4309586"/>
            <a:ext cx="928914" cy="369332"/>
          </a:xfrm>
          <a:prstGeom prst="rect">
            <a:avLst/>
          </a:prstGeom>
          <a:noFill/>
        </p:spPr>
        <p:txBody>
          <a:bodyPr wrap="square" rtlCol="0">
            <a:spAutoFit/>
          </a:bodyPr>
          <a:lstStyle/>
          <a:p>
            <a:pPr algn="ctr"/>
            <a:r>
              <a:rPr lang="en-GB" b="1" dirty="0">
                <a:solidFill>
                  <a:srgbClr val="689429"/>
                </a:solidFill>
              </a:rPr>
              <a:t>45</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17" grpId="0"/>
      <p:bldP spid="18"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54185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096279"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cxnSp>
        <p:nvCxnSpPr>
          <p:cNvPr id="103" name="Straight Connector 102"/>
          <p:cNvCxnSpPr/>
          <p:nvPr/>
        </p:nvCxnSpPr>
        <p:spPr>
          <a:xfrm>
            <a:off x="354185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406977"/>
            <a:ext cx="7632000" cy="495108"/>
          </a:xfrm>
          <a:prstGeom prst="rect">
            <a:avLst/>
          </a:prstGeom>
          <a:solidFill>
            <a:srgbClr val="0076B0"/>
          </a:solidFill>
          <a:ln w="28575">
            <a:noFill/>
          </a:ln>
        </p:spPr>
        <p:txBody>
          <a:bodyPr wrap="square" lIns="108000" tIns="108000" rIns="108000" bIns="108000" rtlCol="0">
            <a:spAutoFit/>
          </a:bodyPr>
          <a:lstStyle/>
          <a:p>
            <a:r>
              <a:rPr lang="en-GB" b="1" dirty="0">
                <a:solidFill>
                  <a:schemeClr val="bg1"/>
                </a:solidFill>
              </a:rPr>
              <a:t>Use &lt;, &gt; or = to make the statements correct.</a:t>
            </a:r>
          </a:p>
        </p:txBody>
      </p:sp>
      <p:graphicFrame>
        <p:nvGraphicFramePr>
          <p:cNvPr id="3" name="Table 2"/>
          <p:cNvGraphicFramePr>
            <a:graphicFrameLocks noGrp="1"/>
          </p:cNvGraphicFramePr>
          <p:nvPr>
            <p:extLst>
              <p:ext uri="{D42A27DB-BD31-4B8C-83A1-F6EECF244321}">
                <p14:modId xmlns:p14="http://schemas.microsoft.com/office/powerpoint/2010/main" val="757010346"/>
              </p:ext>
            </p:extLst>
          </p:nvPr>
        </p:nvGraphicFramePr>
        <p:xfrm>
          <a:off x="755650" y="2250923"/>
          <a:ext cx="7632000" cy="3201585"/>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2261624623"/>
                    </a:ext>
                  </a:extLst>
                </a:gridCol>
                <a:gridCol w="1080000">
                  <a:extLst>
                    <a:ext uri="{9D8B030D-6E8A-4147-A177-3AD203B41FA5}">
                      <a16:colId xmlns:a16="http://schemas.microsoft.com/office/drawing/2014/main" val="3854339230"/>
                    </a:ext>
                  </a:extLst>
                </a:gridCol>
                <a:gridCol w="3276000">
                  <a:extLst>
                    <a:ext uri="{9D8B030D-6E8A-4147-A177-3AD203B41FA5}">
                      <a16:colId xmlns:a16="http://schemas.microsoft.com/office/drawing/2014/main" val="4240222236"/>
                    </a:ext>
                  </a:extLst>
                </a:gridCol>
              </a:tblGrid>
              <a:tr h="640317">
                <a:tc>
                  <a:txBody>
                    <a:bodyPr/>
                    <a:lstStyle/>
                    <a:p>
                      <a:pPr algn="ctr"/>
                      <a:r>
                        <a:rPr lang="en-GB" sz="1800" b="0" dirty="0">
                          <a:solidFill>
                            <a:schemeClr val="tx1"/>
                          </a:solidFill>
                        </a:rPr>
                        <a:t>2 hours 24 minutes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2800" b="1" dirty="0">
                          <a:solidFill>
                            <a:schemeClr val="bg1"/>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u="none" dirty="0">
                          <a:solidFill>
                            <a:schemeClr val="tx1"/>
                          </a:solidFill>
                        </a:rPr>
                        <a:t>150 </a:t>
                      </a:r>
                      <a:r>
                        <a:rPr lang="en-GB" sz="1800" b="0" dirty="0">
                          <a:solidFill>
                            <a:schemeClr val="tx1"/>
                          </a:solidFill>
                        </a:rPr>
                        <a:t>minutes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1189982208"/>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85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2800" b="1" dirty="0">
                          <a:solidFill>
                            <a:schemeClr val="bg1"/>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u="none" dirty="0">
                          <a:solidFill>
                            <a:schemeClr val="tx1"/>
                          </a:solidFill>
                        </a:rPr>
                        <a:t>1 </a:t>
                      </a:r>
                      <a:r>
                        <a:rPr lang="en-GB" sz="1800" b="0" dirty="0">
                          <a:solidFill>
                            <a:schemeClr val="tx1"/>
                          </a:solidFill>
                        </a:rPr>
                        <a:t>minute</a:t>
                      </a:r>
                      <a:r>
                        <a:rPr lang="en-GB" sz="1800" b="0" baseline="0" dirty="0">
                          <a:solidFill>
                            <a:schemeClr val="tx1"/>
                          </a:solidFill>
                        </a:rPr>
                        <a:t> 25 seconds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1943421757"/>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3 hours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2800" b="1" dirty="0">
                          <a:solidFill>
                            <a:schemeClr val="bg1"/>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u="none" dirty="0">
                          <a:solidFill>
                            <a:schemeClr val="tx1"/>
                          </a:solidFill>
                        </a:rPr>
                        <a:t>170 </a:t>
                      </a:r>
                      <a:r>
                        <a:rPr lang="en-GB" sz="1800" b="0" dirty="0">
                          <a:solidFill>
                            <a:schemeClr val="tx1"/>
                          </a:solidFill>
                        </a:rPr>
                        <a:t>minutes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4027826552"/>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dirty="0">
                          <a:solidFill>
                            <a:schemeClr val="tx1"/>
                          </a:solidFill>
                        </a:rPr>
                        <a:t>250 minutes</a:t>
                      </a:r>
                      <a:endParaRPr lang="en-GB" sz="1800" b="0" u="none" dirty="0">
                        <a:solidFill>
                          <a:schemeClr val="bg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2800" b="1" dirty="0">
                          <a:solidFill>
                            <a:schemeClr val="bg1"/>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rPr>
                        <a:t>4 hours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1286707992"/>
                  </a:ext>
                </a:extLst>
              </a:tr>
              <a:tr h="640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dirty="0">
                          <a:solidFill>
                            <a:schemeClr val="tx1"/>
                          </a:solidFill>
                        </a:rPr>
                        <a:t>3 minutes</a:t>
                      </a:r>
                      <a:r>
                        <a:rPr lang="en-GB" sz="1800" b="0" u="none" baseline="0" dirty="0">
                          <a:solidFill>
                            <a:schemeClr val="tx1"/>
                          </a:solidFill>
                        </a:rPr>
                        <a:t> 5 seconds</a:t>
                      </a:r>
                      <a:endParaRPr lang="en-GB" sz="1800" b="0" u="none" dirty="0">
                        <a:solidFill>
                          <a:schemeClr val="bg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sz="2800" b="1" dirty="0">
                          <a:solidFill>
                            <a:schemeClr val="bg1"/>
                          </a:solidFill>
                        </a:rPr>
                        <a:t>=</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rPr>
                        <a:t>200 seconds</a:t>
                      </a:r>
                      <a:endParaRPr lang="en-GB" dirty="0"/>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538414250"/>
                  </a:ext>
                </a:extLst>
              </a:tr>
            </a:tbl>
          </a:graphicData>
        </a:graphic>
      </p:graphicFrame>
      <p:sp>
        <p:nvSpPr>
          <p:cNvPr id="21" name="TextBox 20"/>
          <p:cNvSpPr txBox="1"/>
          <p:nvPr/>
        </p:nvSpPr>
        <p:spPr>
          <a:xfrm>
            <a:off x="4107193" y="4904092"/>
            <a:ext cx="928914" cy="461665"/>
          </a:xfrm>
          <a:prstGeom prst="rect">
            <a:avLst/>
          </a:prstGeom>
          <a:noFill/>
        </p:spPr>
        <p:txBody>
          <a:bodyPr wrap="square" rtlCol="0">
            <a:spAutoFit/>
          </a:bodyPr>
          <a:lstStyle/>
          <a:p>
            <a:pPr algn="ctr"/>
            <a:r>
              <a:rPr lang="en-GB" sz="2400" b="1" dirty="0">
                <a:solidFill>
                  <a:srgbClr val="689429"/>
                </a:solidFill>
              </a:rPr>
              <a:t>&lt;</a:t>
            </a:r>
          </a:p>
        </p:txBody>
      </p:sp>
      <p:sp>
        <p:nvSpPr>
          <p:cNvPr id="19" name="TextBox 18"/>
          <p:cNvSpPr txBox="1"/>
          <p:nvPr/>
        </p:nvSpPr>
        <p:spPr>
          <a:xfrm>
            <a:off x="4107193" y="4271486"/>
            <a:ext cx="928914" cy="461665"/>
          </a:xfrm>
          <a:prstGeom prst="rect">
            <a:avLst/>
          </a:prstGeom>
          <a:noFill/>
        </p:spPr>
        <p:txBody>
          <a:bodyPr wrap="square" rtlCol="0">
            <a:spAutoFit/>
          </a:bodyPr>
          <a:lstStyle/>
          <a:p>
            <a:pPr algn="ctr"/>
            <a:r>
              <a:rPr lang="en-GB" sz="2400" b="1" dirty="0">
                <a:solidFill>
                  <a:srgbClr val="689429"/>
                </a:solidFill>
              </a:rPr>
              <a:t>&gt;</a:t>
            </a:r>
          </a:p>
        </p:txBody>
      </p:sp>
      <p:sp>
        <p:nvSpPr>
          <p:cNvPr id="23" name="TextBox 22"/>
          <p:cNvSpPr txBox="1"/>
          <p:nvPr/>
        </p:nvSpPr>
        <p:spPr>
          <a:xfrm>
            <a:off x="4107193" y="3638880"/>
            <a:ext cx="928914" cy="461665"/>
          </a:xfrm>
          <a:prstGeom prst="rect">
            <a:avLst/>
          </a:prstGeom>
          <a:noFill/>
        </p:spPr>
        <p:txBody>
          <a:bodyPr wrap="square" rtlCol="0">
            <a:spAutoFit/>
          </a:bodyPr>
          <a:lstStyle/>
          <a:p>
            <a:pPr algn="ctr"/>
            <a:r>
              <a:rPr lang="en-GB" sz="2400" b="1" dirty="0">
                <a:solidFill>
                  <a:srgbClr val="689429"/>
                </a:solidFill>
              </a:rPr>
              <a:t>&gt;</a:t>
            </a:r>
          </a:p>
        </p:txBody>
      </p:sp>
      <p:sp>
        <p:nvSpPr>
          <p:cNvPr id="24" name="TextBox 23"/>
          <p:cNvSpPr txBox="1"/>
          <p:nvPr/>
        </p:nvSpPr>
        <p:spPr>
          <a:xfrm>
            <a:off x="4107543" y="2986290"/>
            <a:ext cx="928914" cy="461665"/>
          </a:xfrm>
          <a:prstGeom prst="rect">
            <a:avLst/>
          </a:prstGeom>
          <a:noFill/>
        </p:spPr>
        <p:txBody>
          <a:bodyPr wrap="square" rtlCol="0">
            <a:spAutoFit/>
          </a:bodyPr>
          <a:lstStyle/>
          <a:p>
            <a:pPr algn="ctr"/>
            <a:r>
              <a:rPr lang="en-GB" sz="2400" b="1" dirty="0">
                <a:solidFill>
                  <a:srgbClr val="689429"/>
                </a:solidFill>
              </a:rPr>
              <a:t>=</a:t>
            </a:r>
          </a:p>
        </p:txBody>
      </p:sp>
      <p:sp>
        <p:nvSpPr>
          <p:cNvPr id="25" name="TextBox 24"/>
          <p:cNvSpPr txBox="1"/>
          <p:nvPr/>
        </p:nvSpPr>
        <p:spPr>
          <a:xfrm>
            <a:off x="4107193" y="2349222"/>
            <a:ext cx="928914" cy="461665"/>
          </a:xfrm>
          <a:prstGeom prst="rect">
            <a:avLst/>
          </a:prstGeom>
          <a:noFill/>
        </p:spPr>
        <p:txBody>
          <a:bodyPr wrap="square" rtlCol="0">
            <a:spAutoFit/>
          </a:bodyPr>
          <a:lstStyle/>
          <a:p>
            <a:pPr algn="ctr"/>
            <a:r>
              <a:rPr lang="en-GB" sz="2400" b="1" dirty="0">
                <a:solidFill>
                  <a:srgbClr val="689429"/>
                </a:solidFill>
              </a:rPr>
              <a:t>&lt;</a:t>
            </a:r>
          </a:p>
        </p:txBody>
      </p:sp>
    </p:spTree>
    <p:extLst>
      <p:ext uri="{BB962C8B-B14F-4D97-AF65-F5344CB8AC3E}">
        <p14:creationId xmlns:p14="http://schemas.microsoft.com/office/powerpoint/2010/main" val="22229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5574" y="702863"/>
            <a:ext cx="3096279"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4185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4185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406977"/>
            <a:ext cx="7632000" cy="495108"/>
          </a:xfrm>
          <a:prstGeom prst="rect">
            <a:avLst/>
          </a:prstGeom>
          <a:solidFill>
            <a:srgbClr val="0076B0"/>
          </a:solidFill>
          <a:ln w="28575">
            <a:noFill/>
          </a:ln>
        </p:spPr>
        <p:txBody>
          <a:bodyPr wrap="square" lIns="108000" tIns="108000" rIns="108000" bIns="108000" rtlCol="0">
            <a:spAutoFit/>
          </a:bodyPr>
          <a:lstStyle/>
          <a:p>
            <a:r>
              <a:rPr lang="en-GB" b="1" dirty="0">
                <a:solidFill>
                  <a:schemeClr val="bg1"/>
                </a:solidFill>
              </a:rPr>
              <a:t>Find the odd one odd in each group of times. </a:t>
            </a:r>
            <a:r>
              <a:rPr lang="en-GB" dirty="0">
                <a:solidFill>
                  <a:schemeClr val="bg1"/>
                </a:solidFill>
              </a:rPr>
              <a:t>Explain your reasoning.</a:t>
            </a:r>
          </a:p>
        </p:txBody>
      </p:sp>
      <p:graphicFrame>
        <p:nvGraphicFramePr>
          <p:cNvPr id="12" name="Table 11"/>
          <p:cNvGraphicFramePr>
            <a:graphicFrameLocks noGrp="1"/>
          </p:cNvGraphicFramePr>
          <p:nvPr>
            <p:extLst>
              <p:ext uri="{D42A27DB-BD31-4B8C-83A1-F6EECF244321}">
                <p14:modId xmlns:p14="http://schemas.microsoft.com/office/powerpoint/2010/main" val="2086688157"/>
              </p:ext>
            </p:extLst>
          </p:nvPr>
        </p:nvGraphicFramePr>
        <p:xfrm>
          <a:off x="756352" y="2113599"/>
          <a:ext cx="7631999" cy="494000"/>
        </p:xfrm>
        <a:graphic>
          <a:graphicData uri="http://schemas.openxmlformats.org/drawingml/2006/table">
            <a:tbl>
              <a:tblPr firstRow="1" bandRow="1">
                <a:tableStyleId>{5C22544A-7EE6-4342-B048-85BDC9FD1C3A}</a:tableStyleId>
              </a:tblPr>
              <a:tblGrid>
                <a:gridCol w="539750">
                  <a:extLst>
                    <a:ext uri="{9D8B030D-6E8A-4147-A177-3AD203B41FA5}">
                      <a16:colId xmlns:a16="http://schemas.microsoft.com/office/drawing/2014/main" val="2261624623"/>
                    </a:ext>
                  </a:extLst>
                </a:gridCol>
                <a:gridCol w="2364083">
                  <a:extLst>
                    <a:ext uri="{9D8B030D-6E8A-4147-A177-3AD203B41FA5}">
                      <a16:colId xmlns:a16="http://schemas.microsoft.com/office/drawing/2014/main" val="1337495388"/>
                    </a:ext>
                  </a:extLst>
                </a:gridCol>
                <a:gridCol w="2423817">
                  <a:extLst>
                    <a:ext uri="{9D8B030D-6E8A-4147-A177-3AD203B41FA5}">
                      <a16:colId xmlns:a16="http://schemas.microsoft.com/office/drawing/2014/main" val="3854339230"/>
                    </a:ext>
                  </a:extLst>
                </a:gridCol>
                <a:gridCol w="2304349">
                  <a:extLst>
                    <a:ext uri="{9D8B030D-6E8A-4147-A177-3AD203B41FA5}">
                      <a16:colId xmlns:a16="http://schemas.microsoft.com/office/drawing/2014/main" val="4240222236"/>
                    </a:ext>
                  </a:extLst>
                </a:gridCol>
              </a:tblGrid>
              <a:tr h="494000">
                <a:tc>
                  <a:txBody>
                    <a:bodyPr/>
                    <a:lstStyle/>
                    <a:p>
                      <a:pPr algn="ctr"/>
                      <a:r>
                        <a:rPr lang="en-GB" dirty="0"/>
                        <a:t>a)</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0076B0"/>
                    </a:solidFill>
                  </a:tcPr>
                </a:tc>
                <a:tc>
                  <a:txBody>
                    <a:bodyPr/>
                    <a:lstStyle/>
                    <a:p>
                      <a:pPr algn="ctr"/>
                      <a:r>
                        <a:rPr lang="en-GB" b="0" dirty="0">
                          <a:solidFill>
                            <a:schemeClr val="tx1"/>
                          </a:solidFill>
                        </a:rPr>
                        <a:t>2</a:t>
                      </a:r>
                      <a:r>
                        <a:rPr lang="en-GB" b="0" baseline="0" dirty="0">
                          <a:solidFill>
                            <a:schemeClr val="tx1"/>
                          </a:solidFill>
                        </a:rPr>
                        <a:t>   minutes</a:t>
                      </a:r>
                      <a:endParaRPr lang="en-GB" b="0"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 minutes 15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125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98220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43982482"/>
              </p:ext>
            </p:extLst>
          </p:nvPr>
        </p:nvGraphicFramePr>
        <p:xfrm>
          <a:off x="756351" y="3444566"/>
          <a:ext cx="7631999" cy="487058"/>
        </p:xfrm>
        <a:graphic>
          <a:graphicData uri="http://schemas.openxmlformats.org/drawingml/2006/table">
            <a:tbl>
              <a:tblPr firstRow="1" bandRow="1">
                <a:tableStyleId>{5C22544A-7EE6-4342-B048-85BDC9FD1C3A}</a:tableStyleId>
              </a:tblPr>
              <a:tblGrid>
                <a:gridCol w="539750">
                  <a:extLst>
                    <a:ext uri="{9D8B030D-6E8A-4147-A177-3AD203B41FA5}">
                      <a16:colId xmlns:a16="http://schemas.microsoft.com/office/drawing/2014/main" val="2261624623"/>
                    </a:ext>
                  </a:extLst>
                </a:gridCol>
                <a:gridCol w="2364083">
                  <a:extLst>
                    <a:ext uri="{9D8B030D-6E8A-4147-A177-3AD203B41FA5}">
                      <a16:colId xmlns:a16="http://schemas.microsoft.com/office/drawing/2014/main" val="1337495388"/>
                    </a:ext>
                  </a:extLst>
                </a:gridCol>
                <a:gridCol w="2448516">
                  <a:extLst>
                    <a:ext uri="{9D8B030D-6E8A-4147-A177-3AD203B41FA5}">
                      <a16:colId xmlns:a16="http://schemas.microsoft.com/office/drawing/2014/main" val="3854339230"/>
                    </a:ext>
                  </a:extLst>
                </a:gridCol>
                <a:gridCol w="2279650">
                  <a:extLst>
                    <a:ext uri="{9D8B030D-6E8A-4147-A177-3AD203B41FA5}">
                      <a16:colId xmlns:a16="http://schemas.microsoft.com/office/drawing/2014/main" val="4240222236"/>
                    </a:ext>
                  </a:extLst>
                </a:gridCol>
              </a:tblGrid>
              <a:tr h="487058">
                <a:tc>
                  <a:txBody>
                    <a:bodyPr/>
                    <a:lstStyle/>
                    <a:p>
                      <a:pPr algn="ctr"/>
                      <a:r>
                        <a:rPr lang="en-GB" dirty="0"/>
                        <a:t>b)</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0076B0"/>
                    </a:solidFill>
                  </a:tcPr>
                </a:tc>
                <a:tc>
                  <a:txBody>
                    <a:bodyPr/>
                    <a:lstStyle/>
                    <a:p>
                      <a:pPr algn="ctr"/>
                      <a:r>
                        <a:rPr lang="en-GB" b="0" baseline="0" dirty="0">
                          <a:solidFill>
                            <a:schemeClr val="tx1"/>
                          </a:solidFill>
                        </a:rPr>
                        <a:t>3   minutes</a:t>
                      </a:r>
                      <a:endParaRPr lang="en-GB" b="0"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 minutes 3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210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982208"/>
                  </a:ext>
                </a:extLst>
              </a:tr>
            </a:tbl>
          </a:graphicData>
        </a:graphic>
      </p:graphicFrame>
      <p:sp>
        <p:nvSpPr>
          <p:cNvPr id="2" name="Rectangle 1"/>
          <p:cNvSpPr/>
          <p:nvPr/>
        </p:nvSpPr>
        <p:spPr>
          <a:xfrm>
            <a:off x="6082252" y="2113597"/>
            <a:ext cx="2306098" cy="494001"/>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1305704" y="2699566"/>
            <a:ext cx="4724400" cy="0"/>
          </a:xfrm>
          <a:prstGeom prst="line">
            <a:avLst/>
          </a:prstGeom>
          <a:ln w="28575">
            <a:solidFill>
              <a:srgbClr val="689429"/>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948026429"/>
              </p:ext>
            </p:extLst>
          </p:nvPr>
        </p:nvGraphicFramePr>
        <p:xfrm>
          <a:off x="755650" y="4768591"/>
          <a:ext cx="7631999" cy="476098"/>
        </p:xfrm>
        <a:graphic>
          <a:graphicData uri="http://schemas.openxmlformats.org/drawingml/2006/table">
            <a:tbl>
              <a:tblPr firstRow="1" bandRow="1">
                <a:tableStyleId>{5C22544A-7EE6-4342-B048-85BDC9FD1C3A}</a:tableStyleId>
              </a:tblPr>
              <a:tblGrid>
                <a:gridCol w="539750">
                  <a:extLst>
                    <a:ext uri="{9D8B030D-6E8A-4147-A177-3AD203B41FA5}">
                      <a16:colId xmlns:a16="http://schemas.microsoft.com/office/drawing/2014/main" val="2261624623"/>
                    </a:ext>
                  </a:extLst>
                </a:gridCol>
                <a:gridCol w="2364083">
                  <a:extLst>
                    <a:ext uri="{9D8B030D-6E8A-4147-A177-3AD203B41FA5}">
                      <a16:colId xmlns:a16="http://schemas.microsoft.com/office/drawing/2014/main" val="1337495388"/>
                    </a:ext>
                  </a:extLst>
                </a:gridCol>
                <a:gridCol w="2461918">
                  <a:extLst>
                    <a:ext uri="{9D8B030D-6E8A-4147-A177-3AD203B41FA5}">
                      <a16:colId xmlns:a16="http://schemas.microsoft.com/office/drawing/2014/main" val="3854339230"/>
                    </a:ext>
                  </a:extLst>
                </a:gridCol>
                <a:gridCol w="2266248">
                  <a:extLst>
                    <a:ext uri="{9D8B030D-6E8A-4147-A177-3AD203B41FA5}">
                      <a16:colId xmlns:a16="http://schemas.microsoft.com/office/drawing/2014/main" val="4240222236"/>
                    </a:ext>
                  </a:extLst>
                </a:gridCol>
              </a:tblGrid>
              <a:tr h="476098">
                <a:tc>
                  <a:txBody>
                    <a:bodyPr/>
                    <a:lstStyle/>
                    <a:p>
                      <a:pPr algn="ctr"/>
                      <a:r>
                        <a:rPr lang="en-GB" dirty="0"/>
                        <a:t>c)</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0076B0"/>
                    </a:solidFill>
                  </a:tcPr>
                </a:tc>
                <a:tc>
                  <a:txBody>
                    <a:bodyPr/>
                    <a:lstStyle/>
                    <a:p>
                      <a:pPr algn="ctr"/>
                      <a:r>
                        <a:rPr lang="en-GB" b="0" baseline="0" dirty="0">
                          <a:solidFill>
                            <a:schemeClr val="tx1"/>
                          </a:solidFill>
                        </a:rPr>
                        <a:t>4   minutes</a:t>
                      </a:r>
                      <a:endParaRPr lang="en-GB" b="0"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 minutes 40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280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982208"/>
                  </a:ext>
                </a:extLst>
              </a:tr>
            </a:tbl>
          </a:graphicData>
        </a:graphic>
      </p:graphicFrame>
      <p:sp>
        <p:nvSpPr>
          <p:cNvPr id="15" name="TextBox 14"/>
          <p:cNvSpPr txBox="1"/>
          <p:nvPr/>
        </p:nvSpPr>
        <p:spPr>
          <a:xfrm>
            <a:off x="1394604" y="2780127"/>
            <a:ext cx="3786996"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The other times equal 135 seconds.</a:t>
            </a:r>
          </a:p>
        </p:txBody>
      </p:sp>
      <p:cxnSp>
        <p:nvCxnSpPr>
          <p:cNvPr id="16" name="Straight Connector 15"/>
          <p:cNvCxnSpPr/>
          <p:nvPr/>
        </p:nvCxnSpPr>
        <p:spPr>
          <a:xfrm>
            <a:off x="1305704" y="4041508"/>
            <a:ext cx="2357436" cy="0"/>
          </a:xfrm>
          <a:prstGeom prst="line">
            <a:avLst/>
          </a:prstGeom>
          <a:ln w="28575">
            <a:solidFill>
              <a:srgbClr val="6894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94604" y="4122069"/>
            <a:ext cx="3786996"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The other times equal 210 seconds.</a:t>
            </a:r>
          </a:p>
        </p:txBody>
      </p:sp>
      <p:cxnSp>
        <p:nvCxnSpPr>
          <p:cNvPr id="18" name="Straight Connector 17"/>
          <p:cNvCxnSpPr/>
          <p:nvPr/>
        </p:nvCxnSpPr>
        <p:spPr>
          <a:xfrm>
            <a:off x="3695939" y="5353050"/>
            <a:ext cx="4696365" cy="2266"/>
          </a:xfrm>
          <a:prstGeom prst="line">
            <a:avLst/>
          </a:prstGeom>
          <a:ln w="28575">
            <a:solidFill>
              <a:srgbClr val="6894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94604" y="5435877"/>
            <a:ext cx="3786996"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The other times equal 280 seconds.</a:t>
            </a:r>
          </a:p>
        </p:txBody>
      </p:sp>
      <p:sp>
        <p:nvSpPr>
          <p:cNvPr id="20" name="Rectangle 19"/>
          <p:cNvSpPr/>
          <p:nvPr/>
        </p:nvSpPr>
        <p:spPr>
          <a:xfrm>
            <a:off x="3663140" y="3433763"/>
            <a:ext cx="2456671" cy="494001"/>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305463" y="4758691"/>
            <a:ext cx="2357677" cy="494001"/>
          </a:xfrm>
          <a:prstGeom prst="rect">
            <a:avLst/>
          </a:prstGeom>
          <a:no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6119811" y="4034891"/>
            <a:ext cx="2268539" cy="0"/>
          </a:xfrm>
          <a:prstGeom prst="line">
            <a:avLst/>
          </a:prstGeom>
          <a:ln w="28575">
            <a:solidFill>
              <a:srgbClr val="68942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45319" y="2146200"/>
            <a:ext cx="112093" cy="430887"/>
          </a:xfrm>
          <a:prstGeom prst="rect">
            <a:avLst/>
          </a:prstGeom>
          <a:noFill/>
        </p:spPr>
        <p:txBody>
          <a:bodyPr wrap="square" lIns="0" tIns="0" rIns="0" bIns="0" rtlCol="0">
            <a:spAutoFit/>
          </a:bodyPr>
          <a:lstStyle/>
          <a:p>
            <a:pPr algn="ctr"/>
            <a:r>
              <a:rPr lang="en-GB" sz="1400" dirty="0"/>
              <a:t>1</a:t>
            </a:r>
          </a:p>
          <a:p>
            <a:pPr algn="ctr"/>
            <a:r>
              <a:rPr lang="en-GB" sz="1400" dirty="0"/>
              <a:t>4</a:t>
            </a:r>
          </a:p>
        </p:txBody>
      </p:sp>
      <p:cxnSp>
        <p:nvCxnSpPr>
          <p:cNvPr id="25" name="Straight Connector 24"/>
          <p:cNvCxnSpPr>
            <a:stCxn id="8" idx="1"/>
            <a:endCxn id="8" idx="3"/>
          </p:cNvCxnSpPr>
          <p:nvPr/>
        </p:nvCxnSpPr>
        <p:spPr>
          <a:xfrm>
            <a:off x="2045319" y="2361644"/>
            <a:ext cx="112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45319" y="3473239"/>
            <a:ext cx="112093" cy="430887"/>
          </a:xfrm>
          <a:prstGeom prst="rect">
            <a:avLst/>
          </a:prstGeom>
          <a:noFill/>
        </p:spPr>
        <p:txBody>
          <a:bodyPr wrap="square" lIns="0" tIns="0" rIns="0" bIns="0" rtlCol="0">
            <a:spAutoFit/>
          </a:bodyPr>
          <a:lstStyle/>
          <a:p>
            <a:pPr algn="ctr"/>
            <a:r>
              <a:rPr lang="en-GB" sz="1400" dirty="0"/>
              <a:t>1</a:t>
            </a:r>
          </a:p>
          <a:p>
            <a:pPr algn="ctr"/>
            <a:r>
              <a:rPr lang="en-GB" sz="1400" dirty="0"/>
              <a:t>2</a:t>
            </a:r>
          </a:p>
        </p:txBody>
      </p:sp>
      <p:cxnSp>
        <p:nvCxnSpPr>
          <p:cNvPr id="36" name="Straight Connector 35"/>
          <p:cNvCxnSpPr/>
          <p:nvPr/>
        </p:nvCxnSpPr>
        <p:spPr>
          <a:xfrm>
            <a:off x="2045318" y="3692301"/>
            <a:ext cx="112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46367" y="4788489"/>
            <a:ext cx="112093" cy="430887"/>
          </a:xfrm>
          <a:prstGeom prst="rect">
            <a:avLst/>
          </a:prstGeom>
          <a:noFill/>
        </p:spPr>
        <p:txBody>
          <a:bodyPr wrap="square" lIns="0" tIns="0" rIns="0" bIns="0" rtlCol="0">
            <a:spAutoFit/>
          </a:bodyPr>
          <a:lstStyle/>
          <a:p>
            <a:pPr algn="ctr"/>
            <a:r>
              <a:rPr lang="en-GB" sz="1400" dirty="0"/>
              <a:t>3</a:t>
            </a:r>
          </a:p>
          <a:p>
            <a:pPr algn="ctr"/>
            <a:r>
              <a:rPr lang="en-GB" sz="1400" dirty="0"/>
              <a:t>4</a:t>
            </a:r>
          </a:p>
        </p:txBody>
      </p:sp>
      <p:cxnSp>
        <p:nvCxnSpPr>
          <p:cNvPr id="38" name="Straight Connector 37"/>
          <p:cNvCxnSpPr/>
          <p:nvPr/>
        </p:nvCxnSpPr>
        <p:spPr>
          <a:xfrm>
            <a:off x="2045318" y="5004952"/>
            <a:ext cx="112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heel(1)">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1000"/>
                                        <p:tgtEl>
                                          <p:spTgt spid="1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5574" y="702863"/>
            <a:ext cx="3096279"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41853"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4185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170" y="3882013"/>
            <a:ext cx="7632701" cy="772107"/>
          </a:xfrm>
          <a:prstGeom prst="rect">
            <a:avLst/>
          </a:prstGeom>
          <a:solidFill>
            <a:srgbClr val="0076B0"/>
          </a:solidFill>
          <a:ln w="28575">
            <a:noFill/>
          </a:ln>
        </p:spPr>
        <p:txBody>
          <a:bodyPr wrap="square" lIns="108000" tIns="108000" rIns="108000" bIns="108000" rtlCol="0">
            <a:spAutoFit/>
          </a:bodyPr>
          <a:lstStyle/>
          <a:p>
            <a:r>
              <a:rPr lang="en-GB" b="1" dirty="0">
                <a:solidFill>
                  <a:schemeClr val="bg1"/>
                </a:solidFill>
              </a:rPr>
              <a:t>Thomas thinks he rode his bike for the longest time.</a:t>
            </a:r>
          </a:p>
          <a:p>
            <a:r>
              <a:rPr lang="en-GB" b="1" dirty="0">
                <a:solidFill>
                  <a:schemeClr val="bg1"/>
                </a:solidFill>
              </a:rPr>
              <a:t>Is he correct? </a:t>
            </a:r>
            <a:r>
              <a:rPr lang="en-GB" dirty="0">
                <a:solidFill>
                  <a:schemeClr val="bg1"/>
                </a:solidFill>
              </a:rPr>
              <a:t>Explain your reasoning.</a:t>
            </a:r>
          </a:p>
        </p:txBody>
      </p:sp>
      <p:sp>
        <p:nvSpPr>
          <p:cNvPr id="15" name="TextBox 14"/>
          <p:cNvSpPr txBox="1"/>
          <p:nvPr/>
        </p:nvSpPr>
        <p:spPr>
          <a:xfrm>
            <a:off x="6872158" y="1462250"/>
            <a:ext cx="1509713"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69 minutes</a:t>
            </a:r>
          </a:p>
        </p:txBody>
      </p:sp>
      <p:sp>
        <p:nvSpPr>
          <p:cNvPr id="21" name="TextBox 20"/>
          <p:cNvSpPr txBox="1"/>
          <p:nvPr/>
        </p:nvSpPr>
        <p:spPr>
          <a:xfrm>
            <a:off x="755651" y="2240385"/>
            <a:ext cx="5140325" cy="495108"/>
          </a:xfrm>
          <a:prstGeom prst="rect">
            <a:avLst/>
          </a:prstGeom>
          <a:solidFill>
            <a:schemeClr val="bg1"/>
          </a:solidFill>
          <a:ln w="28575">
            <a:solidFill>
              <a:srgbClr val="47B1E5"/>
            </a:solidFill>
          </a:ln>
        </p:spPr>
        <p:txBody>
          <a:bodyPr wrap="square" lIns="108000" tIns="108000" rIns="108000" bIns="108000" rtlCol="0">
            <a:spAutoFit/>
          </a:bodyPr>
          <a:lstStyle/>
          <a:p>
            <a:r>
              <a:rPr lang="en-GB" dirty="0"/>
              <a:t>Todd rides his bike for 70 minutes.</a:t>
            </a:r>
          </a:p>
        </p:txBody>
      </p:sp>
      <p:sp>
        <p:nvSpPr>
          <p:cNvPr id="24" name="TextBox 23"/>
          <p:cNvSpPr txBox="1"/>
          <p:nvPr/>
        </p:nvSpPr>
        <p:spPr>
          <a:xfrm>
            <a:off x="755650" y="3018520"/>
            <a:ext cx="5140325" cy="495108"/>
          </a:xfrm>
          <a:prstGeom prst="rect">
            <a:avLst/>
          </a:prstGeom>
          <a:solidFill>
            <a:schemeClr val="bg1"/>
          </a:solidFill>
          <a:ln w="28575">
            <a:solidFill>
              <a:srgbClr val="AFDEF9"/>
            </a:solidFill>
          </a:ln>
        </p:spPr>
        <p:txBody>
          <a:bodyPr wrap="square" lIns="108000" tIns="108000" rIns="108000" bIns="108000" rtlCol="0">
            <a:spAutoFit/>
          </a:bodyPr>
          <a:lstStyle/>
          <a:p>
            <a:r>
              <a:rPr lang="en-GB" dirty="0"/>
              <a:t>Thomas rides his bike for 1 and    hours.</a:t>
            </a:r>
          </a:p>
        </p:txBody>
      </p:sp>
      <p:sp>
        <p:nvSpPr>
          <p:cNvPr id="25" name="TextBox 24"/>
          <p:cNvSpPr txBox="1"/>
          <p:nvPr/>
        </p:nvSpPr>
        <p:spPr>
          <a:xfrm>
            <a:off x="755650" y="1462250"/>
            <a:ext cx="5140325" cy="495108"/>
          </a:xfrm>
          <a:prstGeom prst="rect">
            <a:avLst/>
          </a:prstGeom>
          <a:solidFill>
            <a:schemeClr val="bg1"/>
          </a:solidFill>
          <a:ln w="28575">
            <a:solidFill>
              <a:srgbClr val="0076B0"/>
            </a:solidFill>
          </a:ln>
        </p:spPr>
        <p:txBody>
          <a:bodyPr wrap="square" lIns="108000" tIns="108000" rIns="108000" bIns="108000" rtlCol="0">
            <a:spAutoFit/>
          </a:bodyPr>
          <a:lstStyle/>
          <a:p>
            <a:r>
              <a:rPr lang="en-GB" dirty="0"/>
              <a:t>Tessa rides her bike for 1 hour and 9 minutes.</a:t>
            </a:r>
          </a:p>
        </p:txBody>
      </p:sp>
      <p:sp>
        <p:nvSpPr>
          <p:cNvPr id="26" name="TextBox 25"/>
          <p:cNvSpPr txBox="1"/>
          <p:nvPr/>
        </p:nvSpPr>
        <p:spPr>
          <a:xfrm>
            <a:off x="4094243" y="3047816"/>
            <a:ext cx="112093" cy="430887"/>
          </a:xfrm>
          <a:prstGeom prst="rect">
            <a:avLst/>
          </a:prstGeom>
          <a:noFill/>
        </p:spPr>
        <p:txBody>
          <a:bodyPr wrap="square" lIns="0" tIns="0" rIns="0" bIns="0" rtlCol="0">
            <a:spAutoFit/>
          </a:bodyPr>
          <a:lstStyle/>
          <a:p>
            <a:pPr algn="ctr"/>
            <a:r>
              <a:rPr lang="en-GB" sz="1400" dirty="0"/>
              <a:t>1</a:t>
            </a:r>
          </a:p>
          <a:p>
            <a:pPr algn="ctr"/>
            <a:r>
              <a:rPr lang="en-GB" sz="1400" dirty="0"/>
              <a:t>4</a:t>
            </a:r>
          </a:p>
        </p:txBody>
      </p:sp>
      <p:cxnSp>
        <p:nvCxnSpPr>
          <p:cNvPr id="27" name="Straight Connector 26"/>
          <p:cNvCxnSpPr/>
          <p:nvPr/>
        </p:nvCxnSpPr>
        <p:spPr>
          <a:xfrm>
            <a:off x="4093194" y="3264279"/>
            <a:ext cx="1120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8637" y="2240385"/>
            <a:ext cx="1509713"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70 minutes</a:t>
            </a:r>
          </a:p>
        </p:txBody>
      </p:sp>
      <p:sp>
        <p:nvSpPr>
          <p:cNvPr id="29" name="TextBox 28"/>
          <p:cNvSpPr txBox="1"/>
          <p:nvPr/>
        </p:nvSpPr>
        <p:spPr>
          <a:xfrm>
            <a:off x="6878637" y="2993120"/>
            <a:ext cx="1509713"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dirty="0"/>
              <a:t>75 minutes</a:t>
            </a:r>
          </a:p>
        </p:txBody>
      </p:sp>
      <p:sp>
        <p:nvSpPr>
          <p:cNvPr id="31" name="TextBox 30"/>
          <p:cNvSpPr txBox="1"/>
          <p:nvPr/>
        </p:nvSpPr>
        <p:spPr>
          <a:xfrm>
            <a:off x="755650" y="5017304"/>
            <a:ext cx="5140325" cy="772107"/>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Thomas is correct as he rode for 75 minutes and Tessa and Todd rode for less.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1011" y="2679668"/>
            <a:ext cx="3683012" cy="43387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7128" y="3606546"/>
            <a:ext cx="2691222" cy="2733929"/>
          </a:xfrm>
          <a:prstGeom prst="rect">
            <a:avLst/>
          </a:prstGeom>
        </p:spPr>
      </p:pic>
    </p:spTree>
    <p:extLst>
      <p:ext uri="{BB962C8B-B14F-4D97-AF65-F5344CB8AC3E}">
        <p14:creationId xmlns:p14="http://schemas.microsoft.com/office/powerpoint/2010/main" val="13844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2222E-6 -4.44444E-6 L 4.72222E-6 0.00024 C -0.00973 -0.00138 -0.01945 -0.00231 -0.02917 -0.00416 C -0.03351 -0.00509 -0.03768 -0.00763 -0.04202 -0.00856 C -0.05157 -0.01064 -0.06146 -0.01111 -0.07101 -0.01296 C -0.07761 -0.01412 -0.08386 -0.01643 -0.09046 -0.01713 C -0.10764 -0.01921 -0.12483 -0.02013 -0.14202 -0.02152 C -0.1474 -0.02291 -0.15278 -0.02476 -0.15816 -0.02569 C -0.16667 -0.02754 -0.17535 -0.02847 -0.18403 -0.03009 L -0.2066 -0.03425 C -0.24809 -0.03287 -0.32049 -0.03379 -0.37101 -0.02569 C -0.37657 -0.025 -0.38178 -0.02268 -0.38716 -0.02152 C -0.39462 -0.0199 -0.40226 -0.01875 -0.40973 -0.01713 C -0.42275 -0.01435 -0.43559 -0.01203 -0.44844 -0.00856 C -0.45382 -0.00717 -0.45938 -0.00648 -0.46459 -0.00416 C -0.47344 -0.00069 -0.4816 0.00487 -0.49046 0.00857 C -0.49896 0.01227 -0.50764 0.01412 -0.51615 0.01713 C -0.52379 0.01991 -0.53125 0.02269 -0.53872 0.02593 C -0.54862 0.02987 -0.55782 0.03658 -0.56789 0.03866 C -0.58299 0.04213 -0.58664 0.04213 -0.60018 0.04723 C -0.61129 0.05162 -0.63872 0.06667 -0.64202 0.06875 C -0.64636 0.07176 -0.65035 0.0757 -0.65487 0.07755 C -0.66112 0.07987 -0.66789 0.08033 -0.67431 0.08172 C -0.69254 0.09399 -0.70191 0.10116 -0.72587 0.10764 C -0.73125 0.10903 -0.73664 0.10996 -0.74202 0.11181 C -0.74966 0.11436 -0.75712 0.11737 -0.76459 0.12037 C -0.77119 0.12315 -0.77744 0.12662 -0.78403 0.12894 C -0.81875 0.14144 -0.80678 0.13519 -0.84202 0.1419 C -0.86181 0.14561 -0.85348 0.14584 -0.87101 0.15047 C -0.87744 0.15232 -0.88386 0.15371 -0.89046 0.15487 C -0.9 0.15649 -0.90973 0.15741 -0.91945 0.15903 C -0.92483 0.16019 -0.93021 0.16204 -0.93559 0.16343 C -0.94202 0.16505 -0.94844 0.16667 -0.95487 0.16783 C -0.96459 0.16945 -0.97431 0.17037 -0.98403 0.172 C -0.99896 0.17477 -1.01424 0.17662 -1.02917 0.18056 C -1.03455 0.18218 -1.03976 0.18403 -1.04532 0.18496 C -1.05591 0.18681 -1.06684 0.18774 -1.07744 0.18936 L -1.32257 0.18496 C -1.33976 0.18426 -1.35695 0.17894 -1.37414 0.17639 C -1.43438 0.16737 -1.41268 0.16783 -1.43872 0.16783 " pathEditMode="relative" rAng="0" ptsTypes="AAAAAAAAAAAAAAAAAAAAAAAAAAAAAAAAAAAAAAAA">
                                      <p:cBhvr>
                                        <p:cTn id="6" dur="4000" fill="hold"/>
                                        <p:tgtEl>
                                          <p:spTgt spid="3"/>
                                        </p:tgtEl>
                                        <p:attrNameLst>
                                          <p:attrName>ppt_x</p:attrName>
                                          <p:attrName>ppt_y</p:attrName>
                                        </p:attrNameLst>
                                      </p:cBhvr>
                                      <p:rCtr x="-71944" y="7755"/>
                                    </p:animMotion>
                                  </p:childTnLst>
                                </p:cTn>
                              </p:par>
                            </p:childTnLst>
                          </p:cTn>
                        </p:par>
                        <p:par>
                          <p:cTn id="7" fill="hold">
                            <p:stCondLst>
                              <p:cond delay="40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4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8"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5574" y="702863"/>
            <a:ext cx="3096279"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54185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541853"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8350" y="1406977"/>
            <a:ext cx="7632000" cy="772107"/>
          </a:xfrm>
          <a:prstGeom prst="rect">
            <a:avLst/>
          </a:prstGeom>
          <a:solidFill>
            <a:srgbClr val="0076B0"/>
          </a:solidFill>
          <a:ln w="28575">
            <a:noFill/>
          </a:ln>
        </p:spPr>
        <p:txBody>
          <a:bodyPr wrap="square" lIns="108000" tIns="108000" rIns="108000" bIns="108000" rtlCol="0">
            <a:spAutoFit/>
          </a:bodyPr>
          <a:lstStyle/>
          <a:p>
            <a:r>
              <a:rPr lang="en-GB" dirty="0">
                <a:solidFill>
                  <a:schemeClr val="bg1"/>
                </a:solidFill>
              </a:rPr>
              <a:t>Three children took part in a sponsored walk to raise money for the NHS. </a:t>
            </a:r>
            <a:r>
              <a:rPr lang="en-GB" b="1" dirty="0">
                <a:solidFill>
                  <a:schemeClr val="bg1"/>
                </a:solidFill>
              </a:rPr>
              <a:t>Complete the missing information in the table.</a:t>
            </a:r>
          </a:p>
        </p:txBody>
      </p:sp>
      <p:sp>
        <p:nvSpPr>
          <p:cNvPr id="9" name="TextBox 8"/>
          <p:cNvSpPr txBox="1"/>
          <p:nvPr/>
        </p:nvSpPr>
        <p:spPr>
          <a:xfrm>
            <a:off x="755300" y="5057455"/>
            <a:ext cx="5467700" cy="1049106"/>
          </a:xfrm>
          <a:prstGeom prst="rect">
            <a:avLst/>
          </a:prstGeom>
          <a:solidFill>
            <a:srgbClr val="47B1E5"/>
          </a:solidFill>
          <a:ln w="28575">
            <a:noFill/>
          </a:ln>
        </p:spPr>
        <p:txBody>
          <a:bodyPr wrap="square" lIns="108000" tIns="108000" rIns="108000" bIns="108000" rtlCol="0">
            <a:spAutoFit/>
          </a:bodyPr>
          <a:lstStyle/>
          <a:p>
            <a:r>
              <a:rPr lang="en-GB" dirty="0">
                <a:solidFill>
                  <a:schemeClr val="bg1"/>
                </a:solidFill>
              </a:rPr>
              <a:t>What was the difference in seconds between the person who walked for the longest time and the person who walked for the shortest time?</a:t>
            </a:r>
          </a:p>
        </p:txBody>
      </p:sp>
      <p:graphicFrame>
        <p:nvGraphicFramePr>
          <p:cNvPr id="10" name="Table 9"/>
          <p:cNvGraphicFramePr>
            <a:graphicFrameLocks noGrp="1"/>
          </p:cNvGraphicFramePr>
          <p:nvPr>
            <p:extLst>
              <p:ext uri="{D42A27DB-BD31-4B8C-83A1-F6EECF244321}">
                <p14:modId xmlns:p14="http://schemas.microsoft.com/office/powerpoint/2010/main" val="4138530249"/>
              </p:ext>
            </p:extLst>
          </p:nvPr>
        </p:nvGraphicFramePr>
        <p:xfrm>
          <a:off x="755650" y="2351262"/>
          <a:ext cx="7632700" cy="2561268"/>
        </p:xfrm>
        <a:graphic>
          <a:graphicData uri="http://schemas.openxmlformats.org/drawingml/2006/table">
            <a:tbl>
              <a:tblPr firstRow="1" bandRow="1">
                <a:tableStyleId>{5C22544A-7EE6-4342-B048-85BDC9FD1C3A}</a:tableStyleId>
              </a:tblPr>
              <a:tblGrid>
                <a:gridCol w="1076963">
                  <a:extLst>
                    <a:ext uri="{9D8B030D-6E8A-4147-A177-3AD203B41FA5}">
                      <a16:colId xmlns:a16="http://schemas.microsoft.com/office/drawing/2014/main" val="2261624623"/>
                    </a:ext>
                  </a:extLst>
                </a:gridCol>
                <a:gridCol w="2594744">
                  <a:extLst>
                    <a:ext uri="{9D8B030D-6E8A-4147-A177-3AD203B41FA5}">
                      <a16:colId xmlns:a16="http://schemas.microsoft.com/office/drawing/2014/main" val="3854339230"/>
                    </a:ext>
                  </a:extLst>
                </a:gridCol>
                <a:gridCol w="1883618">
                  <a:extLst>
                    <a:ext uri="{9D8B030D-6E8A-4147-A177-3AD203B41FA5}">
                      <a16:colId xmlns:a16="http://schemas.microsoft.com/office/drawing/2014/main" val="321505712"/>
                    </a:ext>
                  </a:extLst>
                </a:gridCol>
                <a:gridCol w="2077375">
                  <a:extLst>
                    <a:ext uri="{9D8B030D-6E8A-4147-A177-3AD203B41FA5}">
                      <a16:colId xmlns:a16="http://schemas.microsoft.com/office/drawing/2014/main" val="4240222236"/>
                    </a:ext>
                  </a:extLst>
                </a:gridCol>
              </a:tblGrid>
              <a:tr h="640317">
                <a:tc>
                  <a:txBody>
                    <a:bodyPr/>
                    <a:lstStyle/>
                    <a:p>
                      <a:pPr algn="ctr"/>
                      <a:r>
                        <a:rPr lang="en-GB" dirty="0">
                          <a:solidFill>
                            <a:srgbClr val="0076B0"/>
                          </a:solidFill>
                        </a:rPr>
                        <a:t>Name</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dirty="0">
                          <a:solidFill>
                            <a:srgbClr val="0076B0"/>
                          </a:solidFill>
                        </a:rPr>
                        <a:t>Average time </a:t>
                      </a:r>
                      <a:br>
                        <a:rPr lang="en-GB" dirty="0">
                          <a:solidFill>
                            <a:srgbClr val="0076B0"/>
                          </a:solidFill>
                        </a:rPr>
                      </a:br>
                      <a:r>
                        <a:rPr lang="en-GB" dirty="0">
                          <a:solidFill>
                            <a:srgbClr val="0076B0"/>
                          </a:solidFill>
                        </a:rPr>
                        <a:t>per lap</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dirty="0">
                          <a:solidFill>
                            <a:srgbClr val="0076B0"/>
                          </a:solidFill>
                        </a:rPr>
                        <a:t>Number of Laps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tc>
                  <a:txBody>
                    <a:bodyPr/>
                    <a:lstStyle/>
                    <a:p>
                      <a:pPr algn="ctr"/>
                      <a:r>
                        <a:rPr lang="en-GB" dirty="0">
                          <a:solidFill>
                            <a:srgbClr val="0076B0"/>
                          </a:solidFill>
                        </a:rPr>
                        <a:t>Total</a:t>
                      </a:r>
                      <a:r>
                        <a:rPr lang="en-GB" baseline="0" dirty="0">
                          <a:solidFill>
                            <a:srgbClr val="0076B0"/>
                          </a:solidFill>
                        </a:rPr>
                        <a:t> Time Walked</a:t>
                      </a:r>
                      <a:endParaRPr lang="en-GB" dirty="0">
                        <a:solidFill>
                          <a:srgbClr val="0076B0"/>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solidFill>
                      <a:srgbClr val="AFDEF9"/>
                    </a:solidFill>
                  </a:tcPr>
                </a:tc>
                <a:extLst>
                  <a:ext uri="{0D108BD9-81ED-4DB2-BD59-A6C34878D82A}">
                    <a16:rowId xmlns:a16="http://schemas.microsoft.com/office/drawing/2014/main" val="1189982208"/>
                  </a:ext>
                </a:extLst>
              </a:tr>
              <a:tr h="640317">
                <a:tc>
                  <a:txBody>
                    <a:bodyPr/>
                    <a:lstStyle/>
                    <a:p>
                      <a:pPr algn="ctr"/>
                      <a:r>
                        <a:rPr lang="en-GB" dirty="0" err="1">
                          <a:solidFill>
                            <a:schemeClr val="tx1"/>
                          </a:solidFill>
                        </a:rPr>
                        <a:t>Aleesha</a:t>
                      </a:r>
                      <a:endParaRPr lang="en-GB"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2 minute 10 seconds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10</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421757"/>
                  </a:ext>
                </a:extLst>
              </a:tr>
              <a:tr h="640317">
                <a:tc>
                  <a:txBody>
                    <a:bodyPr/>
                    <a:lstStyle/>
                    <a:p>
                      <a:pPr algn="ctr"/>
                      <a:r>
                        <a:rPr lang="en-GB" dirty="0">
                          <a:solidFill>
                            <a:schemeClr val="tx1"/>
                          </a:solidFill>
                        </a:rPr>
                        <a:t>Ben</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115</a:t>
                      </a:r>
                      <a:r>
                        <a:rPr lang="en-GB" baseline="0" dirty="0">
                          <a:solidFill>
                            <a:schemeClr val="tx1"/>
                          </a:solidFill>
                        </a:rPr>
                        <a:t> seconds</a:t>
                      </a:r>
                      <a:endParaRPr lang="en-GB"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12</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826552"/>
                  </a:ext>
                </a:extLst>
              </a:tr>
              <a:tr h="640317">
                <a:tc>
                  <a:txBody>
                    <a:bodyPr/>
                    <a:lstStyle/>
                    <a:p>
                      <a:pPr algn="ctr"/>
                      <a:r>
                        <a:rPr lang="en-GB" dirty="0">
                          <a:solidFill>
                            <a:schemeClr val="tx1"/>
                          </a:solidFill>
                        </a:rPr>
                        <a:t>Ed</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endParaRP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10</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tx1"/>
                          </a:solidFill>
                        </a:rPr>
                        <a:t>25 minutes</a:t>
                      </a:r>
                    </a:p>
                  </a:txBody>
                  <a:tcPr anchor="ctr">
                    <a:lnL w="12700" cap="flat" cmpd="sng" algn="ctr">
                      <a:solidFill>
                        <a:srgbClr val="0076B0"/>
                      </a:solidFill>
                      <a:prstDash val="solid"/>
                      <a:round/>
                      <a:headEnd type="none" w="med" len="med"/>
                      <a:tailEnd type="none" w="med" len="med"/>
                    </a:lnL>
                    <a:lnR w="12700" cap="flat" cmpd="sng" algn="ctr">
                      <a:solidFill>
                        <a:srgbClr val="0076B0"/>
                      </a:solidFill>
                      <a:prstDash val="solid"/>
                      <a:round/>
                      <a:headEnd type="none" w="med" len="med"/>
                      <a:tailEnd type="none" w="med" len="med"/>
                    </a:lnR>
                    <a:lnT w="12700" cap="flat" cmpd="sng" algn="ctr">
                      <a:solidFill>
                        <a:srgbClr val="0076B0"/>
                      </a:solidFill>
                      <a:prstDash val="solid"/>
                      <a:round/>
                      <a:headEnd type="none" w="med" len="med"/>
                      <a:tailEnd type="none" w="med" len="med"/>
                    </a:lnT>
                    <a:lnB w="12700" cap="flat" cmpd="sng" algn="ctr">
                      <a:solidFill>
                        <a:srgbClr val="0076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707992"/>
                  </a:ext>
                </a:extLst>
              </a:tr>
            </a:tbl>
          </a:graphicData>
        </a:graphic>
      </p:graphicFrame>
      <p:sp>
        <p:nvSpPr>
          <p:cNvPr id="11" name="TextBox 10"/>
          <p:cNvSpPr txBox="1"/>
          <p:nvPr/>
        </p:nvSpPr>
        <p:spPr>
          <a:xfrm>
            <a:off x="6325300" y="2985565"/>
            <a:ext cx="2063050" cy="646331"/>
          </a:xfrm>
          <a:prstGeom prst="rect">
            <a:avLst/>
          </a:prstGeom>
          <a:noFill/>
        </p:spPr>
        <p:txBody>
          <a:bodyPr wrap="square" rtlCol="0">
            <a:spAutoFit/>
          </a:bodyPr>
          <a:lstStyle/>
          <a:p>
            <a:pPr algn="ctr"/>
            <a:r>
              <a:rPr lang="en-GB" b="1" dirty="0">
                <a:solidFill>
                  <a:srgbClr val="689429"/>
                </a:solidFill>
              </a:rPr>
              <a:t>21 minutes 40 seconds</a:t>
            </a:r>
          </a:p>
        </p:txBody>
      </p:sp>
      <p:sp>
        <p:nvSpPr>
          <p:cNvPr id="12" name="TextBox 11"/>
          <p:cNvSpPr txBox="1"/>
          <p:nvPr/>
        </p:nvSpPr>
        <p:spPr>
          <a:xfrm>
            <a:off x="6324600" y="3776821"/>
            <a:ext cx="2063050" cy="369332"/>
          </a:xfrm>
          <a:prstGeom prst="rect">
            <a:avLst/>
          </a:prstGeom>
          <a:noFill/>
        </p:spPr>
        <p:txBody>
          <a:bodyPr wrap="square" rtlCol="0">
            <a:spAutoFit/>
          </a:bodyPr>
          <a:lstStyle/>
          <a:p>
            <a:pPr algn="ctr"/>
            <a:r>
              <a:rPr lang="en-GB" b="1" dirty="0">
                <a:solidFill>
                  <a:srgbClr val="689429"/>
                </a:solidFill>
              </a:rPr>
              <a:t>23 minutes</a:t>
            </a:r>
          </a:p>
        </p:txBody>
      </p:sp>
      <p:sp>
        <p:nvSpPr>
          <p:cNvPr id="14" name="TextBox 13"/>
          <p:cNvSpPr txBox="1"/>
          <p:nvPr/>
        </p:nvSpPr>
        <p:spPr>
          <a:xfrm>
            <a:off x="1828800" y="4399121"/>
            <a:ext cx="2590800" cy="369332"/>
          </a:xfrm>
          <a:prstGeom prst="rect">
            <a:avLst/>
          </a:prstGeom>
          <a:noFill/>
        </p:spPr>
        <p:txBody>
          <a:bodyPr wrap="square" rtlCol="0">
            <a:spAutoFit/>
          </a:bodyPr>
          <a:lstStyle/>
          <a:p>
            <a:pPr algn="ctr"/>
            <a:r>
              <a:rPr lang="en-GB" b="1" dirty="0">
                <a:solidFill>
                  <a:srgbClr val="689429"/>
                </a:solidFill>
              </a:rPr>
              <a:t>2 minutes 30 seconds</a:t>
            </a:r>
          </a:p>
        </p:txBody>
      </p:sp>
      <p:sp>
        <p:nvSpPr>
          <p:cNvPr id="15" name="TextBox 14"/>
          <p:cNvSpPr txBox="1"/>
          <p:nvPr/>
        </p:nvSpPr>
        <p:spPr>
          <a:xfrm>
            <a:off x="6413500" y="5044469"/>
            <a:ext cx="1974150" cy="1049106"/>
          </a:xfrm>
          <a:prstGeom prst="rect">
            <a:avLst/>
          </a:prstGeom>
          <a:noFill/>
          <a:ln w="28575">
            <a:solidFill>
              <a:srgbClr val="689429"/>
            </a:solidFill>
          </a:ln>
        </p:spPr>
        <p:txBody>
          <a:bodyPr wrap="square" lIns="108000" tIns="108000" rIns="108000" bIns="108000" rtlCol="0">
            <a:spAutoFit/>
          </a:bodyPr>
          <a:lstStyle/>
          <a:p>
            <a:r>
              <a:rPr lang="en-GB" dirty="0"/>
              <a:t>3 minutes </a:t>
            </a:r>
          </a:p>
          <a:p>
            <a:r>
              <a:rPr lang="en-GB" dirty="0"/>
              <a:t>20 seconds = </a:t>
            </a:r>
            <a:br>
              <a:rPr lang="en-GB" dirty="0"/>
            </a:br>
            <a:r>
              <a:rPr lang="en-GB" dirty="0"/>
              <a:t>200 seconds</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286"/>
            <a:ext cx="2722090" cy="3849664"/>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70" b="6591"/>
          <a:stretch/>
        </p:blipFill>
        <p:spPr>
          <a:xfrm rot="1560000">
            <a:off x="2586479" y="2989894"/>
            <a:ext cx="720000" cy="1935941"/>
          </a:xfrm>
          <a:prstGeom prst="rect">
            <a:avLst/>
          </a:prstGeom>
          <a:effectLst/>
        </p:spPr>
      </p:pic>
      <p:pic>
        <p:nvPicPr>
          <p:cNvPr id="2" name="Picture 1"/>
          <p:cNvPicPr>
            <a:picLocks noChangeAspect="1"/>
          </p:cNvPicPr>
          <p:nvPr/>
        </p:nvPicPr>
        <p:blipFill rotWithShape="1">
          <a:blip r:embed="rId5"/>
          <a:srcRect l="9864"/>
          <a:stretch/>
        </p:blipFill>
        <p:spPr>
          <a:xfrm>
            <a:off x="755650" y="2122211"/>
            <a:ext cx="1972754" cy="2408129"/>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
        <p:nvSpPr>
          <p:cNvPr id="14" name="Rectangle 13"/>
          <p:cNvSpPr/>
          <p:nvPr/>
        </p:nvSpPr>
        <p:spPr>
          <a:xfrm>
            <a:off x="445574" y="702863"/>
            <a:ext cx="3150033"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Hours, Minutes and Seconds</a:t>
            </a:r>
          </a:p>
        </p:txBody>
      </p:sp>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286"/>
            <a:ext cx="2722090"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286"/>
            <a:ext cx="2722090" cy="3849664"/>
          </a:xfrm>
          <a:prstGeom prst="rect">
            <a:avLst/>
          </a:prstGeom>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1263</TotalTime>
  <Words>527</Words>
  <Application>Microsoft Macintosh PowerPoint</Application>
  <PresentationFormat>On-screen Show (4:3)</PresentationFormat>
  <Paragraphs>125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Microsoft Office User</cp:lastModifiedBy>
  <cp:revision>21</cp:revision>
  <dcterms:created xsi:type="dcterms:W3CDTF">2020-04-27T15:54:27Z</dcterms:created>
  <dcterms:modified xsi:type="dcterms:W3CDTF">2020-05-25T13:14:19Z</dcterms:modified>
</cp:coreProperties>
</file>