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96" r:id="rId2"/>
    <p:sldId id="383" r:id="rId3"/>
    <p:sldId id="384" r:id="rId4"/>
    <p:sldId id="385" r:id="rId5"/>
    <p:sldId id="397" r:id="rId6"/>
    <p:sldId id="387" r:id="rId7"/>
    <p:sldId id="388" r:id="rId8"/>
    <p:sldId id="389" r:id="rId9"/>
    <p:sldId id="393" r:id="rId10"/>
    <p:sldId id="394" r:id="rId11"/>
    <p:sldId id="395" r:id="rId12"/>
    <p:sldId id="39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FC1FF"/>
    <a:srgbClr val="9900CC"/>
    <a:srgbClr val="E18BFF"/>
    <a:srgbClr val="D55DFF"/>
    <a:srgbClr val="BF09FF"/>
    <a:srgbClr val="D4B7FF"/>
    <a:srgbClr val="C69FFF"/>
    <a:srgbClr val="A6A6A6"/>
    <a:srgbClr val="CDA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09" autoAdjust="0"/>
    <p:restoredTop sz="94309" autoAdjust="0"/>
  </p:normalViewPr>
  <p:slideViewPr>
    <p:cSldViewPr snapToGrid="0">
      <p:cViewPr varScale="1">
        <p:scale>
          <a:sx n="50" d="100"/>
          <a:sy n="50" d="100"/>
        </p:scale>
        <p:origin x="634" y="43"/>
      </p:cViewPr>
      <p:guideLst>
        <p:guide orient="horz" pos="247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5069D-0DA1-4F58-8F43-90C43489E8AD}" type="datetimeFigureOut">
              <a:rPr lang="en-GB" smtClean="0"/>
              <a:t>29/04/2020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5541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0456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3158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8585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3142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1402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3316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54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5626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44797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849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325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29/04/2020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29/04/2020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29/04/2020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29/04/2020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29/04/2020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29/04/2020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29/04/2020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29/04/2020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29/04/2020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29/04/2020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29/04/2020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29/04/2020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jp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8.jpe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jp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hyperlink" Target="https://www.hamilton-trust.org.uk/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s://wrht.org.uk/hamilton" TargetMode="External"/><Relationship Id="rId10" Type="http://schemas.openxmlformats.org/officeDocument/2006/relationships/image" Target="../media/image4.jp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5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4.m4a"/><Relationship Id="rId7" Type="http://schemas.openxmlformats.org/officeDocument/2006/relationships/image" Target="../media/image1.jp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m4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8.jpe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8DF0013-B369-480A-8086-B77BFB1E92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4385066"/>
            <a:ext cx="10923638" cy="1317643"/>
          </a:xfrm>
        </p:spPr>
        <p:txBody>
          <a:bodyPr>
            <a:normAutofit/>
          </a:bodyPr>
          <a:lstStyle/>
          <a:p>
            <a:r>
              <a:rPr lang="en-GB" sz="6600" b="1" dirty="0">
                <a:latin typeface="+mn-lt"/>
              </a:rPr>
              <a:t>Relative Clauses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8C9D70-33D1-B14F-A6CF-DE4AEF14D4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36" y="-7950"/>
            <a:ext cx="3003477" cy="42573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A4296E4-7B17-5E4E-928D-D720DDEEAD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741" y="0"/>
            <a:ext cx="3005320" cy="42610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B7E4EE-BC27-9C40-A5E0-56413D2189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522" y="2161"/>
            <a:ext cx="3008376" cy="4256791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2614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42BD2644-287B-9F4E-8DA4-41A11BE3B01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152" y="10"/>
            <a:ext cx="3005320" cy="426109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627B73E-D784-4780-AA33-DCDFE7DA16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27921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9FF1850-8D1E-4E84-BD9E-F2E9069585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37307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068D822-ADA3-574A-B614-C573760C48D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91169" y="4802039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7338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Punctuating</a:t>
            </a:r>
            <a:r>
              <a:rPr lang="en-GB" sz="3200" b="1" dirty="0">
                <a:solidFill>
                  <a:srgbClr val="0000FF"/>
                </a:solidFill>
              </a:rPr>
              <a:t> Embedded Relative Clauses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229897" y="2050026"/>
            <a:ext cx="1201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785610" y="1542194"/>
            <a:ext cx="10573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Sometimes the </a:t>
            </a:r>
            <a:r>
              <a:rPr lang="en-GB" sz="2400" dirty="0">
                <a:solidFill>
                  <a:srgbClr val="0000FF"/>
                </a:solidFill>
              </a:rPr>
              <a:t>relative clause </a:t>
            </a:r>
            <a:r>
              <a:rPr lang="en-GB" sz="2400" dirty="0"/>
              <a:t>is </a:t>
            </a:r>
            <a:r>
              <a:rPr lang="en-GB" sz="2400" i="1" dirty="0"/>
              <a:t>embedded</a:t>
            </a:r>
            <a:r>
              <a:rPr lang="en-GB" sz="2400" dirty="0"/>
              <a:t> in the </a:t>
            </a:r>
            <a:r>
              <a:rPr lang="en-GB" sz="2400" b="1" dirty="0"/>
              <a:t>main clause</a:t>
            </a:r>
            <a:r>
              <a:rPr lang="en-GB" sz="2400" dirty="0"/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4163" y="3564300"/>
            <a:ext cx="802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+mj-lt"/>
              </a:rPr>
              <a:t>Superman</a:t>
            </a:r>
            <a:r>
              <a:rPr lang="en-GB" sz="2400" dirty="0">
                <a:solidFill>
                  <a:srgbClr val="0000FF"/>
                </a:solidFill>
              </a:rPr>
              <a:t>, who was growing angry,</a:t>
            </a:r>
            <a:r>
              <a:rPr lang="en-GB" sz="24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GB" sz="2400" dirty="0">
                <a:latin typeface="+mj-lt"/>
              </a:rPr>
              <a:t>shouted at Batman.</a:t>
            </a:r>
          </a:p>
        </p:txBody>
      </p:sp>
      <p:sp>
        <p:nvSpPr>
          <p:cNvPr id="18" name="Left Brace 17"/>
          <p:cNvSpPr/>
          <p:nvPr/>
        </p:nvSpPr>
        <p:spPr>
          <a:xfrm rot="5400000">
            <a:off x="2188589" y="2807761"/>
            <a:ext cx="187024" cy="131428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1624957" y="2988051"/>
            <a:ext cx="1314287" cy="369332"/>
          </a:xfrm>
          <a:prstGeom prst="rect">
            <a:avLst/>
          </a:prstGeom>
          <a:solidFill>
            <a:srgbClr val="A6A6A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main clause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96579" y="4935739"/>
            <a:ext cx="4416944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The </a:t>
            </a:r>
            <a:r>
              <a:rPr lang="en-GB" sz="2000" b="1" dirty="0"/>
              <a:t>main clause </a:t>
            </a:r>
            <a:r>
              <a:rPr lang="en-GB" sz="2000" dirty="0"/>
              <a:t>splits to make space...</a:t>
            </a:r>
          </a:p>
          <a:p>
            <a:pPr algn="ctr"/>
            <a:r>
              <a:rPr lang="en-GB" sz="2000" dirty="0"/>
              <a:t>for the </a:t>
            </a:r>
            <a:r>
              <a:rPr lang="en-GB" sz="2000" dirty="0">
                <a:solidFill>
                  <a:srgbClr val="0000FF"/>
                </a:solidFill>
              </a:rPr>
              <a:t>relative clause</a:t>
            </a:r>
            <a:r>
              <a:rPr lang="en-GB" sz="2000" dirty="0"/>
              <a:t>.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H="1" flipV="1">
            <a:off x="5021179" y="4025965"/>
            <a:ext cx="875402" cy="122506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eft Brace 14"/>
          <p:cNvSpPr/>
          <p:nvPr/>
        </p:nvSpPr>
        <p:spPr>
          <a:xfrm rot="5400000">
            <a:off x="7173580" y="2395716"/>
            <a:ext cx="187024" cy="213837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6379367" y="2988051"/>
            <a:ext cx="1805071" cy="369332"/>
          </a:xfrm>
          <a:prstGeom prst="rect">
            <a:avLst/>
          </a:prstGeom>
          <a:solidFill>
            <a:srgbClr val="A6A6A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main clause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52356A-2C7D-2B45-BF78-44EEAFE926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8843" y="2106737"/>
            <a:ext cx="1446244" cy="20500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251FD87-16E2-3C4E-AB7A-A116E8760C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337" y="2207905"/>
            <a:ext cx="1372633" cy="194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6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Punctuating</a:t>
            </a:r>
            <a:r>
              <a:rPr lang="en-GB" sz="3200" b="1" dirty="0">
                <a:solidFill>
                  <a:srgbClr val="0000FF"/>
                </a:solidFill>
              </a:rPr>
              <a:t> Embedded Relative Clauses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229897" y="2050026"/>
            <a:ext cx="1201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785610" y="1542194"/>
            <a:ext cx="10573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Sometimes the </a:t>
            </a:r>
            <a:r>
              <a:rPr lang="en-GB" sz="2800" dirty="0">
                <a:solidFill>
                  <a:srgbClr val="0000FF"/>
                </a:solidFill>
              </a:rPr>
              <a:t>relative clause </a:t>
            </a:r>
            <a:r>
              <a:rPr lang="en-GB" sz="2800" dirty="0"/>
              <a:t>is </a:t>
            </a:r>
            <a:r>
              <a:rPr lang="en-GB" sz="2800" i="1" dirty="0"/>
              <a:t>embedded</a:t>
            </a:r>
            <a:r>
              <a:rPr lang="en-GB" sz="2800" dirty="0"/>
              <a:t> in the </a:t>
            </a:r>
            <a:r>
              <a:rPr lang="en-GB" sz="2800" b="1" dirty="0"/>
              <a:t>main clause</a:t>
            </a:r>
            <a:r>
              <a:rPr lang="en-GB" sz="2800" dirty="0"/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4163" y="3564300"/>
            <a:ext cx="802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+mj-lt"/>
              </a:rPr>
              <a:t>Superman</a:t>
            </a:r>
            <a:r>
              <a:rPr lang="en-GB" sz="2400" dirty="0">
                <a:solidFill>
                  <a:srgbClr val="0000FF"/>
                </a:solidFill>
              </a:rPr>
              <a:t>, who was growing angry,</a:t>
            </a:r>
            <a:r>
              <a:rPr lang="en-GB" sz="24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GB" sz="2400" dirty="0">
                <a:latin typeface="+mj-lt"/>
              </a:rPr>
              <a:t>shouted at Batman.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9130" y="2756280"/>
            <a:ext cx="9172237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i="1" dirty="0"/>
              <a:t>Commas</a:t>
            </a:r>
            <a:r>
              <a:rPr lang="en-GB" sz="2000" dirty="0"/>
              <a:t> separate the clauses because the </a:t>
            </a:r>
            <a:r>
              <a:rPr lang="en-GB" sz="2000" dirty="0">
                <a:solidFill>
                  <a:srgbClr val="0000FF"/>
                </a:solidFill>
              </a:rPr>
              <a:t>relative clause </a:t>
            </a:r>
            <a:r>
              <a:rPr lang="en-GB" sz="2000" dirty="0"/>
              <a:t>breaks up the </a:t>
            </a:r>
            <a:r>
              <a:rPr lang="en-GB" sz="2000" b="1" dirty="0"/>
              <a:t>main clause</a:t>
            </a:r>
            <a:r>
              <a:rPr lang="en-GB" sz="2000" dirty="0"/>
              <a:t>.</a:t>
            </a:r>
          </a:p>
        </p:txBody>
      </p: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2529840" y="3156390"/>
            <a:ext cx="350520" cy="5452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</p:cNvCxnSpPr>
          <p:nvPr/>
        </p:nvCxnSpPr>
        <p:spPr>
          <a:xfrm flipH="1">
            <a:off x="5946475" y="3156390"/>
            <a:ext cx="177915" cy="538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2C6211F5-DC58-214E-BA89-287B0A4530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052" y="3847256"/>
            <a:ext cx="1446244" cy="20500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C1DDF25-F25B-2346-8468-8FACF1E2D14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546" y="3948424"/>
            <a:ext cx="1372633" cy="1946188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9248ED1-D9F6-1345-BCAE-4F165F74BB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628247" y="471585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10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8DF0013-B369-480A-8086-B77BFB1E92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4385066"/>
            <a:ext cx="10923638" cy="1317643"/>
          </a:xfrm>
        </p:spPr>
        <p:txBody>
          <a:bodyPr>
            <a:normAutofit/>
          </a:bodyPr>
          <a:lstStyle/>
          <a:p>
            <a:r>
              <a:rPr lang="en-GB" sz="3600" dirty="0"/>
              <a:t>Explore more Hamilton Trust Learning Materials at </a:t>
            </a:r>
            <a:r>
              <a:rPr lang="en-GB" sz="3600" dirty="0">
                <a:hlinkClick r:id="rId5"/>
              </a:rPr>
              <a:t>https://wrht.org.uk/hamilton</a:t>
            </a:r>
            <a:r>
              <a:rPr lang="en-GB" sz="3600" dirty="0">
                <a:hlinkClick r:id="rId6"/>
              </a:rPr>
              <a:t>/</a:t>
            </a:r>
            <a:r>
              <a:rPr lang="en-GB" sz="3600" dirty="0"/>
              <a:t> . </a:t>
            </a:r>
            <a:endParaRPr lang="en-GB" sz="36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38C9D70-33D1-B14F-A6CF-DE4AEF14D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" y="10"/>
            <a:ext cx="3003477" cy="425735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A4296E4-7B17-5E4E-928D-D720DDEEADF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2868" y="10"/>
            <a:ext cx="3005320" cy="42610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B7E4EE-BC27-9C40-A5E0-56413D2189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522" y="2161"/>
            <a:ext cx="3008376" cy="4256791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82614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42BD2644-287B-9F4E-8DA4-41A11BE3B01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152" y="10"/>
            <a:ext cx="3005320" cy="426109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627B73E-D784-4780-AA33-DCDFE7DA16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27921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9FF1850-8D1E-4E84-BD9E-F2E9069585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137307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20BB166-4B4A-BF48-AC42-210344DA25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91476" y="542027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0851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D5C6532-705A-F947-B77F-F991F798D6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153" y="3104438"/>
            <a:ext cx="1496096" cy="21212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5610" y="830492"/>
            <a:ext cx="105735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00FF"/>
                </a:solidFill>
              </a:rPr>
              <a:t>Relative Clauses</a:t>
            </a:r>
            <a:r>
              <a:rPr lang="en-GB" sz="3200" b="1" dirty="0"/>
              <a:t> </a:t>
            </a:r>
          </a:p>
          <a:p>
            <a:pPr algn="ctr">
              <a:spcAft>
                <a:spcPts val="0"/>
              </a:spcAft>
            </a:pPr>
            <a:r>
              <a:rPr lang="en-GB" sz="24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Relative clauses </a:t>
            </a:r>
            <a:r>
              <a:rPr lang="en-GB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can </a:t>
            </a:r>
            <a:r>
              <a:rPr lang="en-GB" sz="2400" dirty="0">
                <a:ea typeface="Times New Roman" panose="02020603050405020304" pitchFamily="18" charset="0"/>
              </a:rPr>
              <a:t>give more information about a </a:t>
            </a:r>
            <a:r>
              <a:rPr lang="en-GB" sz="2400" b="1" dirty="0">
                <a:ea typeface="Times New Roman" panose="02020603050405020304" pitchFamily="18" charset="0"/>
              </a:rPr>
              <a:t>noun</a:t>
            </a:r>
            <a:r>
              <a:rPr lang="en-GB" sz="2400" dirty="0"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5611" y="2470220"/>
            <a:ext cx="7282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Bumblebee </a:t>
            </a:r>
            <a:r>
              <a:rPr lang="en-GB" sz="2400" dirty="0"/>
              <a:t>is shrunk to insect-like size.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ounded Rectangular Callout 2"/>
          <p:cNvSpPr/>
          <p:nvPr/>
        </p:nvSpPr>
        <p:spPr>
          <a:xfrm>
            <a:off x="6949440" y="2516541"/>
            <a:ext cx="4409725" cy="541576"/>
          </a:xfrm>
          <a:prstGeom prst="wedgeRoundRectCallout">
            <a:avLst>
              <a:gd name="adj1" fmla="val 62865"/>
              <a:gd name="adj2" fmla="val 4875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Tell me more about </a:t>
            </a:r>
            <a:r>
              <a:rPr lang="en-GB" sz="2400" b="1" dirty="0">
                <a:solidFill>
                  <a:schemeClr val="tx1"/>
                </a:solidFill>
              </a:rPr>
              <a:t>Bumblebee</a:t>
            </a:r>
            <a:r>
              <a:rPr lang="en-GB" sz="2400" dirty="0">
                <a:solidFill>
                  <a:schemeClr val="tx1"/>
                </a:solidFill>
              </a:rPr>
              <a:t>.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785611" y="3238477"/>
            <a:ext cx="8519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+mj-lt"/>
              </a:rPr>
              <a:t>Bumblebee</a:t>
            </a:r>
            <a:r>
              <a:rPr lang="en-GB" sz="2400" dirty="0">
                <a:solidFill>
                  <a:srgbClr val="0000FF"/>
                </a:solidFill>
                <a:latin typeface="+mj-lt"/>
              </a:rPr>
              <a:t>, whose suit allows her to fly,</a:t>
            </a:r>
            <a:r>
              <a:rPr lang="en-GB" sz="24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GB" sz="2400" dirty="0">
                <a:latin typeface="+mj-lt"/>
              </a:rPr>
              <a:t>is shrunk to insect-like size.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5611" y="3860743"/>
            <a:ext cx="90285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+mj-lt"/>
              </a:rPr>
              <a:t>Bumblebee</a:t>
            </a:r>
            <a:r>
              <a:rPr lang="en-GB" sz="2400" dirty="0">
                <a:solidFill>
                  <a:srgbClr val="0000FF"/>
                </a:solidFill>
                <a:latin typeface="+mj-lt"/>
              </a:rPr>
              <a:t>, who can unleash electric stings,</a:t>
            </a:r>
            <a:r>
              <a:rPr lang="en-GB" sz="24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GB" sz="2400" dirty="0">
                <a:latin typeface="+mj-lt"/>
              </a:rPr>
              <a:t>is shrunk to insect-like size.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5610" y="4513716"/>
            <a:ext cx="852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+mj-lt"/>
              </a:rPr>
              <a:t>Bumblebee</a:t>
            </a:r>
            <a:r>
              <a:rPr lang="en-GB" sz="2400" dirty="0">
                <a:solidFill>
                  <a:srgbClr val="0000FF"/>
                </a:solidFill>
                <a:latin typeface="+mj-lt"/>
              </a:rPr>
              <a:t>, who fires sonic force blasts,</a:t>
            </a:r>
            <a:r>
              <a:rPr lang="en-GB" sz="24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GB" sz="2400" dirty="0">
                <a:latin typeface="+mj-lt"/>
              </a:rPr>
              <a:t>is shrunk to insect-like size.</a:t>
            </a:r>
          </a:p>
        </p:txBody>
      </p:sp>
    </p:spTree>
    <p:extLst>
      <p:ext uri="{BB962C8B-B14F-4D97-AF65-F5344CB8AC3E}">
        <p14:creationId xmlns:p14="http://schemas.microsoft.com/office/powerpoint/2010/main" val="66960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uiExpand="1" build="p"/>
      <p:bldP spid="6" grpId="0" animBg="1"/>
      <p:bldP spid="4" grpId="0"/>
      <p:bldP spid="10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5987CB5-02B7-BB4B-9336-91394AC0F8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1153" y="3104438"/>
            <a:ext cx="1496096" cy="212124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5610" y="830492"/>
            <a:ext cx="105735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00FF"/>
                </a:solidFill>
              </a:rPr>
              <a:t>Relative Clauses</a:t>
            </a:r>
            <a:r>
              <a:rPr lang="en-GB" sz="3200" b="1" dirty="0"/>
              <a:t> </a:t>
            </a:r>
          </a:p>
          <a:p>
            <a:pPr algn="ctr">
              <a:spcAft>
                <a:spcPts val="0"/>
              </a:spcAft>
            </a:pPr>
            <a:r>
              <a:rPr lang="en-GB" sz="24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Relative clauses </a:t>
            </a:r>
            <a:r>
              <a:rPr lang="en-GB" sz="24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can </a:t>
            </a:r>
            <a:r>
              <a:rPr lang="en-GB" sz="2400" dirty="0">
                <a:ea typeface="Times New Roman" panose="02020603050405020304" pitchFamily="18" charset="0"/>
              </a:rPr>
              <a:t>give more information about a </a:t>
            </a:r>
            <a:r>
              <a:rPr lang="en-GB" sz="2400" b="1" dirty="0">
                <a:ea typeface="Times New Roman" panose="02020603050405020304" pitchFamily="18" charset="0"/>
              </a:rPr>
              <a:t>noun</a:t>
            </a:r>
            <a:r>
              <a:rPr lang="en-GB" sz="2400" dirty="0">
                <a:ea typeface="Times New Roman" panose="02020603050405020304" pitchFamily="18" charset="0"/>
              </a:rPr>
              <a:t>.</a:t>
            </a:r>
          </a:p>
          <a:p>
            <a:pPr algn="ctr"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They usually begin with a </a:t>
            </a:r>
            <a:r>
              <a:rPr lang="en-GB" sz="2400" u="sng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relative pronoun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2400" dirty="0"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041093" y="5202226"/>
            <a:ext cx="6062587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00FF"/>
                </a:solidFill>
              </a:rPr>
              <a:t>Relative Pronouns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who, which, where, when, whose, that</a:t>
            </a:r>
          </a:p>
        </p:txBody>
      </p:sp>
      <p:sp>
        <p:nvSpPr>
          <p:cNvPr id="6" name="Rounded Rectangular Callout 2"/>
          <p:cNvSpPr/>
          <p:nvPr/>
        </p:nvSpPr>
        <p:spPr>
          <a:xfrm>
            <a:off x="6999316" y="2516541"/>
            <a:ext cx="4359849" cy="541576"/>
          </a:xfrm>
          <a:prstGeom prst="wedgeRoundRectCallout">
            <a:avLst>
              <a:gd name="adj1" fmla="val 62865"/>
              <a:gd name="adj2" fmla="val 4875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Tell me more about </a:t>
            </a:r>
            <a:r>
              <a:rPr lang="en-GB" sz="2400" b="1" dirty="0">
                <a:solidFill>
                  <a:schemeClr val="tx1"/>
                </a:solidFill>
              </a:rPr>
              <a:t>Bumblebee</a:t>
            </a:r>
            <a:r>
              <a:rPr lang="en-GB" sz="2400" dirty="0">
                <a:solidFill>
                  <a:schemeClr val="tx1"/>
                </a:solidFill>
              </a:rPr>
              <a:t>.</a:t>
            </a:r>
            <a:endParaRPr lang="en-GB" sz="28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D99591-25FC-AA4A-B37D-16E8A6FD1197}"/>
              </a:ext>
            </a:extLst>
          </p:cNvPr>
          <p:cNvSpPr txBox="1"/>
          <p:nvPr/>
        </p:nvSpPr>
        <p:spPr>
          <a:xfrm>
            <a:off x="785611" y="2470220"/>
            <a:ext cx="7282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Bumblebee </a:t>
            </a:r>
            <a:r>
              <a:rPr lang="en-GB" sz="2400" dirty="0"/>
              <a:t>is shrunk to insect-like size.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30D14A-B42D-8C42-9C4E-1079D7E59E5B}"/>
              </a:ext>
            </a:extLst>
          </p:cNvPr>
          <p:cNvSpPr/>
          <p:nvPr/>
        </p:nvSpPr>
        <p:spPr>
          <a:xfrm>
            <a:off x="785611" y="3238477"/>
            <a:ext cx="85197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+mj-lt"/>
              </a:rPr>
              <a:t>Bumblebee</a:t>
            </a:r>
            <a:r>
              <a:rPr lang="en-GB" sz="2400" dirty="0">
                <a:solidFill>
                  <a:srgbClr val="0000FF"/>
                </a:solidFill>
                <a:latin typeface="+mj-lt"/>
              </a:rPr>
              <a:t>, </a:t>
            </a:r>
            <a:r>
              <a:rPr lang="en-GB" sz="2400" u="sng" dirty="0">
                <a:solidFill>
                  <a:srgbClr val="0000FF"/>
                </a:solidFill>
                <a:latin typeface="+mj-lt"/>
              </a:rPr>
              <a:t>whose</a:t>
            </a:r>
            <a:r>
              <a:rPr lang="en-GB" sz="2400" dirty="0">
                <a:solidFill>
                  <a:srgbClr val="0000FF"/>
                </a:solidFill>
                <a:latin typeface="+mj-lt"/>
              </a:rPr>
              <a:t> suit allows her to fly,</a:t>
            </a:r>
            <a:r>
              <a:rPr lang="en-GB" sz="24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GB" sz="2400" dirty="0">
                <a:latin typeface="+mj-lt"/>
              </a:rPr>
              <a:t>is shrunk to insect-like size.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21C9AA-78CD-1043-A6D7-D71592D23A90}"/>
              </a:ext>
            </a:extLst>
          </p:cNvPr>
          <p:cNvSpPr/>
          <p:nvPr/>
        </p:nvSpPr>
        <p:spPr>
          <a:xfrm>
            <a:off x="785611" y="3860743"/>
            <a:ext cx="90285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+mj-lt"/>
              </a:rPr>
              <a:t>Bumblebee</a:t>
            </a:r>
            <a:r>
              <a:rPr lang="en-GB" sz="2400" dirty="0">
                <a:solidFill>
                  <a:srgbClr val="0000FF"/>
                </a:solidFill>
                <a:latin typeface="+mj-lt"/>
              </a:rPr>
              <a:t>, </a:t>
            </a:r>
            <a:r>
              <a:rPr lang="en-GB" sz="2400" u="sng" dirty="0">
                <a:solidFill>
                  <a:srgbClr val="0000FF"/>
                </a:solidFill>
                <a:latin typeface="+mj-lt"/>
              </a:rPr>
              <a:t>who</a:t>
            </a:r>
            <a:r>
              <a:rPr lang="en-GB" sz="2400" dirty="0">
                <a:solidFill>
                  <a:srgbClr val="0000FF"/>
                </a:solidFill>
                <a:latin typeface="+mj-lt"/>
              </a:rPr>
              <a:t> can unleash electric stings,</a:t>
            </a:r>
            <a:r>
              <a:rPr lang="en-GB" sz="24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GB" sz="2400" dirty="0">
                <a:latin typeface="+mj-lt"/>
              </a:rPr>
              <a:t>is shrunk to insect-like size.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4A589A-C623-2D48-BC72-97B3E48C7902}"/>
              </a:ext>
            </a:extLst>
          </p:cNvPr>
          <p:cNvSpPr/>
          <p:nvPr/>
        </p:nvSpPr>
        <p:spPr>
          <a:xfrm>
            <a:off x="785610" y="4513716"/>
            <a:ext cx="85213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+mj-lt"/>
              </a:rPr>
              <a:t>Bumblebee</a:t>
            </a:r>
            <a:r>
              <a:rPr lang="en-GB" sz="2400" dirty="0">
                <a:solidFill>
                  <a:srgbClr val="0000FF"/>
                </a:solidFill>
                <a:latin typeface="+mj-lt"/>
              </a:rPr>
              <a:t>, </a:t>
            </a:r>
            <a:r>
              <a:rPr lang="en-GB" sz="2400" u="sng" dirty="0">
                <a:solidFill>
                  <a:srgbClr val="0000FF"/>
                </a:solidFill>
                <a:latin typeface="+mj-lt"/>
              </a:rPr>
              <a:t>who</a:t>
            </a:r>
            <a:r>
              <a:rPr lang="en-GB" sz="2400" dirty="0">
                <a:solidFill>
                  <a:srgbClr val="0000FF"/>
                </a:solidFill>
                <a:latin typeface="+mj-lt"/>
              </a:rPr>
              <a:t> fires sonic force blasts,</a:t>
            </a:r>
            <a:r>
              <a:rPr lang="en-GB" sz="24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GB" sz="2400" dirty="0">
                <a:latin typeface="+mj-lt"/>
              </a:rPr>
              <a:t>is shrunk to insect-like size.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D9D2F46D-5178-8243-8B83-4AFFB4B7CE9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75162" y="5211324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86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52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  <p:bldP spid="12" grpId="0" uiExpand="1" build="p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07" y="655041"/>
            <a:ext cx="105735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00FF"/>
                </a:solidFill>
              </a:rPr>
              <a:t>Relative Pronouns </a:t>
            </a:r>
          </a:p>
          <a:p>
            <a:pPr algn="ctr">
              <a:spcAft>
                <a:spcPts val="0"/>
              </a:spcAft>
            </a:pPr>
            <a:r>
              <a:rPr lang="en-GB" sz="2400" u="sng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Relative pronouns</a:t>
            </a:r>
            <a:r>
              <a:rPr lang="en-GB" sz="24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i="1" dirty="0">
                <a:ea typeface="Times New Roman" panose="02020603050405020304" pitchFamily="18" charset="0"/>
              </a:rPr>
              <a:t>relate</a:t>
            </a:r>
            <a:r>
              <a:rPr lang="en-GB" sz="2400" dirty="0">
                <a:ea typeface="Times New Roman" panose="02020603050405020304" pitchFamily="18" charset="0"/>
              </a:rPr>
              <a:t> the clause to the </a:t>
            </a:r>
            <a:r>
              <a:rPr lang="en-GB" sz="2400" b="1" dirty="0">
                <a:ea typeface="Times New Roman" panose="02020603050405020304" pitchFamily="18" charset="0"/>
              </a:rPr>
              <a:t>noun</a:t>
            </a:r>
            <a:r>
              <a:rPr lang="en-GB" sz="2400" dirty="0"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65123" y="2146889"/>
            <a:ext cx="98961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400" b="1" dirty="0">
                <a:ea typeface="Times New Roman" panose="02020603050405020304" pitchFamily="18" charset="0"/>
              </a:rPr>
              <a:t>Batman, </a:t>
            </a:r>
            <a:r>
              <a:rPr lang="en-GB" sz="2400" i="1" u="sng" dirty="0">
                <a:solidFill>
                  <a:srgbClr val="0000FF"/>
                </a:solidFill>
                <a:latin typeface="+mj-lt"/>
              </a:rPr>
              <a:t>whose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 name is Bruce Wayne</a:t>
            </a:r>
            <a:r>
              <a:rPr lang="en-GB" sz="2400" dirty="0">
                <a:solidFill>
                  <a:srgbClr val="0000FF"/>
                </a:solidFill>
                <a:latin typeface="+mj-lt"/>
              </a:rPr>
              <a:t>, </a:t>
            </a:r>
            <a:r>
              <a:rPr lang="en-GB" sz="2400" dirty="0">
                <a:latin typeface="+mj-lt"/>
              </a:rPr>
              <a:t>wears a special suit.</a:t>
            </a:r>
          </a:p>
          <a:p>
            <a:pPr algn="ctr">
              <a:lnSpc>
                <a:spcPct val="150000"/>
              </a:lnSpc>
            </a:pPr>
            <a:r>
              <a:rPr lang="en-GB" sz="2400" dirty="0">
                <a:latin typeface="+mj-lt"/>
              </a:rPr>
              <a:t>Batman wears a special </a:t>
            </a:r>
            <a:r>
              <a:rPr lang="en-GB" sz="2400" b="1" dirty="0">
                <a:ea typeface="Times New Roman" panose="02020603050405020304" pitchFamily="18" charset="0"/>
              </a:rPr>
              <a:t>suit</a:t>
            </a:r>
            <a:r>
              <a:rPr lang="en-GB" sz="2400" dirty="0">
                <a:latin typeface="+mj-lt"/>
              </a:rPr>
              <a:t> </a:t>
            </a:r>
            <a:r>
              <a:rPr lang="en-GB" sz="2400" u="sng" dirty="0">
                <a:solidFill>
                  <a:srgbClr val="0000FF"/>
                </a:solidFill>
                <a:latin typeface="+mj-lt"/>
              </a:rPr>
              <a:t>which</a:t>
            </a:r>
            <a:r>
              <a:rPr lang="en-GB" sz="2400" dirty="0">
                <a:solidFill>
                  <a:srgbClr val="0000FF"/>
                </a:solidFill>
                <a:latin typeface="+mj-lt"/>
              </a:rPr>
              <a:t> protects him from enemies.</a:t>
            </a:r>
          </a:p>
          <a:p>
            <a:pPr algn="ctr">
              <a:lnSpc>
                <a:spcPct val="150000"/>
              </a:lnSpc>
            </a:pPr>
            <a:r>
              <a:rPr lang="en-GB" sz="2400" dirty="0">
                <a:latin typeface="+mj-lt"/>
              </a:rPr>
              <a:t>He lives in </a:t>
            </a:r>
            <a:r>
              <a:rPr lang="en-GB" sz="2400" b="1" dirty="0">
                <a:ea typeface="Times New Roman" panose="02020603050405020304" pitchFamily="18" charset="0"/>
              </a:rPr>
              <a:t>Gotham City </a:t>
            </a:r>
            <a:r>
              <a:rPr lang="en-GB" sz="2400" u="sng" dirty="0">
                <a:solidFill>
                  <a:srgbClr val="0000FF"/>
                </a:solidFill>
                <a:latin typeface="+mj-lt"/>
              </a:rPr>
              <a:t>where</a:t>
            </a:r>
            <a:r>
              <a:rPr lang="en-GB" sz="2400" dirty="0">
                <a:solidFill>
                  <a:srgbClr val="0000FF"/>
                </a:solidFill>
                <a:latin typeface="+mj-lt"/>
              </a:rPr>
              <a:t> he fights crime and criminals.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041090" y="4438956"/>
            <a:ext cx="6062587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rgbClr val="0000FF"/>
                </a:solidFill>
              </a:rPr>
              <a:t>Relative Pronouns</a:t>
            </a:r>
          </a:p>
          <a:p>
            <a:pPr algn="ctr"/>
            <a:r>
              <a:rPr lang="en-GB" sz="2400" dirty="0">
                <a:solidFill>
                  <a:srgbClr val="0000FF"/>
                </a:solidFill>
              </a:rPr>
              <a:t>who, which, where, when, whose, that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424A61-855E-A84C-B2EA-E9A7F13ABA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253" y="655041"/>
            <a:ext cx="1347928" cy="1910656"/>
          </a:xfrm>
          <a:prstGeom prst="rect">
            <a:avLst/>
          </a:prstGeom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BB724DD5-03A4-604F-A38C-127AAFA284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399823" y="655041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23949D2-1981-064B-B79E-3006346C25F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399823" y="5211097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3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48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EE8F9EE-82C2-8C42-985C-ED006F1E1B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88" y="431618"/>
            <a:ext cx="1619964" cy="22922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5610" y="693837"/>
            <a:ext cx="1057355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00FF"/>
                </a:solidFill>
              </a:rPr>
              <a:t>Relative Clauses</a:t>
            </a:r>
            <a:r>
              <a:rPr lang="en-GB" sz="3200" b="1" dirty="0"/>
              <a:t> </a:t>
            </a:r>
          </a:p>
          <a:p>
            <a:pPr algn="ctr"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Try adding a </a:t>
            </a:r>
            <a:r>
              <a:rPr lang="en-GB" sz="24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relative clause 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to this sentence.</a:t>
            </a:r>
          </a:p>
          <a:p>
            <a:pPr algn="ctr"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Add</a:t>
            </a:r>
            <a:r>
              <a:rPr lang="en-GB" sz="2400" dirty="0">
                <a:ea typeface="Times New Roman" panose="02020603050405020304" pitchFamily="18" charset="0"/>
              </a:rPr>
              <a:t> information about either </a:t>
            </a:r>
            <a:r>
              <a:rPr lang="en-GB" sz="2400" b="1" dirty="0">
                <a:ea typeface="Times New Roman" panose="02020603050405020304" pitchFamily="18" charset="0"/>
              </a:rPr>
              <a:t>noun</a:t>
            </a:r>
            <a:r>
              <a:rPr lang="en-GB" sz="2400" dirty="0">
                <a:ea typeface="Times New Roman" panose="02020603050405020304" pitchFamily="18" charset="0"/>
              </a:rPr>
              <a:t>.</a:t>
            </a:r>
          </a:p>
          <a:p>
            <a:pPr algn="ctr"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Start it with a </a:t>
            </a:r>
            <a:r>
              <a:rPr lang="en-GB" sz="2400" u="sng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relative pronoun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2400" dirty="0"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785610" y="451371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2400" i="1" dirty="0">
              <a:solidFill>
                <a:srgbClr val="0000FF"/>
              </a:solidFill>
            </a:endParaRPr>
          </a:p>
        </p:txBody>
      </p:sp>
      <p:sp>
        <p:nvSpPr>
          <p:cNvPr id="11" name="Rounded Rectangular Callout 2"/>
          <p:cNvSpPr/>
          <p:nvPr/>
        </p:nvSpPr>
        <p:spPr>
          <a:xfrm>
            <a:off x="10116922" y="621340"/>
            <a:ext cx="1386685" cy="4662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00FF"/>
                </a:solidFill>
              </a:rPr>
              <a:t>IDEAS</a:t>
            </a:r>
          </a:p>
        </p:txBody>
      </p:sp>
      <p:sp>
        <p:nvSpPr>
          <p:cNvPr id="15" name="Rounded Rectangular Callout 2">
            <a:extLst>
              <a:ext uri="{FF2B5EF4-FFF2-40B4-BE49-F238E27FC236}">
                <a16:creationId xmlns:a16="http://schemas.microsoft.com/office/drawing/2014/main" id="{73C9B888-663F-404E-BCDA-4B071B23D783}"/>
              </a:ext>
            </a:extLst>
          </p:cNvPr>
          <p:cNvSpPr/>
          <p:nvPr/>
        </p:nvSpPr>
        <p:spPr>
          <a:xfrm>
            <a:off x="9209988" y="1208366"/>
            <a:ext cx="2314011" cy="2078362"/>
          </a:xfrm>
          <a:prstGeom prst="wedgeRoundRectCallout">
            <a:avLst>
              <a:gd name="adj1" fmla="val 62865"/>
              <a:gd name="adj2" fmla="val 4875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Tell me more about </a:t>
            </a:r>
            <a:r>
              <a:rPr lang="en-GB" sz="2400" b="1" dirty="0">
                <a:solidFill>
                  <a:schemeClr val="tx1"/>
                </a:solidFill>
              </a:rPr>
              <a:t>Wonder Woman </a:t>
            </a:r>
            <a:r>
              <a:rPr lang="en-GB" sz="2400" dirty="0">
                <a:solidFill>
                  <a:schemeClr val="tx1"/>
                </a:solidFill>
              </a:rPr>
              <a:t>or her </a:t>
            </a:r>
            <a:r>
              <a:rPr lang="en-GB" sz="2400" b="1" dirty="0">
                <a:solidFill>
                  <a:schemeClr val="tx1"/>
                </a:solidFill>
              </a:rPr>
              <a:t>bracelets</a:t>
            </a:r>
            <a:r>
              <a:rPr lang="en-GB" sz="2400" dirty="0">
                <a:solidFill>
                  <a:schemeClr val="tx1"/>
                </a:solidFill>
              </a:rPr>
              <a:t>.</a:t>
            </a:r>
            <a:endParaRPr lang="en-GB" sz="28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F0CD15-94BA-E145-A52D-CD468F77040C}"/>
              </a:ext>
            </a:extLst>
          </p:cNvPr>
          <p:cNvSpPr txBox="1"/>
          <p:nvPr/>
        </p:nvSpPr>
        <p:spPr>
          <a:xfrm>
            <a:off x="2991648" y="4673069"/>
            <a:ext cx="6062587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Relative Pronouns</a:t>
            </a:r>
          </a:p>
          <a:p>
            <a:pPr algn="ctr"/>
            <a:r>
              <a:rPr lang="en-GB" sz="2400" dirty="0"/>
              <a:t>who, which, where, when, whose, that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B9197D-B390-9140-9B5A-7C141460A794}"/>
              </a:ext>
            </a:extLst>
          </p:cNvPr>
          <p:cNvSpPr txBox="1"/>
          <p:nvPr/>
        </p:nvSpPr>
        <p:spPr>
          <a:xfrm>
            <a:off x="543951" y="2767477"/>
            <a:ext cx="7282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Wonder Woman </a:t>
            </a:r>
            <a:r>
              <a:rPr lang="en-GB" sz="2400" dirty="0"/>
              <a:t>wears a pair of metal </a:t>
            </a:r>
            <a:r>
              <a:rPr lang="en-GB" sz="2400" b="1" dirty="0"/>
              <a:t>bracelets</a:t>
            </a:r>
            <a:r>
              <a:rPr lang="en-GB" sz="2400" dirty="0"/>
              <a:t>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67A4CE-7046-F74D-860F-5A7D5FB6EAA3}"/>
              </a:ext>
            </a:extLst>
          </p:cNvPr>
          <p:cNvSpPr/>
          <p:nvPr/>
        </p:nvSpPr>
        <p:spPr>
          <a:xfrm>
            <a:off x="543951" y="3314110"/>
            <a:ext cx="11197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Wonder Woman, </a:t>
            </a:r>
            <a:r>
              <a:rPr lang="en-GB" sz="2400" u="sng" dirty="0">
                <a:solidFill>
                  <a:srgbClr val="0000FF"/>
                </a:solidFill>
                <a:latin typeface="+mj-lt"/>
              </a:rPr>
              <a:t>who</a:t>
            </a:r>
            <a:r>
              <a:rPr lang="en-GB" sz="24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+mj-lt"/>
              </a:rPr>
              <a:t>won’t back down from a challenge</a:t>
            </a:r>
            <a:r>
              <a:rPr lang="en-GB" sz="2400" dirty="0">
                <a:latin typeface="+mj-lt"/>
              </a:rPr>
              <a:t>,</a:t>
            </a:r>
            <a:r>
              <a:rPr lang="en-GB" sz="24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GB" sz="2400" dirty="0">
                <a:latin typeface="+mj-lt"/>
              </a:rPr>
              <a:t>wears a pair of metal bracelets.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E3056E9-E6A2-C247-A695-24D6B38D15E1}"/>
              </a:ext>
            </a:extLst>
          </p:cNvPr>
          <p:cNvSpPr/>
          <p:nvPr/>
        </p:nvSpPr>
        <p:spPr>
          <a:xfrm>
            <a:off x="543951" y="3860743"/>
            <a:ext cx="106269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Wonder Woman wears a pair of metal </a:t>
            </a:r>
            <a:r>
              <a:rPr lang="en-GB" sz="2400" b="1" dirty="0"/>
              <a:t>bracelets </a:t>
            </a:r>
            <a:r>
              <a:rPr lang="en-GB" sz="2400" u="sng" dirty="0">
                <a:solidFill>
                  <a:srgbClr val="0000FF"/>
                </a:solidFill>
                <a:latin typeface="+mj-lt"/>
              </a:rPr>
              <a:t>that</a:t>
            </a:r>
            <a:r>
              <a:rPr lang="en-GB" sz="2400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GB" sz="2400" dirty="0">
                <a:solidFill>
                  <a:schemeClr val="bg1"/>
                </a:solidFill>
                <a:latin typeface="+mj-lt"/>
              </a:rPr>
              <a:t>provide her with protection</a:t>
            </a:r>
            <a:r>
              <a:rPr lang="en-GB" sz="2400" dirty="0">
                <a:latin typeface="+mj-lt"/>
              </a:rPr>
              <a:t>.</a:t>
            </a:r>
            <a:r>
              <a:rPr lang="en-GB" sz="2400" dirty="0">
                <a:solidFill>
                  <a:srgbClr val="0000FF"/>
                </a:solidFill>
                <a:latin typeface="+mj-lt"/>
              </a:rPr>
              <a:t>                                 </a:t>
            </a:r>
            <a:endParaRPr lang="en-GB" sz="2400" dirty="0"/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E1CDB363-A86B-0947-B60D-EF9CD7BE52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28645" y="509766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7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29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uiExpand="1" build="p"/>
      <p:bldP spid="11" grpId="0" animBg="1"/>
      <p:bldP spid="15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D7C54FC-3E80-5944-B57D-F60658F15A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88" y="431618"/>
            <a:ext cx="1619964" cy="22922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85610" y="693837"/>
            <a:ext cx="1057355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00FF"/>
                </a:solidFill>
              </a:rPr>
              <a:t>Relative Clauses</a:t>
            </a:r>
            <a:r>
              <a:rPr lang="en-GB" sz="3200" b="1" dirty="0"/>
              <a:t> </a:t>
            </a:r>
          </a:p>
          <a:p>
            <a:pPr algn="ctr"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Try adding a </a:t>
            </a:r>
            <a:r>
              <a:rPr lang="en-GB" sz="24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relative clause 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to this sentence.</a:t>
            </a:r>
          </a:p>
          <a:p>
            <a:pPr algn="ctr"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Add</a:t>
            </a:r>
            <a:r>
              <a:rPr lang="en-GB" sz="2400" dirty="0">
                <a:ea typeface="Times New Roman" panose="02020603050405020304" pitchFamily="18" charset="0"/>
              </a:rPr>
              <a:t> information about a </a:t>
            </a:r>
            <a:r>
              <a:rPr lang="en-GB" sz="2400" b="1" dirty="0">
                <a:ea typeface="Times New Roman" panose="02020603050405020304" pitchFamily="18" charset="0"/>
              </a:rPr>
              <a:t>noun</a:t>
            </a:r>
            <a:r>
              <a:rPr lang="en-GB" sz="2400" dirty="0">
                <a:ea typeface="Times New Roman" panose="02020603050405020304" pitchFamily="18" charset="0"/>
              </a:rPr>
              <a:t>.</a:t>
            </a:r>
          </a:p>
          <a:p>
            <a:pPr algn="ctr">
              <a:spcAft>
                <a:spcPts val="0"/>
              </a:spcAft>
            </a:pP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Start it with a </a:t>
            </a:r>
            <a:r>
              <a:rPr lang="en-GB" sz="2400" u="sng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relative pronoun</a:t>
            </a:r>
            <a:r>
              <a:rPr lang="en-GB" sz="24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2400" dirty="0"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3951" y="2767477"/>
            <a:ext cx="7282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Wonder Woman </a:t>
            </a:r>
            <a:r>
              <a:rPr lang="en-GB" sz="2400" dirty="0"/>
              <a:t>wears a pair of metal </a:t>
            </a:r>
            <a:r>
              <a:rPr lang="en-GB" sz="2400" b="1" dirty="0"/>
              <a:t>bracelets</a:t>
            </a:r>
            <a:r>
              <a:rPr lang="en-GB" sz="2400" dirty="0"/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991648" y="4673069"/>
            <a:ext cx="6062587" cy="83099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Relative Pronouns</a:t>
            </a:r>
          </a:p>
          <a:p>
            <a:pPr algn="ctr"/>
            <a:r>
              <a:rPr lang="en-GB" sz="2400" dirty="0"/>
              <a:t>who, which, where, when, whose, that</a:t>
            </a:r>
          </a:p>
        </p:txBody>
      </p:sp>
      <p:sp>
        <p:nvSpPr>
          <p:cNvPr id="4" name="Rectangle 3"/>
          <p:cNvSpPr/>
          <p:nvPr/>
        </p:nvSpPr>
        <p:spPr>
          <a:xfrm>
            <a:off x="543951" y="3314110"/>
            <a:ext cx="11197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/>
              <a:t>Wonder Woman, </a:t>
            </a:r>
            <a:r>
              <a:rPr lang="en-GB" sz="2400" u="sng" dirty="0">
                <a:solidFill>
                  <a:srgbClr val="0000FF"/>
                </a:solidFill>
                <a:latin typeface="+mj-lt"/>
              </a:rPr>
              <a:t>who</a:t>
            </a:r>
            <a:r>
              <a:rPr lang="en-GB" sz="2400" dirty="0">
                <a:solidFill>
                  <a:srgbClr val="0000FF"/>
                </a:solidFill>
                <a:latin typeface="+mj-lt"/>
              </a:rPr>
              <a:t> won’t back down from a challenge</a:t>
            </a:r>
            <a:r>
              <a:rPr lang="en-GB" sz="2400" dirty="0">
                <a:latin typeface="+mj-lt"/>
              </a:rPr>
              <a:t>,</a:t>
            </a:r>
            <a:r>
              <a:rPr lang="en-GB" sz="24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GB" sz="2400" dirty="0">
                <a:latin typeface="+mj-lt"/>
              </a:rPr>
              <a:t>wears a pair of metal bracelets.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43951" y="3860743"/>
            <a:ext cx="106269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Wonder Woman wears a pair of metal </a:t>
            </a:r>
            <a:r>
              <a:rPr lang="en-GB" sz="2400" b="1" dirty="0"/>
              <a:t>bracelets </a:t>
            </a:r>
            <a:r>
              <a:rPr lang="en-GB" sz="2400" u="sng" dirty="0">
                <a:solidFill>
                  <a:srgbClr val="0000FF"/>
                </a:solidFill>
                <a:latin typeface="+mj-lt"/>
              </a:rPr>
              <a:t>that</a:t>
            </a:r>
            <a:r>
              <a:rPr lang="en-GB" sz="2400" dirty="0">
                <a:solidFill>
                  <a:srgbClr val="0000FF"/>
                </a:solidFill>
                <a:latin typeface="+mj-lt"/>
              </a:rPr>
              <a:t> provide her with protection</a:t>
            </a:r>
            <a:r>
              <a:rPr lang="en-GB" sz="2400" dirty="0">
                <a:latin typeface="+mj-lt"/>
              </a:rPr>
              <a:t>.</a:t>
            </a:r>
            <a:r>
              <a:rPr lang="en-GB" sz="2400" dirty="0">
                <a:solidFill>
                  <a:srgbClr val="0000FF"/>
                </a:solidFill>
                <a:latin typeface="+mj-lt"/>
              </a:rPr>
              <a:t>                                 </a:t>
            </a:r>
            <a:endParaRPr lang="en-GB" sz="2400" dirty="0"/>
          </a:p>
        </p:txBody>
      </p:sp>
      <p:sp>
        <p:nvSpPr>
          <p:cNvPr id="13" name="Rectangle 12"/>
          <p:cNvSpPr/>
          <p:nvPr/>
        </p:nvSpPr>
        <p:spPr>
          <a:xfrm>
            <a:off x="785610" y="4513716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sz="2400" i="1" dirty="0">
              <a:solidFill>
                <a:srgbClr val="0000FF"/>
              </a:solidFill>
            </a:endParaRPr>
          </a:p>
        </p:txBody>
      </p:sp>
      <p:sp>
        <p:nvSpPr>
          <p:cNvPr id="11" name="Rounded Rectangular Callout 2"/>
          <p:cNvSpPr/>
          <p:nvPr/>
        </p:nvSpPr>
        <p:spPr>
          <a:xfrm>
            <a:off x="10116922" y="621340"/>
            <a:ext cx="1386685" cy="4662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00FF"/>
                </a:solidFill>
              </a:rPr>
              <a:t>IDEAS</a:t>
            </a:r>
          </a:p>
        </p:txBody>
      </p:sp>
      <p:sp>
        <p:nvSpPr>
          <p:cNvPr id="12" name="Rounded Rectangular Callout 2">
            <a:extLst>
              <a:ext uri="{FF2B5EF4-FFF2-40B4-BE49-F238E27FC236}">
                <a16:creationId xmlns:a16="http://schemas.microsoft.com/office/drawing/2014/main" id="{7BFB3436-75E4-A84F-AD8E-A9112D79E2F0}"/>
              </a:ext>
            </a:extLst>
          </p:cNvPr>
          <p:cNvSpPr/>
          <p:nvPr/>
        </p:nvSpPr>
        <p:spPr>
          <a:xfrm>
            <a:off x="9209988" y="1208366"/>
            <a:ext cx="2314011" cy="2078362"/>
          </a:xfrm>
          <a:prstGeom prst="wedgeRoundRectCallout">
            <a:avLst>
              <a:gd name="adj1" fmla="val 62865"/>
              <a:gd name="adj2" fmla="val 4875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Tell me more about </a:t>
            </a:r>
            <a:r>
              <a:rPr lang="en-GB" sz="2400" b="1" dirty="0">
                <a:solidFill>
                  <a:schemeClr val="tx1"/>
                </a:solidFill>
              </a:rPr>
              <a:t>Wonder Woman </a:t>
            </a:r>
            <a:r>
              <a:rPr lang="en-GB" sz="2400" dirty="0">
                <a:solidFill>
                  <a:schemeClr val="tx1"/>
                </a:solidFill>
              </a:rPr>
              <a:t>or her </a:t>
            </a:r>
            <a:r>
              <a:rPr lang="en-GB" sz="2400" b="1" dirty="0">
                <a:solidFill>
                  <a:schemeClr val="tx1"/>
                </a:solidFill>
              </a:rPr>
              <a:t>bracelets</a:t>
            </a:r>
            <a:r>
              <a:rPr lang="en-GB" sz="2400" dirty="0">
                <a:solidFill>
                  <a:schemeClr val="tx1"/>
                </a:solidFill>
              </a:rPr>
              <a:t>.</a:t>
            </a:r>
            <a:endParaRPr lang="en-GB" sz="2800" dirty="0"/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87A93B66-85FB-ED49-ADC8-271C73A783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58120" y="491300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15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47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45241"/>
            <a:ext cx="10573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Punctuating</a:t>
            </a:r>
            <a:r>
              <a:rPr lang="en-GB" sz="3200" b="1" dirty="0">
                <a:solidFill>
                  <a:srgbClr val="0000FF"/>
                </a:solidFill>
              </a:rPr>
              <a:t> Relative Clauses</a:t>
            </a:r>
            <a:r>
              <a:rPr lang="en-GB" sz="3200" b="1" dirty="0"/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387957" y="1673174"/>
            <a:ext cx="936885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400" dirty="0"/>
              <a:t>When the </a:t>
            </a:r>
            <a:r>
              <a:rPr lang="en-GB" sz="2400" dirty="0">
                <a:solidFill>
                  <a:srgbClr val="0000FF"/>
                </a:solidFill>
              </a:rPr>
              <a:t>relative clause </a:t>
            </a:r>
            <a:r>
              <a:rPr lang="en-GB" sz="2400" dirty="0"/>
              <a:t>comes after the </a:t>
            </a:r>
            <a:r>
              <a:rPr lang="en-GB" sz="2400" b="1" dirty="0"/>
              <a:t>main clause</a:t>
            </a:r>
            <a:r>
              <a:rPr lang="en-GB" sz="2400" dirty="0"/>
              <a:t>,</a:t>
            </a:r>
          </a:p>
          <a:p>
            <a:pPr lvl="0" algn="ctr"/>
            <a:r>
              <a:rPr lang="en-GB" sz="2400" dirty="0"/>
              <a:t>we do not usually separate the clauses with a comma.</a:t>
            </a:r>
          </a:p>
          <a:p>
            <a:pPr lvl="0" algn="ctr"/>
            <a:r>
              <a:rPr lang="en-GB" sz="2800" dirty="0"/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85611" y="3489856"/>
            <a:ext cx="101169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800" dirty="0">
                <a:latin typeface="+mj-lt"/>
              </a:rPr>
              <a:t>Wonder Woman raised her </a:t>
            </a:r>
            <a:r>
              <a:rPr lang="en-GB" sz="2800" b="1" dirty="0">
                <a:latin typeface="+mj-lt"/>
              </a:rPr>
              <a:t>arm</a:t>
            </a:r>
            <a:r>
              <a:rPr lang="en-GB" sz="2800" dirty="0">
                <a:latin typeface="+mj-lt"/>
              </a:rPr>
              <a:t> </a:t>
            </a:r>
            <a:r>
              <a:rPr lang="en-GB" sz="2800" u="sng" dirty="0">
                <a:solidFill>
                  <a:srgbClr val="0000FF"/>
                </a:solidFill>
                <a:latin typeface="+mj-lt"/>
              </a:rPr>
              <a:t>that</a:t>
            </a:r>
            <a:r>
              <a:rPr lang="en-GB" sz="2800" dirty="0">
                <a:solidFill>
                  <a:srgbClr val="0000FF"/>
                </a:solidFill>
                <a:latin typeface="+mj-lt"/>
              </a:rPr>
              <a:t> was protected by her bracelet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.</a:t>
            </a:r>
          </a:p>
        </p:txBody>
      </p:sp>
      <p:sp>
        <p:nvSpPr>
          <p:cNvPr id="18" name="Left Brace 17"/>
          <p:cNvSpPr/>
          <p:nvPr/>
        </p:nvSpPr>
        <p:spPr>
          <a:xfrm rot="5400000">
            <a:off x="3110381" y="1321988"/>
            <a:ext cx="247206" cy="423831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2592431" y="2815789"/>
            <a:ext cx="1283109" cy="369332"/>
          </a:xfrm>
          <a:prstGeom prst="rect">
            <a:avLst/>
          </a:prstGeom>
          <a:solidFill>
            <a:srgbClr val="A6A6A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main clause</a:t>
            </a:r>
          </a:p>
        </p:txBody>
      </p:sp>
      <p:sp>
        <p:nvSpPr>
          <p:cNvPr id="23" name="Left Brace 22"/>
          <p:cNvSpPr/>
          <p:nvPr/>
        </p:nvSpPr>
        <p:spPr>
          <a:xfrm rot="5400000">
            <a:off x="7976141" y="831265"/>
            <a:ext cx="369332" cy="5192013"/>
          </a:xfrm>
          <a:prstGeom prst="leftBrac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7244644" y="2808884"/>
            <a:ext cx="1940159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relative clause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87957" y="4903125"/>
            <a:ext cx="93688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2800" dirty="0"/>
              <a:t>A </a:t>
            </a:r>
            <a:r>
              <a:rPr lang="en-GB" sz="2800" b="1" dirty="0"/>
              <a:t>comma</a:t>
            </a:r>
            <a:r>
              <a:rPr lang="en-GB" sz="2800" dirty="0"/>
              <a:t> would create an </a:t>
            </a:r>
            <a:r>
              <a:rPr lang="en-GB" sz="2800" i="1" dirty="0"/>
              <a:t>unnecessary break </a:t>
            </a:r>
            <a:r>
              <a:rPr lang="en-GB" sz="2800" dirty="0"/>
              <a:t>in the sentence.</a:t>
            </a:r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C354DC65-EEDC-DE4A-A2D3-18A0497163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97643" y="1379616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3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6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7" grpId="0"/>
      <p:bldP spid="18" grpId="0" animBg="1"/>
      <p:bldP spid="19" grpId="0" animBg="1"/>
      <p:bldP spid="23" grpId="0" animBg="1"/>
      <p:bldP spid="24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Punctuating</a:t>
            </a:r>
            <a:r>
              <a:rPr lang="en-GB" sz="3200" b="1" dirty="0">
                <a:solidFill>
                  <a:srgbClr val="0000FF"/>
                </a:solidFill>
              </a:rPr>
              <a:t> Embedded Relative Clauses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229897" y="2050026"/>
            <a:ext cx="1201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785610" y="1542194"/>
            <a:ext cx="10573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Sometimes the </a:t>
            </a:r>
            <a:r>
              <a:rPr lang="en-GB" sz="2400" dirty="0">
                <a:solidFill>
                  <a:srgbClr val="0000FF"/>
                </a:solidFill>
              </a:rPr>
              <a:t>relative clause </a:t>
            </a:r>
            <a:r>
              <a:rPr lang="en-GB" sz="2400" dirty="0"/>
              <a:t>is </a:t>
            </a:r>
            <a:r>
              <a:rPr lang="en-GB" sz="2400" i="1" dirty="0"/>
              <a:t>embedded</a:t>
            </a:r>
            <a:r>
              <a:rPr lang="en-GB" sz="2400" dirty="0"/>
              <a:t> in the </a:t>
            </a:r>
            <a:r>
              <a:rPr lang="en-GB" sz="2400" b="1" dirty="0"/>
              <a:t>main clause</a:t>
            </a:r>
            <a:r>
              <a:rPr lang="en-GB" sz="2400" dirty="0"/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4163" y="3564300"/>
            <a:ext cx="4507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+mj-lt"/>
              </a:rPr>
              <a:t>Superman </a:t>
            </a:r>
            <a:r>
              <a:rPr lang="en-GB" sz="2400" dirty="0">
                <a:latin typeface="+mj-lt"/>
              </a:rPr>
              <a:t>shouted at Batman.</a:t>
            </a:r>
          </a:p>
        </p:txBody>
      </p:sp>
      <p:sp>
        <p:nvSpPr>
          <p:cNvPr id="18" name="Left Brace 17"/>
          <p:cNvSpPr/>
          <p:nvPr/>
        </p:nvSpPr>
        <p:spPr>
          <a:xfrm rot="5400000">
            <a:off x="3322057" y="1674292"/>
            <a:ext cx="187022" cy="358122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2509405" y="2972823"/>
            <a:ext cx="1805071" cy="369332"/>
          </a:xfrm>
          <a:prstGeom prst="rect">
            <a:avLst/>
          </a:prstGeom>
          <a:solidFill>
            <a:srgbClr val="A6A6A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main clause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96579" y="4935739"/>
            <a:ext cx="4416944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The </a:t>
            </a:r>
            <a:r>
              <a:rPr lang="en-GB" sz="2000" dirty="0">
                <a:solidFill>
                  <a:srgbClr val="0000FF"/>
                </a:solidFill>
              </a:rPr>
              <a:t>relative clause </a:t>
            </a:r>
            <a:r>
              <a:rPr lang="en-GB" sz="2000" dirty="0"/>
              <a:t>needs to be next to the </a:t>
            </a:r>
            <a:r>
              <a:rPr lang="en-GB" sz="2000" b="1" dirty="0"/>
              <a:t>noun</a:t>
            </a:r>
            <a:r>
              <a:rPr lang="en-GB" sz="2000" dirty="0"/>
              <a:t>: </a:t>
            </a:r>
            <a:r>
              <a:rPr lang="en-GB" sz="2000" b="1" dirty="0"/>
              <a:t>Superman</a:t>
            </a:r>
            <a:r>
              <a:rPr lang="en-GB" sz="2000" dirty="0"/>
              <a:t>.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2732374" y="3951006"/>
            <a:ext cx="3164205" cy="130002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C987079F-4689-CC4E-9E3B-8F20C13815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657" y="2297131"/>
            <a:ext cx="1446244" cy="20500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AC472F9-B02A-B649-9D72-20D3F694E6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151" y="2398299"/>
            <a:ext cx="1372633" cy="1946188"/>
          </a:xfrm>
          <a:prstGeom prst="rect">
            <a:avLst/>
          </a:prstGeom>
        </p:spPr>
      </p:pic>
      <p:sp>
        <p:nvSpPr>
          <p:cNvPr id="15" name="Rounded Rectangular Callout 2">
            <a:extLst>
              <a:ext uri="{FF2B5EF4-FFF2-40B4-BE49-F238E27FC236}">
                <a16:creationId xmlns:a16="http://schemas.microsoft.com/office/drawing/2014/main" id="{AE1853DD-DE0B-9F40-89FF-71B4D9B268AB}"/>
              </a:ext>
            </a:extLst>
          </p:cNvPr>
          <p:cNvSpPr/>
          <p:nvPr/>
        </p:nvSpPr>
        <p:spPr>
          <a:xfrm>
            <a:off x="785609" y="5102049"/>
            <a:ext cx="4416943" cy="541576"/>
          </a:xfrm>
          <a:prstGeom prst="wedgeRoundRectCallout">
            <a:avLst>
              <a:gd name="adj1" fmla="val -54525"/>
              <a:gd name="adj2" fmla="val 14721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Tell me more about </a:t>
            </a:r>
            <a:r>
              <a:rPr lang="en-GB" sz="2400" b="1" dirty="0">
                <a:solidFill>
                  <a:schemeClr val="tx1"/>
                </a:solidFill>
              </a:rPr>
              <a:t>Superman</a:t>
            </a:r>
            <a:r>
              <a:rPr lang="en-GB" sz="2400" dirty="0">
                <a:solidFill>
                  <a:schemeClr val="tx1"/>
                </a:solidFill>
              </a:rPr>
              <a:t>.</a:t>
            </a:r>
            <a:endParaRPr lang="en-GB" sz="2800" dirty="0"/>
          </a:p>
        </p:txBody>
      </p:sp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id="{9C10D09E-15BD-CE47-B2F3-235FBD652BD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6954" y="781075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0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4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 build="p"/>
      <p:bldP spid="17" grpId="0"/>
      <p:bldP spid="18" grpId="0" animBg="1"/>
      <p:bldP spid="19" grpId="0" animBg="1"/>
      <p:bldP spid="26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Punctuating</a:t>
            </a:r>
            <a:r>
              <a:rPr lang="en-GB" sz="3200" b="1" dirty="0">
                <a:solidFill>
                  <a:srgbClr val="0000FF"/>
                </a:solidFill>
              </a:rPr>
              <a:t> Embedded Relative Clauses</a:t>
            </a:r>
          </a:p>
        </p:txBody>
      </p:sp>
      <p:sp>
        <p:nvSpPr>
          <p:cNvPr id="7" name="Rectangle 6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229897" y="2050026"/>
            <a:ext cx="1201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785610" y="1542194"/>
            <a:ext cx="10573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Sometimes the </a:t>
            </a:r>
            <a:r>
              <a:rPr lang="en-GB" sz="2400" dirty="0">
                <a:solidFill>
                  <a:srgbClr val="0000FF"/>
                </a:solidFill>
              </a:rPr>
              <a:t>relative clause </a:t>
            </a:r>
            <a:r>
              <a:rPr lang="en-GB" sz="2400" dirty="0"/>
              <a:t>is </a:t>
            </a:r>
            <a:r>
              <a:rPr lang="en-GB" sz="2400" i="1" dirty="0"/>
              <a:t>embedded</a:t>
            </a:r>
            <a:r>
              <a:rPr lang="en-GB" sz="2400" dirty="0"/>
              <a:t> in the </a:t>
            </a:r>
            <a:r>
              <a:rPr lang="en-GB" sz="2400" b="1" dirty="0"/>
              <a:t>main clause</a:t>
            </a:r>
            <a:r>
              <a:rPr lang="en-GB" sz="2400" dirty="0"/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24163" y="3564300"/>
            <a:ext cx="80221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+mj-lt"/>
              </a:rPr>
              <a:t>Superman</a:t>
            </a:r>
            <a:r>
              <a:rPr lang="en-GB" sz="2400" dirty="0">
                <a:solidFill>
                  <a:schemeClr val="bg1"/>
                </a:solidFill>
              </a:rPr>
              <a:t>, who was a sheepdog,</a:t>
            </a:r>
            <a:r>
              <a:rPr lang="en-GB" sz="24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GB" sz="2400" dirty="0">
                <a:latin typeface="+mj-lt"/>
              </a:rPr>
              <a:t>shouted at Batman.</a:t>
            </a:r>
          </a:p>
        </p:txBody>
      </p:sp>
      <p:sp>
        <p:nvSpPr>
          <p:cNvPr id="18" name="Left Brace 17"/>
          <p:cNvSpPr/>
          <p:nvPr/>
        </p:nvSpPr>
        <p:spPr>
          <a:xfrm rot="5400000">
            <a:off x="2188589" y="2807761"/>
            <a:ext cx="187024" cy="131428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1624957" y="2987186"/>
            <a:ext cx="1314287" cy="369332"/>
          </a:xfrm>
          <a:prstGeom prst="rect">
            <a:avLst/>
          </a:prstGeom>
          <a:solidFill>
            <a:srgbClr val="A6A6A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main clause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898050" y="5236899"/>
            <a:ext cx="4416944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The </a:t>
            </a:r>
            <a:r>
              <a:rPr lang="en-GB" sz="2000" b="1" dirty="0"/>
              <a:t>main clause </a:t>
            </a:r>
            <a:r>
              <a:rPr lang="en-GB" sz="2000" dirty="0"/>
              <a:t>splits to make space...</a:t>
            </a:r>
          </a:p>
        </p:txBody>
      </p:sp>
      <p:cxnSp>
        <p:nvCxnSpPr>
          <p:cNvPr id="8" name="Straight Arrow Connector 7"/>
          <p:cNvCxnSpPr>
            <a:cxnSpLocks/>
          </p:cNvCxnSpPr>
          <p:nvPr/>
        </p:nvCxnSpPr>
        <p:spPr>
          <a:xfrm flipH="1" flipV="1">
            <a:off x="4848225" y="3848100"/>
            <a:ext cx="1048355" cy="140293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Left Brace 14"/>
          <p:cNvSpPr/>
          <p:nvPr/>
        </p:nvSpPr>
        <p:spPr>
          <a:xfrm rot="5400000">
            <a:off x="6777823" y="2278089"/>
            <a:ext cx="187024" cy="237363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968799" y="2987186"/>
            <a:ext cx="1805071" cy="369332"/>
          </a:xfrm>
          <a:prstGeom prst="rect">
            <a:avLst/>
          </a:prstGeom>
          <a:solidFill>
            <a:srgbClr val="A6A6A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main clause</a:t>
            </a:r>
          </a:p>
        </p:txBody>
      </p:sp>
      <p:sp>
        <p:nvSpPr>
          <p:cNvPr id="14" name="Rounded Rectangular Callout 2">
            <a:extLst>
              <a:ext uri="{FF2B5EF4-FFF2-40B4-BE49-F238E27FC236}">
                <a16:creationId xmlns:a16="http://schemas.microsoft.com/office/drawing/2014/main" id="{79805CD7-504E-C94D-8BA2-17ADA14CBC05}"/>
              </a:ext>
            </a:extLst>
          </p:cNvPr>
          <p:cNvSpPr/>
          <p:nvPr/>
        </p:nvSpPr>
        <p:spPr>
          <a:xfrm>
            <a:off x="785609" y="5102049"/>
            <a:ext cx="4416943" cy="541576"/>
          </a:xfrm>
          <a:prstGeom prst="wedgeRoundRectCallout">
            <a:avLst>
              <a:gd name="adj1" fmla="val -54525"/>
              <a:gd name="adj2" fmla="val 14721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Tell me more about </a:t>
            </a:r>
            <a:r>
              <a:rPr lang="en-GB" sz="2400" b="1" dirty="0">
                <a:solidFill>
                  <a:schemeClr val="tx1"/>
                </a:solidFill>
              </a:rPr>
              <a:t>Superman</a:t>
            </a:r>
            <a:r>
              <a:rPr lang="en-GB" sz="2400" dirty="0">
                <a:solidFill>
                  <a:schemeClr val="tx1"/>
                </a:solidFill>
              </a:rPr>
              <a:t>.</a:t>
            </a:r>
            <a:endParaRPr lang="en-GB" sz="2800" dirty="0"/>
          </a:p>
        </p:txBody>
      </p:sp>
      <p:pic>
        <p:nvPicPr>
          <p:cNvPr id="21" name="Picture 20" descr="A picture containing LEGO, toy&#10;&#10;Description automatically generated">
            <a:extLst>
              <a:ext uri="{FF2B5EF4-FFF2-40B4-BE49-F238E27FC236}">
                <a16:creationId xmlns:a16="http://schemas.microsoft.com/office/drawing/2014/main" id="{569B4E95-1D8A-C240-8C84-45BA83EC61E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" b="-4"/>
          <a:stretch/>
        </p:blipFill>
        <p:spPr>
          <a:xfrm>
            <a:off x="8397630" y="2106737"/>
            <a:ext cx="1448670" cy="2050016"/>
          </a:xfrm>
          <a:prstGeom prst="rect">
            <a:avLst/>
          </a:prstGeom>
        </p:spPr>
      </p:pic>
      <p:pic>
        <p:nvPicPr>
          <p:cNvPr id="22" name="Picture 21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E94002A3-AEC5-9948-9774-C726DA5962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60" b="95447" l="2889" r="93556">
                        <a14:foregroundMark x1="30778" y1="18053" x2="33778" y2="9419"/>
                        <a14:foregroundMark x1="33778" y1="9419" x2="41333" y2="4239"/>
                        <a14:foregroundMark x1="41333" y1="4239" x2="52889" y2="4160"/>
                        <a14:foregroundMark x1="52889" y1="4160" x2="59778" y2="8006"/>
                        <a14:foregroundMark x1="92222" y1="78650" x2="93556" y2="89639"/>
                        <a14:foregroundMark x1="40778" y1="93799" x2="51444" y2="95447"/>
                        <a14:foregroundMark x1="51444" y1="95447" x2="51111" y2="91366"/>
                        <a14:foregroundMark x1="8444" y1="42857" x2="8778" y2="43093"/>
                        <a14:foregroundMark x1="3556" y1="47959" x2="2889" y2="426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5639" y="2207905"/>
            <a:ext cx="1374029" cy="194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832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630</Words>
  <Application>Microsoft Office PowerPoint</Application>
  <PresentationFormat>Widescreen</PresentationFormat>
  <Paragraphs>92</Paragraphs>
  <Slides>12</Slides>
  <Notes>12</Notes>
  <HiddenSlides>0</HiddenSlides>
  <MMClips>10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Relative Clauses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Explore more Hamilton Trust Learning Materials at https://wrht.org.uk/hamilton/ 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Relative Clauses</dc:title>
  <dc:creator>Microsoft Office User</dc:creator>
  <cp:lastModifiedBy>HP</cp:lastModifiedBy>
  <cp:revision>11</cp:revision>
  <dcterms:created xsi:type="dcterms:W3CDTF">2019-03-05T18:27:16Z</dcterms:created>
  <dcterms:modified xsi:type="dcterms:W3CDTF">2020-04-29T09:39:27Z</dcterms:modified>
</cp:coreProperties>
</file>