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75" r:id="rId2"/>
    <p:sldId id="278" r:id="rId3"/>
    <p:sldId id="279" r:id="rId4"/>
    <p:sldId id="290" r:id="rId5"/>
    <p:sldId id="282" r:id="rId6"/>
    <p:sldId id="291" r:id="rId7"/>
    <p:sldId id="284" r:id="rId8"/>
  </p:sldIdLst>
  <p:sldSz cx="9144000" cy="6858000" type="screen4x3"/>
  <p:notesSz cx="6858000" cy="9144000"/>
  <p:embeddedFontLst>
    <p:embeddedFont>
      <p:font typeface="Kalam" panose="020B0604020202020204" charset="0"/>
      <p:regular r:id="rId11"/>
    </p:embeddedFont>
    <p:embeddedFont>
      <p:font typeface="Twinkl" panose="020B0604020202020204" charset="0"/>
      <p:regular r:id="rId12"/>
      <p:bold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52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504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BD31"/>
    <a:srgbClr val="0079C3"/>
    <a:srgbClr val="FFE76D"/>
    <a:srgbClr val="072F54"/>
    <a:srgbClr val="003464"/>
    <a:srgbClr val="004382"/>
    <a:srgbClr val="00529C"/>
    <a:srgbClr val="007AC3"/>
    <a:srgbClr val="4EB2E5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46" d="100"/>
          <a:sy n="46" d="100"/>
        </p:scale>
        <p:origin x="1194" y="42"/>
      </p:cViewPr>
      <p:guideLst>
        <p:guide orient="horz" pos="2160"/>
        <p:guide pos="2880"/>
        <p:guide pos="340"/>
        <p:guide orient="horz" pos="3952"/>
        <p:guide pos="5420"/>
        <p:guide orient="horz" pos="346"/>
        <p:guide pos="476"/>
        <p:guide orient="horz" pos="504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handoutMaster" Target="handoutMasters/handout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000" u="sng" dirty="0"/>
              <a:t>Number of People in the Park on a Morning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Sheet1!$A$2:$A$6</c:f>
              <c:strCache>
                <c:ptCount val="5"/>
                <c:pt idx="0">
                  <c:v>8 a.m.</c:v>
                </c:pt>
                <c:pt idx="1">
                  <c:v>9 a.m.</c:v>
                </c:pt>
                <c:pt idx="2">
                  <c:v>10 a.m.</c:v>
                </c:pt>
                <c:pt idx="3">
                  <c:v>11 a.m.</c:v>
                </c:pt>
                <c:pt idx="4">
                  <c:v>12 noon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6</c:v>
                </c:pt>
                <c:pt idx="1">
                  <c:v>7</c:v>
                </c:pt>
                <c:pt idx="2">
                  <c:v>12</c:v>
                </c:pt>
                <c:pt idx="3">
                  <c:v>19</c:v>
                </c:pt>
                <c:pt idx="4">
                  <c:v>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978-4F33-B7E0-D5B286E2BDB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Sheet1!$A$2:$A$6</c:f>
              <c:strCache>
                <c:ptCount val="5"/>
                <c:pt idx="0">
                  <c:v>8 a.m.</c:v>
                </c:pt>
                <c:pt idx="1">
                  <c:v>9 a.m.</c:v>
                </c:pt>
                <c:pt idx="2">
                  <c:v>10 a.m.</c:v>
                </c:pt>
                <c:pt idx="3">
                  <c:v>11 a.m.</c:v>
                </c:pt>
                <c:pt idx="4">
                  <c:v>12 noon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978-4F33-B7E0-D5B286E2BDB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Sheet1!$A$2:$A$6</c:f>
              <c:strCache>
                <c:ptCount val="5"/>
                <c:pt idx="0">
                  <c:v>8 a.m.</c:v>
                </c:pt>
                <c:pt idx="1">
                  <c:v>9 a.m.</c:v>
                </c:pt>
                <c:pt idx="2">
                  <c:v>10 a.m.</c:v>
                </c:pt>
                <c:pt idx="3">
                  <c:v>11 a.m.</c:v>
                </c:pt>
                <c:pt idx="4">
                  <c:v>12 noon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978-4F33-B7E0-D5B286E2BD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86720864"/>
        <c:axId val="486719224"/>
      </c:lineChart>
      <c:catAx>
        <c:axId val="486720864"/>
        <c:scaling>
          <c:orientation val="minMax"/>
        </c:scaling>
        <c:delete val="0"/>
        <c:axPos val="b"/>
        <c:title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6719224"/>
        <c:crosses val="autoZero"/>
        <c:auto val="1"/>
        <c:lblAlgn val="ctr"/>
        <c:lblOffset val="100"/>
        <c:noMultiLvlLbl val="0"/>
      </c:catAx>
      <c:valAx>
        <c:axId val="486719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inorGridlines>
        <c:title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6720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62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Aim</a:t>
            </a:r>
          </a:p>
        </p:txBody>
      </p:sp>
      <p:sp>
        <p:nvSpPr>
          <p:cNvPr id="14" name="Content Placeholder 15"/>
          <p:cNvSpPr txBox="1">
            <a:spLocks/>
          </p:cNvSpPr>
          <p:nvPr/>
        </p:nvSpPr>
        <p:spPr>
          <a:xfrm>
            <a:off x="628650" y="1127760"/>
            <a:ext cx="7886700" cy="1409700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GB" dirty="0">
                <a:solidFill>
                  <a:srgbClr val="000000"/>
                </a:solidFill>
              </a:rPr>
              <a:t>Interpret and present discrete and continuous data using appropriate graphical methods, including bar charts and time graphs. </a:t>
            </a:r>
          </a:p>
        </p:txBody>
      </p:sp>
    </p:spTree>
    <p:extLst>
      <p:ext uri="{BB962C8B-B14F-4D97-AF65-F5344CB8AC3E}">
        <p14:creationId xmlns:p14="http://schemas.microsoft.com/office/powerpoint/2010/main" val="364393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Box 118"/>
          <p:cNvSpPr txBox="1"/>
          <p:nvPr/>
        </p:nvSpPr>
        <p:spPr>
          <a:xfrm>
            <a:off x="2961499" y="5642640"/>
            <a:ext cx="1905179" cy="495108"/>
          </a:xfrm>
          <a:prstGeom prst="rect">
            <a:avLst/>
          </a:prstGeom>
          <a:noFill/>
          <a:ln w="28575">
            <a:solidFill>
              <a:srgbClr val="87BD31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pPr algn="ctr"/>
            <a:endParaRPr lang="en-GB" dirty="0"/>
          </a:p>
        </p:txBody>
      </p:sp>
      <p:sp>
        <p:nvSpPr>
          <p:cNvPr id="118" name="TextBox 117"/>
          <p:cNvSpPr txBox="1"/>
          <p:nvPr/>
        </p:nvSpPr>
        <p:spPr>
          <a:xfrm rot="16200000">
            <a:off x="-187478" y="3425200"/>
            <a:ext cx="2288292" cy="495108"/>
          </a:xfrm>
          <a:prstGeom prst="rect">
            <a:avLst/>
          </a:prstGeom>
          <a:noFill/>
          <a:ln w="28575">
            <a:solidFill>
              <a:srgbClr val="87BD31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pPr algn="ctr"/>
            <a:endParaRPr lang="en-GB" dirty="0"/>
          </a:p>
        </p:txBody>
      </p:sp>
      <p:sp>
        <p:nvSpPr>
          <p:cNvPr id="117" name="TextBox 116"/>
          <p:cNvSpPr txBox="1"/>
          <p:nvPr/>
        </p:nvSpPr>
        <p:spPr>
          <a:xfrm>
            <a:off x="1798641" y="1209816"/>
            <a:ext cx="4084773" cy="495108"/>
          </a:xfrm>
          <a:prstGeom prst="rect">
            <a:avLst/>
          </a:prstGeom>
          <a:noFill/>
          <a:ln w="28575">
            <a:solidFill>
              <a:srgbClr val="87BD31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pPr algn="ctr"/>
            <a:endParaRPr lang="en-GB" dirty="0"/>
          </a:p>
        </p:txBody>
      </p:sp>
      <p:sp>
        <p:nvSpPr>
          <p:cNvPr id="97" name="Rectangle 96"/>
          <p:cNvSpPr/>
          <p:nvPr/>
        </p:nvSpPr>
        <p:spPr>
          <a:xfrm>
            <a:off x="3095539" y="702863"/>
            <a:ext cx="976684" cy="355276"/>
          </a:xfrm>
          <a:prstGeom prst="rect">
            <a:avLst/>
          </a:prstGeom>
          <a:solidFill>
            <a:srgbClr val="4EB2E5"/>
          </a:solidFill>
        </p:spPr>
        <p:txBody>
          <a:bodyPr wrap="square" lIns="180000" tIns="36000" rIns="180000" bIns="72000" anchor="ctr">
            <a:spAutoFit/>
          </a:bodyPr>
          <a:lstStyle/>
          <a:p>
            <a:pPr algn="ctr"/>
            <a:r>
              <a:rPr lang="en-GB" altLang="en-US" sz="1600" b="1" dirty="0">
                <a:solidFill>
                  <a:schemeClr val="bg1"/>
                </a:solidFill>
              </a:rPr>
              <a:t>Diving</a:t>
            </a:r>
            <a:endParaRPr lang="en-GB" sz="1600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30866F-58AA-4213-AFD1-4A7F919ABC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094" y="532799"/>
            <a:ext cx="700156" cy="700156"/>
          </a:xfrm>
          <a:prstGeom prst="rect">
            <a:avLst/>
          </a:prstGeom>
        </p:spPr>
      </p:pic>
      <p:sp>
        <p:nvSpPr>
          <p:cNvPr id="96" name="Rectangle 95"/>
          <p:cNvSpPr/>
          <p:nvPr/>
        </p:nvSpPr>
        <p:spPr>
          <a:xfrm>
            <a:off x="445575" y="702863"/>
            <a:ext cx="2649964" cy="355276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72000" anchor="ctr">
            <a:spAutoFit/>
          </a:bodyPr>
          <a:lstStyle/>
          <a:p>
            <a:r>
              <a:rPr lang="en-GB" altLang="en-US" sz="1600" b="1" dirty="0">
                <a:solidFill>
                  <a:schemeClr val="bg1"/>
                </a:solidFill>
              </a:rPr>
              <a:t>Introducing Line Graphs</a:t>
            </a:r>
            <a:endParaRPr lang="en-GB" sz="1600" b="1" dirty="0">
              <a:solidFill>
                <a:schemeClr val="bg1"/>
              </a:solidFill>
            </a:endParaRPr>
          </a:p>
        </p:txBody>
      </p:sp>
      <p:cxnSp>
        <p:nvCxnSpPr>
          <p:cNvPr id="103" name="Straight Connector 102"/>
          <p:cNvCxnSpPr/>
          <p:nvPr/>
        </p:nvCxnSpPr>
        <p:spPr>
          <a:xfrm>
            <a:off x="3101576" y="698268"/>
            <a:ext cx="0" cy="39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27EFD5A4-E5A7-48DD-8EB6-752F2947A3B2}"/>
              </a:ext>
            </a:extLst>
          </p:cNvPr>
          <p:cNvGrpSpPr/>
          <p:nvPr/>
        </p:nvGrpSpPr>
        <p:grpSpPr>
          <a:xfrm>
            <a:off x="1078083" y="1590267"/>
            <a:ext cx="5026358" cy="4147750"/>
            <a:chOff x="364751" y="642235"/>
            <a:chExt cx="3316629" cy="310826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376645A-7C93-411D-8AC1-96A9D527E419}"/>
                </a:ext>
              </a:extLst>
            </p:cNvPr>
            <p:cNvSpPr/>
            <p:nvPr/>
          </p:nvSpPr>
          <p:spPr>
            <a:xfrm>
              <a:off x="395697" y="642235"/>
              <a:ext cx="396884" cy="292603"/>
            </a:xfrm>
            <a:prstGeom prst="rect">
              <a:avLst/>
            </a:prstGeom>
          </p:spPr>
          <p:txBody>
            <a:bodyPr wrap="square" lIns="0" tIns="72000" rIns="0" bIns="72000">
              <a:noAutofit/>
            </a:bodyPr>
            <a:lstStyle/>
            <a:p>
              <a:pPr algn="r">
                <a:spcAft>
                  <a:spcPts val="0"/>
                </a:spcAft>
              </a:pPr>
              <a:r>
                <a:rPr lang="en-GB" sz="1600" kern="1200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Kalam"/>
                </a:rPr>
                <a:t>3000</a:t>
              </a:r>
              <a:endParaRPr lang="en-GB" sz="1600" dirty="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FFB1012-30C8-4C0C-AFAC-3866A294099B}"/>
                </a:ext>
              </a:extLst>
            </p:cNvPr>
            <p:cNvSpPr/>
            <p:nvPr/>
          </p:nvSpPr>
          <p:spPr>
            <a:xfrm>
              <a:off x="364751" y="1059099"/>
              <a:ext cx="422284" cy="292603"/>
            </a:xfrm>
            <a:prstGeom prst="rect">
              <a:avLst/>
            </a:prstGeom>
          </p:spPr>
          <p:txBody>
            <a:bodyPr wrap="square" lIns="0" tIns="72000" rIns="0" bIns="72000">
              <a:noAutofit/>
            </a:bodyPr>
            <a:lstStyle/>
            <a:p>
              <a:pPr algn="r">
                <a:spcAft>
                  <a:spcPts val="0"/>
                </a:spcAft>
              </a:pPr>
              <a:r>
                <a:rPr lang="en-GB" sz="1600" kern="1200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Kalam"/>
                </a:rPr>
                <a:t>2500</a:t>
              </a:r>
              <a:endParaRPr lang="en-GB" sz="1600" dirty="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08E1C50-2CFF-432C-895A-E8E2D7F809AC}"/>
                </a:ext>
              </a:extLst>
            </p:cNvPr>
            <p:cNvSpPr/>
            <p:nvPr/>
          </p:nvSpPr>
          <p:spPr>
            <a:xfrm>
              <a:off x="390162" y="1513682"/>
              <a:ext cx="396884" cy="292603"/>
            </a:xfrm>
            <a:prstGeom prst="rect">
              <a:avLst/>
            </a:prstGeom>
          </p:spPr>
          <p:txBody>
            <a:bodyPr wrap="square" lIns="0" tIns="72000" rIns="0" bIns="72000">
              <a:noAutofit/>
            </a:bodyPr>
            <a:lstStyle/>
            <a:p>
              <a:pPr algn="r">
                <a:spcAft>
                  <a:spcPts val="0"/>
                </a:spcAft>
              </a:pPr>
              <a:r>
                <a:rPr lang="en-GB" sz="1600" kern="1200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Kalam"/>
                </a:rPr>
                <a:t>2000</a:t>
              </a:r>
              <a:endParaRPr lang="en-GB" sz="1600" dirty="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45CB47B-1E6A-46F6-9723-B215A78F2391}"/>
                </a:ext>
              </a:extLst>
            </p:cNvPr>
            <p:cNvSpPr/>
            <p:nvPr/>
          </p:nvSpPr>
          <p:spPr>
            <a:xfrm>
              <a:off x="390162" y="1961981"/>
              <a:ext cx="396884" cy="292603"/>
            </a:xfrm>
            <a:prstGeom prst="rect">
              <a:avLst/>
            </a:prstGeom>
          </p:spPr>
          <p:txBody>
            <a:bodyPr wrap="square" lIns="0" tIns="72000" rIns="0" bIns="72000">
              <a:noAutofit/>
            </a:bodyPr>
            <a:lstStyle/>
            <a:p>
              <a:pPr algn="r">
                <a:spcAft>
                  <a:spcPts val="0"/>
                </a:spcAft>
              </a:pPr>
              <a:r>
                <a:rPr lang="en-GB" sz="1600" kern="1200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Kalam"/>
                </a:rPr>
                <a:t>1500</a:t>
              </a:r>
              <a:endParaRPr lang="en-GB" sz="1600" dirty="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574743C-6500-47D0-BF07-4B01BE9B7DA3}"/>
                </a:ext>
              </a:extLst>
            </p:cNvPr>
            <p:cNvSpPr/>
            <p:nvPr/>
          </p:nvSpPr>
          <p:spPr>
            <a:xfrm>
              <a:off x="390162" y="2403990"/>
              <a:ext cx="396884" cy="292603"/>
            </a:xfrm>
            <a:prstGeom prst="rect">
              <a:avLst/>
            </a:prstGeom>
          </p:spPr>
          <p:txBody>
            <a:bodyPr wrap="square" lIns="0" tIns="72000" rIns="0" bIns="72000">
              <a:noAutofit/>
            </a:bodyPr>
            <a:lstStyle/>
            <a:p>
              <a:pPr algn="r">
                <a:spcAft>
                  <a:spcPts val="0"/>
                </a:spcAft>
              </a:pPr>
              <a:r>
                <a:rPr lang="en-GB" sz="1600" kern="1200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Kalam"/>
                </a:rPr>
                <a:t>1000</a:t>
              </a:r>
              <a:endParaRPr lang="en-GB" sz="1600" dirty="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EB80CFD-76AD-494F-BBB5-A293DA8A9D03}"/>
                </a:ext>
              </a:extLst>
            </p:cNvPr>
            <p:cNvSpPr/>
            <p:nvPr/>
          </p:nvSpPr>
          <p:spPr>
            <a:xfrm>
              <a:off x="390162" y="2846000"/>
              <a:ext cx="396884" cy="292603"/>
            </a:xfrm>
            <a:prstGeom prst="rect">
              <a:avLst/>
            </a:prstGeom>
          </p:spPr>
          <p:txBody>
            <a:bodyPr wrap="square" lIns="0" tIns="72000" rIns="0" bIns="72000">
              <a:noAutofit/>
            </a:bodyPr>
            <a:lstStyle/>
            <a:p>
              <a:pPr algn="r">
                <a:spcAft>
                  <a:spcPts val="0"/>
                </a:spcAft>
              </a:pPr>
              <a:r>
                <a:rPr lang="en-GB" sz="1600" kern="1200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Kalam"/>
                </a:rPr>
                <a:t>500</a:t>
              </a:r>
              <a:endParaRPr lang="en-GB" sz="1600" dirty="0">
                <a:effectLst/>
                <a:ea typeface="Times New Roman" panose="02020603050405020304" pitchFamily="18" charset="0"/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D28E1F0-3115-498A-9E6F-E19A94C18B7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3131" y="2997495"/>
              <a:ext cx="9349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04FB019-6BCA-4A5F-BA79-7C1806D4184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3131" y="2555167"/>
              <a:ext cx="9349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306D13A-2BD1-4D3E-BB2B-026830DA9E6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3131" y="2112839"/>
              <a:ext cx="9349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8A2014C-1AE9-4B83-AB17-B83D0F1A97A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3131" y="1670511"/>
              <a:ext cx="9349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EA396D5-2BCA-4142-8496-6B0B44400A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3131" y="1228183"/>
              <a:ext cx="9349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E9B9575-9F86-49B2-8026-560E78AFEFD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3131" y="785855"/>
              <a:ext cx="9349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AD824B5-CD99-4553-9FE1-1DDCF1D9E20D}"/>
                </a:ext>
              </a:extLst>
            </p:cNvPr>
            <p:cNvCxnSpPr>
              <a:cxnSpLocks/>
            </p:cNvCxnSpPr>
            <p:nvPr/>
          </p:nvCxnSpPr>
          <p:spPr>
            <a:xfrm>
              <a:off x="911860" y="785855"/>
              <a:ext cx="0" cy="282714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0377309-030A-4A5A-BA2D-76418BCC3EC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9091" y="3439821"/>
              <a:ext cx="288407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2F2B6A2-A707-42DF-BF52-1CA6AF933A8D}"/>
                </a:ext>
              </a:extLst>
            </p:cNvPr>
            <p:cNvSpPr/>
            <p:nvPr/>
          </p:nvSpPr>
          <p:spPr>
            <a:xfrm>
              <a:off x="598386" y="3403287"/>
              <a:ext cx="396884" cy="292603"/>
            </a:xfrm>
            <a:prstGeom prst="rect">
              <a:avLst/>
            </a:prstGeom>
          </p:spPr>
          <p:txBody>
            <a:bodyPr wrap="square" lIns="0" tIns="72000" rIns="0" bIns="7200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sz="1600" kern="120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Kalam"/>
                </a:rPr>
                <a:t>0</a:t>
              </a:r>
              <a:endParaRPr lang="en-GB" sz="160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E7E61BD-6B4E-4699-89B7-40968AE59185}"/>
                </a:ext>
              </a:extLst>
            </p:cNvPr>
            <p:cNvSpPr/>
            <p:nvPr/>
          </p:nvSpPr>
          <p:spPr>
            <a:xfrm>
              <a:off x="1263782" y="3457899"/>
              <a:ext cx="182249" cy="292603"/>
            </a:xfrm>
            <a:prstGeom prst="rect">
              <a:avLst/>
            </a:prstGeom>
          </p:spPr>
          <p:txBody>
            <a:bodyPr wrap="square" lIns="0" tIns="72000" rIns="0" bIns="7200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sz="1600" dirty="0">
                  <a:effectLst/>
                  <a:ea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68B51AC-E3BB-442E-A437-0292A46ED484}"/>
                </a:ext>
              </a:extLst>
            </p:cNvPr>
            <p:cNvSpPr/>
            <p:nvPr/>
          </p:nvSpPr>
          <p:spPr>
            <a:xfrm>
              <a:off x="1713541" y="3457899"/>
              <a:ext cx="174629" cy="292603"/>
            </a:xfrm>
            <a:prstGeom prst="rect">
              <a:avLst/>
            </a:prstGeom>
          </p:spPr>
          <p:txBody>
            <a:bodyPr wrap="square" lIns="0" tIns="72000" rIns="0" bIns="7200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sz="1600" kern="1200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Kalam"/>
                </a:rPr>
                <a:t>20</a:t>
              </a:r>
              <a:endParaRPr lang="en-GB" sz="1600" dirty="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A0D226D-11AF-4F2F-8F7D-35C49D61D616}"/>
                </a:ext>
              </a:extLst>
            </p:cNvPr>
            <p:cNvSpPr/>
            <p:nvPr/>
          </p:nvSpPr>
          <p:spPr>
            <a:xfrm>
              <a:off x="2158233" y="3457341"/>
              <a:ext cx="182884" cy="292603"/>
            </a:xfrm>
            <a:prstGeom prst="rect">
              <a:avLst/>
            </a:prstGeom>
          </p:spPr>
          <p:txBody>
            <a:bodyPr wrap="square" lIns="0" tIns="72000" rIns="0" bIns="7200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sz="1600" dirty="0">
                  <a:solidFill>
                    <a:srgbClr val="000000"/>
                  </a:solidFill>
                  <a:ea typeface="Times New Roman" panose="02020603050405020304" pitchFamily="18" charset="0"/>
                  <a:cs typeface="Kalam"/>
                </a:rPr>
                <a:t>30</a:t>
              </a:r>
              <a:endParaRPr lang="en-GB" sz="1600" dirty="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FFB4625-7942-4761-84FA-065E2376DCB9}"/>
                </a:ext>
              </a:extLst>
            </p:cNvPr>
            <p:cNvSpPr/>
            <p:nvPr/>
          </p:nvSpPr>
          <p:spPr>
            <a:xfrm>
              <a:off x="2578912" y="3457341"/>
              <a:ext cx="227335" cy="292603"/>
            </a:xfrm>
            <a:prstGeom prst="rect">
              <a:avLst/>
            </a:prstGeom>
          </p:spPr>
          <p:txBody>
            <a:bodyPr wrap="square" lIns="0" tIns="72000" rIns="0" bIns="7200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sz="1600" kern="1200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Kalam"/>
                </a:rPr>
                <a:t>40</a:t>
              </a:r>
              <a:endParaRPr lang="en-GB" sz="1600" dirty="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2B39191-9684-4E7C-9F4C-1D978E157F27}"/>
                </a:ext>
              </a:extLst>
            </p:cNvPr>
            <p:cNvSpPr/>
            <p:nvPr/>
          </p:nvSpPr>
          <p:spPr>
            <a:xfrm>
              <a:off x="3038542" y="3456051"/>
              <a:ext cx="221620" cy="292603"/>
            </a:xfrm>
            <a:prstGeom prst="rect">
              <a:avLst/>
            </a:prstGeom>
          </p:spPr>
          <p:txBody>
            <a:bodyPr wrap="square" lIns="0" tIns="72000" rIns="0" bIns="7200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sz="1600" kern="1200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Kalam"/>
                </a:rPr>
                <a:t>50</a:t>
              </a:r>
              <a:endParaRPr lang="en-GB" sz="1600" dirty="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7839778-7F84-4C91-89E5-52F26BA9C3A3}"/>
                </a:ext>
              </a:extLst>
            </p:cNvPr>
            <p:cNvSpPr/>
            <p:nvPr/>
          </p:nvSpPr>
          <p:spPr>
            <a:xfrm>
              <a:off x="3485161" y="3457341"/>
              <a:ext cx="196219" cy="292603"/>
            </a:xfrm>
            <a:prstGeom prst="rect">
              <a:avLst/>
            </a:prstGeom>
          </p:spPr>
          <p:txBody>
            <a:bodyPr wrap="square" lIns="0" tIns="72000" rIns="0" bIns="7200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sz="1600" kern="1200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Kalam"/>
                </a:rPr>
                <a:t>60</a:t>
              </a:r>
              <a:endParaRPr lang="en-GB" sz="1600" dirty="0">
                <a:effectLst/>
                <a:ea typeface="Times New Roman" panose="02020603050405020304" pitchFamily="18" charset="0"/>
              </a:endParaRP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799307E-7CB2-414A-A0A6-E137BFEDCEA0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1310331" y="3483177"/>
              <a:ext cx="9349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5BA1E14-6EF9-4A87-8D20-06AAF2B05B54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1755548" y="3483177"/>
              <a:ext cx="9349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427B2E4-7A38-458B-AF29-89B43D650C21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2200765" y="3483177"/>
              <a:ext cx="9349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8FC36EC-CB38-4C72-BE34-54A4BC27606F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2645982" y="3483177"/>
              <a:ext cx="9349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DAF76E3-11DE-4A19-92F9-C4C5A53F0DAA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3091199" y="3483177"/>
              <a:ext cx="9349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B863168-507F-492F-846D-E35971F747EC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3536418" y="3483177"/>
              <a:ext cx="9349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DA82961-DB49-4FB1-BE2E-D03AF6DC968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466" y="3351369"/>
              <a:ext cx="267269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86B3A8E-E5E4-44CE-B296-6FE0B652CB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466" y="3262903"/>
              <a:ext cx="267269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8F36A197-BF13-48DD-90C8-6EF87BA1F31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466" y="3174437"/>
              <a:ext cx="267269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DC3DECDC-581A-45DF-8833-AC31647DEE3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466" y="3085971"/>
              <a:ext cx="267269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F3744538-F1F3-4182-B1A1-3C61AF9A262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466" y="2997505"/>
              <a:ext cx="267269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043930B6-6BBA-439B-968C-9F5836F3C7F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466" y="2909039"/>
              <a:ext cx="267269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9D30C7C3-FED7-471A-8627-9751C0877FE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466" y="2820573"/>
              <a:ext cx="267269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E89F072-D660-4B0D-BE9C-C0BE2CAD2A6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466" y="2732107"/>
              <a:ext cx="267269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DF78FB93-6F72-4F8E-A268-FC3229F11D5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466" y="2643641"/>
              <a:ext cx="267269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4BF5E52C-26E6-4BE6-B4BF-B57FC99177A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466" y="2555175"/>
              <a:ext cx="267269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5E913C89-0741-433D-A582-81D189ACE52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466" y="2466709"/>
              <a:ext cx="267269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A5A334ED-CB2C-4461-A8AB-26630B93255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466" y="2378243"/>
              <a:ext cx="267269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00D7892B-6FE9-44A0-9D03-C6B1672C77C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466" y="2289777"/>
              <a:ext cx="267269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667DFB1-ECC9-4653-9552-2BBBB448790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466" y="2201311"/>
              <a:ext cx="267269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445BA3F8-6860-4A10-A4DA-0CA13EFA90E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466" y="2112845"/>
              <a:ext cx="267269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25EE49C3-7CFD-4465-93C9-0D8DA3E193D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466" y="2024379"/>
              <a:ext cx="267269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4EF7C233-1A25-4EFE-95E3-5BE9DDFDFC7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466" y="1935913"/>
              <a:ext cx="267269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5D69FA95-C1E7-488C-8D88-F724AAEADF7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466" y="1847447"/>
              <a:ext cx="267269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8F29112B-BCC6-4937-9E73-7E5989B9DE1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466" y="1758981"/>
              <a:ext cx="267269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19B55685-63CB-4B4E-A32F-C657F296129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466" y="1670515"/>
              <a:ext cx="267269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089E7D53-0398-4912-91F8-AD476954D9F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466" y="1582049"/>
              <a:ext cx="267269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DE5DA40-5FCA-4FA7-B851-11B42A8B6C2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466" y="1493583"/>
              <a:ext cx="267269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0A2B4CE-07FD-48C5-A47F-B9E816D6FA4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466" y="1405117"/>
              <a:ext cx="267269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4F9B9542-AE1A-46DD-A2B6-AEAC1266E46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466" y="1316651"/>
              <a:ext cx="267269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23CEACFB-84F7-4DA6-99EA-40D4326D510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466" y="1228185"/>
              <a:ext cx="267269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8EECB28F-6BDA-4006-8047-25D11AE719B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466" y="1139719"/>
              <a:ext cx="267269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E0F26A24-B939-4785-934E-3C6B297156C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466" y="1051253"/>
              <a:ext cx="267269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B3F5D7E0-8F99-442D-8733-62B36FDEA50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466" y="962787"/>
              <a:ext cx="267269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D07763B0-31B0-45E3-9E59-EDFAC18247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466" y="874321"/>
              <a:ext cx="267269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6FF29CFB-5320-4116-BE20-5458751B840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466" y="785855"/>
              <a:ext cx="267269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76EBD2AB-4833-4797-B9C6-8DC3918AF853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2256181" y="2112838"/>
              <a:ext cx="265396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743AB4E1-E426-4D82-9D52-98DA8BBD3BF6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2167058" y="2112838"/>
              <a:ext cx="265396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B988DF1B-C45B-46B2-BBEC-0EA2146FC892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2077935" y="2112838"/>
              <a:ext cx="265396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0B95BF18-068E-4D81-92F4-A687EA9ED25F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988813" y="2112838"/>
              <a:ext cx="265396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9973F9A2-7D8C-4E7C-85FC-4E30A545C8B6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899690" y="2112838"/>
              <a:ext cx="265396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AD31B87A-258C-4E49-A077-1D141D3C05D0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810567" y="2112838"/>
              <a:ext cx="265396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8E72E201-25EF-4F13-B8A4-A0F5137BF537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721444" y="2112838"/>
              <a:ext cx="265396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E4CA7B03-EDFB-42F7-B51D-E6C0D9D62269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632321" y="2112838"/>
              <a:ext cx="265396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A5674B65-A367-4B6F-9A1F-1A59BFB6E40B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543198" y="2112838"/>
              <a:ext cx="265396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845DF2F7-6BB3-4501-9780-E41C88C935C7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454076" y="2112838"/>
              <a:ext cx="265396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D887E4CC-4BAC-4C0E-80AF-3D90806A7668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364953" y="2112838"/>
              <a:ext cx="265396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5712AC6A-051F-4012-AF51-1FE47C974342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275830" y="2112838"/>
              <a:ext cx="265396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BBE79644-D91E-46C6-8A7E-A17DA997ACC9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186707" y="2112838"/>
              <a:ext cx="265396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D460BAC7-48D4-4A7D-A3C1-6D85F26A3A43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097584" y="2112838"/>
              <a:ext cx="265396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F729576E-2A4C-44AF-85B7-E91BDAF1C09D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008461" y="2112838"/>
              <a:ext cx="265396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089302B4-9105-4223-92B5-A725110FF019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919339" y="2112838"/>
              <a:ext cx="265396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47E1BA15-B54B-4930-B242-42767CA84018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830216" y="2112838"/>
              <a:ext cx="265396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51F2C085-6E52-4ACA-9DB1-F80D63BC6BBF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741093" y="2112838"/>
              <a:ext cx="265396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A06BABEE-8B01-49B8-92E1-9E709A7D9535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651970" y="2112838"/>
              <a:ext cx="265396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5DDAFFA2-CAFA-4D63-9631-044066736A6F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562847" y="2112838"/>
              <a:ext cx="265396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A5FB3D42-470A-4416-A9C9-413F016E89A2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473724" y="2112838"/>
              <a:ext cx="265396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8701CEE0-5BBF-4EE1-8513-8E1E028827BE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384602" y="2112838"/>
              <a:ext cx="265396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20DF1F3B-9653-45EE-9A4B-F66984BF997D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295479" y="2112838"/>
              <a:ext cx="265396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256A7597-13FF-401D-8066-6A46F0D7D8F8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206356" y="2112838"/>
              <a:ext cx="265396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BBD822C9-1768-42CD-B956-EBE7547620DA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17233" y="2112838"/>
              <a:ext cx="265396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56C04BE4-651C-43CD-B9F9-AF601A388665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28110" y="2112838"/>
              <a:ext cx="265396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135433A5-189A-4984-8987-31CECE3F3BB7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-61013" y="2112838"/>
              <a:ext cx="265396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9D2F46B2-A60B-4B7A-B79B-6E47F4867D51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-150135" y="2112838"/>
              <a:ext cx="265396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27C6664E-D3A7-450B-A72A-FC2650C0F501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-239258" y="2112838"/>
              <a:ext cx="265396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3C6097DE-8DED-41C2-9BB5-AE215C21D18F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-328381" y="2112838"/>
              <a:ext cx="265396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B86FC3A0-560E-40A1-94C6-89F8E75C6D95}"/>
                </a:ext>
              </a:extLst>
            </p:cNvPr>
            <p:cNvSpPr/>
            <p:nvPr/>
          </p:nvSpPr>
          <p:spPr>
            <a:xfrm>
              <a:off x="1334754" y="3066516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9E79A422-316A-428B-8FC6-70684B0DFEA2}"/>
                </a:ext>
              </a:extLst>
            </p:cNvPr>
            <p:cNvSpPr/>
            <p:nvPr/>
          </p:nvSpPr>
          <p:spPr>
            <a:xfrm>
              <a:off x="1778859" y="253230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ACADDB05-8EEB-49B7-A815-C1FD3B8F0D67}"/>
                </a:ext>
              </a:extLst>
            </p:cNvPr>
            <p:cNvSpPr/>
            <p:nvPr/>
          </p:nvSpPr>
          <p:spPr>
            <a:xfrm>
              <a:off x="2230349" y="2099315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4A44871D-6F5C-4C1D-85B9-3F95DAA596AA}"/>
                </a:ext>
              </a:extLst>
            </p:cNvPr>
            <p:cNvSpPr/>
            <p:nvPr/>
          </p:nvSpPr>
          <p:spPr>
            <a:xfrm>
              <a:off x="2649877" y="1838682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33E043E8-06E2-4AA3-B262-1BF92C0F6762}"/>
                </a:ext>
              </a:extLst>
            </p:cNvPr>
            <p:cNvSpPr/>
            <p:nvPr/>
          </p:nvSpPr>
          <p:spPr>
            <a:xfrm>
              <a:off x="3109754" y="1475087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D1E8153C-57F4-4F50-935E-7EE8AB6A36C7}"/>
                </a:ext>
              </a:extLst>
            </p:cNvPr>
            <p:cNvSpPr/>
            <p:nvPr/>
          </p:nvSpPr>
          <p:spPr>
            <a:xfrm>
              <a:off x="3563128" y="961459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18FF3734-119D-4B18-8B74-5364BBEC4FAB}"/>
                </a:ext>
              </a:extLst>
            </p:cNvPr>
            <p:cNvSpPr/>
            <p:nvPr/>
          </p:nvSpPr>
          <p:spPr>
            <a:xfrm>
              <a:off x="887445" y="3416589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/>
            </a:p>
          </p:txBody>
        </p: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9099378D-A95D-420F-8483-5B7B9865650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8804" y="3085984"/>
              <a:ext cx="450056" cy="35480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02A97F25-1102-400F-9C53-09E664656F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56479" y="2544474"/>
              <a:ext cx="427240" cy="54627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1088EECD-6931-41F9-9905-2BD55B0411D9}"/>
                </a:ext>
              </a:extLst>
            </p:cNvPr>
            <p:cNvCxnSpPr>
              <a:cxnSpLocks/>
              <a:endCxn id="101" idx="0"/>
            </p:cNvCxnSpPr>
            <p:nvPr/>
          </p:nvCxnSpPr>
          <p:spPr>
            <a:xfrm flipV="1">
              <a:off x="1789084" y="2099315"/>
              <a:ext cx="464125" cy="45267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A14936BC-1C66-4C66-9DF4-FB23923801DD}"/>
                </a:ext>
              </a:extLst>
            </p:cNvPr>
            <p:cNvCxnSpPr>
              <a:cxnSpLocks/>
              <a:stCxn id="101" idx="7"/>
            </p:cNvCxnSpPr>
            <p:nvPr/>
          </p:nvCxnSpPr>
          <p:spPr>
            <a:xfrm flipV="1">
              <a:off x="2269373" y="1871559"/>
              <a:ext cx="404321" cy="23445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10C076CA-003C-4874-8E6F-FDC5BCEABB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72076" y="1503788"/>
              <a:ext cx="445294" cy="35242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9E59D402-42CB-42A6-B751-8FCEDF77147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20230" y="986013"/>
              <a:ext cx="442898" cy="48994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1781863" y="1270811"/>
            <a:ext cx="42354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u="sng" dirty="0"/>
              <a:t>How Far a Family Cycled over an Hour</a:t>
            </a:r>
          </a:p>
        </p:txBody>
      </p:sp>
      <p:sp>
        <p:nvSpPr>
          <p:cNvPr id="113" name="Rectangle 112"/>
          <p:cNvSpPr/>
          <p:nvPr/>
        </p:nvSpPr>
        <p:spPr>
          <a:xfrm>
            <a:off x="2969888" y="5700936"/>
            <a:ext cx="18710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Time in minutes</a:t>
            </a:r>
          </a:p>
        </p:txBody>
      </p:sp>
      <p:sp>
        <p:nvSpPr>
          <p:cNvPr id="114" name="Rectangle 113"/>
          <p:cNvSpPr/>
          <p:nvPr/>
        </p:nvSpPr>
        <p:spPr>
          <a:xfrm rot="16200000">
            <a:off x="-130650" y="3464008"/>
            <a:ext cx="2141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Distance in metres</a:t>
            </a:r>
          </a:p>
        </p:txBody>
      </p:sp>
      <p:sp>
        <p:nvSpPr>
          <p:cNvPr id="4" name="Rectangle 3"/>
          <p:cNvSpPr/>
          <p:nvPr/>
        </p:nvSpPr>
        <p:spPr>
          <a:xfrm>
            <a:off x="6171518" y="2000139"/>
            <a:ext cx="2082654" cy="13164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108000"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What information is missing from this graph?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96127" y="3423170"/>
            <a:ext cx="1233435" cy="495108"/>
          </a:xfrm>
          <a:prstGeom prst="rect">
            <a:avLst/>
          </a:prstGeom>
          <a:solidFill>
            <a:schemeClr val="bg1"/>
          </a:solidFill>
          <a:ln w="28575">
            <a:solidFill>
              <a:srgbClr val="87BD31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pPr algn="ctr"/>
            <a:r>
              <a:rPr lang="en-GB" dirty="0"/>
              <a:t>Title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6596127" y="4052921"/>
            <a:ext cx="1233435" cy="495108"/>
          </a:xfrm>
          <a:prstGeom prst="rect">
            <a:avLst/>
          </a:prstGeom>
          <a:solidFill>
            <a:schemeClr val="bg1"/>
          </a:solidFill>
          <a:ln w="28575">
            <a:solidFill>
              <a:srgbClr val="87BD31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pPr algn="ctr"/>
            <a:r>
              <a:rPr lang="en-GB" dirty="0"/>
              <a:t>Label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6596127" y="4682672"/>
            <a:ext cx="1233435" cy="495108"/>
          </a:xfrm>
          <a:prstGeom prst="rect">
            <a:avLst/>
          </a:prstGeom>
          <a:solidFill>
            <a:schemeClr val="bg1"/>
          </a:solidFill>
          <a:ln w="28575">
            <a:solidFill>
              <a:srgbClr val="87BD31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pPr algn="ctr"/>
            <a:r>
              <a:rPr lang="en-GB" dirty="0"/>
              <a:t>Label</a:t>
            </a:r>
          </a:p>
        </p:txBody>
      </p:sp>
    </p:spTree>
    <p:extLst>
      <p:ext uri="{BB962C8B-B14F-4D97-AF65-F5344CB8AC3E}">
        <p14:creationId xmlns:p14="http://schemas.microsoft.com/office/powerpoint/2010/main" val="90891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animBg="1"/>
      <p:bldP spid="118" grpId="0" animBg="1"/>
      <p:bldP spid="117" grpId="0" animBg="1"/>
      <p:bldP spid="3" grpId="0"/>
      <p:bldP spid="113" grpId="0"/>
      <p:bldP spid="114" grpId="0"/>
      <p:bldP spid="8" grpId="0" animBg="1"/>
      <p:bldP spid="115" grpId="0" animBg="1"/>
      <p:bldP spid="1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ectangle 96"/>
          <p:cNvSpPr/>
          <p:nvPr/>
        </p:nvSpPr>
        <p:spPr>
          <a:xfrm>
            <a:off x="3095539" y="702863"/>
            <a:ext cx="976684" cy="355276"/>
          </a:xfrm>
          <a:prstGeom prst="rect">
            <a:avLst/>
          </a:prstGeom>
          <a:solidFill>
            <a:srgbClr val="4EB2E5"/>
          </a:solidFill>
        </p:spPr>
        <p:txBody>
          <a:bodyPr wrap="square" lIns="180000" tIns="36000" rIns="180000" bIns="72000" anchor="ctr">
            <a:spAutoFit/>
          </a:bodyPr>
          <a:lstStyle/>
          <a:p>
            <a:pPr algn="ctr"/>
            <a:r>
              <a:rPr lang="en-GB" altLang="en-US" sz="1600" b="1" dirty="0">
                <a:solidFill>
                  <a:schemeClr val="bg1"/>
                </a:solidFill>
              </a:rPr>
              <a:t>Diving</a:t>
            </a:r>
            <a:endParaRPr lang="en-GB" sz="1600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30866F-58AA-4213-AFD1-4A7F919ABC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094" y="532799"/>
            <a:ext cx="700156" cy="700156"/>
          </a:xfrm>
          <a:prstGeom prst="rect">
            <a:avLst/>
          </a:prstGeom>
        </p:spPr>
      </p:pic>
      <p:sp>
        <p:nvSpPr>
          <p:cNvPr id="96" name="Rectangle 95"/>
          <p:cNvSpPr/>
          <p:nvPr/>
        </p:nvSpPr>
        <p:spPr>
          <a:xfrm>
            <a:off x="445575" y="702863"/>
            <a:ext cx="2649964" cy="355276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72000" anchor="ctr">
            <a:spAutoFit/>
          </a:bodyPr>
          <a:lstStyle/>
          <a:p>
            <a:r>
              <a:rPr lang="en-GB" altLang="en-US" sz="1600" b="1" dirty="0">
                <a:solidFill>
                  <a:schemeClr val="bg1"/>
                </a:solidFill>
              </a:rPr>
              <a:t>Introducing Line Graphs</a:t>
            </a:r>
            <a:endParaRPr lang="en-GB" sz="1600" b="1" dirty="0">
              <a:solidFill>
                <a:schemeClr val="bg1"/>
              </a:solidFill>
            </a:endParaRPr>
          </a:p>
        </p:txBody>
      </p:sp>
      <p:cxnSp>
        <p:nvCxnSpPr>
          <p:cNvPr id="103" name="Straight Connector 102"/>
          <p:cNvCxnSpPr/>
          <p:nvPr/>
        </p:nvCxnSpPr>
        <p:spPr>
          <a:xfrm>
            <a:off x="3101576" y="698268"/>
            <a:ext cx="0" cy="39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27EFD5A4-E5A7-48DD-8EB6-752F2947A3B2}"/>
              </a:ext>
            </a:extLst>
          </p:cNvPr>
          <p:cNvGrpSpPr/>
          <p:nvPr/>
        </p:nvGrpSpPr>
        <p:grpSpPr>
          <a:xfrm>
            <a:off x="1078083" y="1590267"/>
            <a:ext cx="5026358" cy="4147750"/>
            <a:chOff x="364751" y="642235"/>
            <a:chExt cx="3316629" cy="310826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376645A-7C93-411D-8AC1-96A9D527E419}"/>
                </a:ext>
              </a:extLst>
            </p:cNvPr>
            <p:cNvSpPr/>
            <p:nvPr/>
          </p:nvSpPr>
          <p:spPr>
            <a:xfrm>
              <a:off x="395697" y="642235"/>
              <a:ext cx="396884" cy="292603"/>
            </a:xfrm>
            <a:prstGeom prst="rect">
              <a:avLst/>
            </a:prstGeom>
          </p:spPr>
          <p:txBody>
            <a:bodyPr wrap="square" lIns="0" tIns="72000" rIns="0" bIns="72000">
              <a:noAutofit/>
            </a:bodyPr>
            <a:lstStyle/>
            <a:p>
              <a:pPr algn="r">
                <a:spcAft>
                  <a:spcPts val="0"/>
                </a:spcAft>
              </a:pPr>
              <a:r>
                <a:rPr lang="en-GB" sz="1600" kern="1200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Kalam"/>
                </a:rPr>
                <a:t>3000</a:t>
              </a:r>
              <a:endParaRPr lang="en-GB" sz="1600" dirty="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FFB1012-30C8-4C0C-AFAC-3866A294099B}"/>
                </a:ext>
              </a:extLst>
            </p:cNvPr>
            <p:cNvSpPr/>
            <p:nvPr/>
          </p:nvSpPr>
          <p:spPr>
            <a:xfrm>
              <a:off x="364751" y="1059099"/>
              <a:ext cx="422284" cy="292603"/>
            </a:xfrm>
            <a:prstGeom prst="rect">
              <a:avLst/>
            </a:prstGeom>
          </p:spPr>
          <p:txBody>
            <a:bodyPr wrap="square" lIns="0" tIns="72000" rIns="0" bIns="72000">
              <a:noAutofit/>
            </a:bodyPr>
            <a:lstStyle/>
            <a:p>
              <a:pPr algn="r">
                <a:spcAft>
                  <a:spcPts val="0"/>
                </a:spcAft>
              </a:pPr>
              <a:r>
                <a:rPr lang="en-GB" sz="1600" kern="1200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Kalam"/>
                </a:rPr>
                <a:t>2500</a:t>
              </a:r>
              <a:endParaRPr lang="en-GB" sz="1600" dirty="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08E1C50-2CFF-432C-895A-E8E2D7F809AC}"/>
                </a:ext>
              </a:extLst>
            </p:cNvPr>
            <p:cNvSpPr/>
            <p:nvPr/>
          </p:nvSpPr>
          <p:spPr>
            <a:xfrm>
              <a:off x="390162" y="1513682"/>
              <a:ext cx="396884" cy="292603"/>
            </a:xfrm>
            <a:prstGeom prst="rect">
              <a:avLst/>
            </a:prstGeom>
          </p:spPr>
          <p:txBody>
            <a:bodyPr wrap="square" lIns="0" tIns="72000" rIns="0" bIns="72000">
              <a:noAutofit/>
            </a:bodyPr>
            <a:lstStyle/>
            <a:p>
              <a:pPr algn="r">
                <a:spcAft>
                  <a:spcPts val="0"/>
                </a:spcAft>
              </a:pPr>
              <a:r>
                <a:rPr lang="en-GB" sz="1600" kern="1200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Kalam"/>
                </a:rPr>
                <a:t>2000</a:t>
              </a:r>
              <a:endParaRPr lang="en-GB" sz="1600" dirty="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45CB47B-1E6A-46F6-9723-B215A78F2391}"/>
                </a:ext>
              </a:extLst>
            </p:cNvPr>
            <p:cNvSpPr/>
            <p:nvPr/>
          </p:nvSpPr>
          <p:spPr>
            <a:xfrm>
              <a:off x="390162" y="1961981"/>
              <a:ext cx="396884" cy="292603"/>
            </a:xfrm>
            <a:prstGeom prst="rect">
              <a:avLst/>
            </a:prstGeom>
          </p:spPr>
          <p:txBody>
            <a:bodyPr wrap="square" lIns="0" tIns="72000" rIns="0" bIns="72000">
              <a:noAutofit/>
            </a:bodyPr>
            <a:lstStyle/>
            <a:p>
              <a:pPr algn="r">
                <a:spcAft>
                  <a:spcPts val="0"/>
                </a:spcAft>
              </a:pPr>
              <a:r>
                <a:rPr lang="en-GB" sz="1600" kern="1200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Kalam"/>
                </a:rPr>
                <a:t>1500</a:t>
              </a:r>
              <a:endParaRPr lang="en-GB" sz="1600" dirty="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574743C-6500-47D0-BF07-4B01BE9B7DA3}"/>
                </a:ext>
              </a:extLst>
            </p:cNvPr>
            <p:cNvSpPr/>
            <p:nvPr/>
          </p:nvSpPr>
          <p:spPr>
            <a:xfrm>
              <a:off x="390162" y="2403990"/>
              <a:ext cx="396884" cy="292603"/>
            </a:xfrm>
            <a:prstGeom prst="rect">
              <a:avLst/>
            </a:prstGeom>
          </p:spPr>
          <p:txBody>
            <a:bodyPr wrap="square" lIns="0" tIns="72000" rIns="0" bIns="72000">
              <a:noAutofit/>
            </a:bodyPr>
            <a:lstStyle/>
            <a:p>
              <a:pPr algn="r">
                <a:spcAft>
                  <a:spcPts val="0"/>
                </a:spcAft>
              </a:pPr>
              <a:r>
                <a:rPr lang="en-GB" sz="1600" kern="1200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Kalam"/>
                </a:rPr>
                <a:t>1000</a:t>
              </a:r>
              <a:endParaRPr lang="en-GB" sz="1600" dirty="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EB80CFD-76AD-494F-BBB5-A293DA8A9D03}"/>
                </a:ext>
              </a:extLst>
            </p:cNvPr>
            <p:cNvSpPr/>
            <p:nvPr/>
          </p:nvSpPr>
          <p:spPr>
            <a:xfrm>
              <a:off x="390162" y="2846000"/>
              <a:ext cx="396884" cy="292603"/>
            </a:xfrm>
            <a:prstGeom prst="rect">
              <a:avLst/>
            </a:prstGeom>
          </p:spPr>
          <p:txBody>
            <a:bodyPr wrap="square" lIns="0" tIns="72000" rIns="0" bIns="72000">
              <a:noAutofit/>
            </a:bodyPr>
            <a:lstStyle/>
            <a:p>
              <a:pPr algn="r">
                <a:spcAft>
                  <a:spcPts val="0"/>
                </a:spcAft>
              </a:pPr>
              <a:r>
                <a:rPr lang="en-GB" sz="1600" kern="1200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Kalam"/>
                </a:rPr>
                <a:t>500</a:t>
              </a:r>
              <a:endParaRPr lang="en-GB" sz="1600" dirty="0">
                <a:effectLst/>
                <a:ea typeface="Times New Roman" panose="02020603050405020304" pitchFamily="18" charset="0"/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D28E1F0-3115-498A-9E6F-E19A94C18B7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3131" y="2997495"/>
              <a:ext cx="9349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04FB019-6BCA-4A5F-BA79-7C1806D4184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3131" y="2555167"/>
              <a:ext cx="9349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306D13A-2BD1-4D3E-BB2B-026830DA9E6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3131" y="2112839"/>
              <a:ext cx="9349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8A2014C-1AE9-4B83-AB17-B83D0F1A97A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3131" y="1670511"/>
              <a:ext cx="9349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EA396D5-2BCA-4142-8496-6B0B44400A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3131" y="1228183"/>
              <a:ext cx="9349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E9B9575-9F86-49B2-8026-560E78AFEFD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3131" y="785855"/>
              <a:ext cx="9349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AD824B5-CD99-4553-9FE1-1DDCF1D9E20D}"/>
                </a:ext>
              </a:extLst>
            </p:cNvPr>
            <p:cNvCxnSpPr>
              <a:cxnSpLocks/>
            </p:cNvCxnSpPr>
            <p:nvPr/>
          </p:nvCxnSpPr>
          <p:spPr>
            <a:xfrm>
              <a:off x="911860" y="785855"/>
              <a:ext cx="0" cy="282714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0377309-030A-4A5A-BA2D-76418BCC3EC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9091" y="3439821"/>
              <a:ext cx="288407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2F2B6A2-A707-42DF-BF52-1CA6AF933A8D}"/>
                </a:ext>
              </a:extLst>
            </p:cNvPr>
            <p:cNvSpPr/>
            <p:nvPr/>
          </p:nvSpPr>
          <p:spPr>
            <a:xfrm>
              <a:off x="598386" y="3403287"/>
              <a:ext cx="396884" cy="292603"/>
            </a:xfrm>
            <a:prstGeom prst="rect">
              <a:avLst/>
            </a:prstGeom>
          </p:spPr>
          <p:txBody>
            <a:bodyPr wrap="square" lIns="0" tIns="72000" rIns="0" bIns="7200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sz="1600" kern="120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Kalam"/>
                </a:rPr>
                <a:t>0</a:t>
              </a:r>
              <a:endParaRPr lang="en-GB" sz="160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E7E61BD-6B4E-4699-89B7-40968AE59185}"/>
                </a:ext>
              </a:extLst>
            </p:cNvPr>
            <p:cNvSpPr/>
            <p:nvPr/>
          </p:nvSpPr>
          <p:spPr>
            <a:xfrm>
              <a:off x="1263782" y="3457899"/>
              <a:ext cx="182249" cy="292603"/>
            </a:xfrm>
            <a:prstGeom prst="rect">
              <a:avLst/>
            </a:prstGeom>
          </p:spPr>
          <p:txBody>
            <a:bodyPr wrap="square" lIns="0" tIns="72000" rIns="0" bIns="7200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sz="1600" dirty="0">
                  <a:effectLst/>
                  <a:ea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68B51AC-E3BB-442E-A437-0292A46ED484}"/>
                </a:ext>
              </a:extLst>
            </p:cNvPr>
            <p:cNvSpPr/>
            <p:nvPr/>
          </p:nvSpPr>
          <p:spPr>
            <a:xfrm>
              <a:off x="1713541" y="3457899"/>
              <a:ext cx="174629" cy="292603"/>
            </a:xfrm>
            <a:prstGeom prst="rect">
              <a:avLst/>
            </a:prstGeom>
          </p:spPr>
          <p:txBody>
            <a:bodyPr wrap="square" lIns="0" tIns="72000" rIns="0" bIns="7200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sz="1600" kern="1200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Kalam"/>
                </a:rPr>
                <a:t>20</a:t>
              </a:r>
              <a:endParaRPr lang="en-GB" sz="1600" dirty="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A0D226D-11AF-4F2F-8F7D-35C49D61D616}"/>
                </a:ext>
              </a:extLst>
            </p:cNvPr>
            <p:cNvSpPr/>
            <p:nvPr/>
          </p:nvSpPr>
          <p:spPr>
            <a:xfrm>
              <a:off x="2158233" y="3457341"/>
              <a:ext cx="182884" cy="292603"/>
            </a:xfrm>
            <a:prstGeom prst="rect">
              <a:avLst/>
            </a:prstGeom>
          </p:spPr>
          <p:txBody>
            <a:bodyPr wrap="square" lIns="0" tIns="72000" rIns="0" bIns="7200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sz="1600" dirty="0">
                  <a:solidFill>
                    <a:srgbClr val="000000"/>
                  </a:solidFill>
                  <a:ea typeface="Times New Roman" panose="02020603050405020304" pitchFamily="18" charset="0"/>
                  <a:cs typeface="Kalam"/>
                </a:rPr>
                <a:t>30</a:t>
              </a:r>
              <a:endParaRPr lang="en-GB" sz="1600" dirty="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FFB4625-7942-4761-84FA-065E2376DCB9}"/>
                </a:ext>
              </a:extLst>
            </p:cNvPr>
            <p:cNvSpPr/>
            <p:nvPr/>
          </p:nvSpPr>
          <p:spPr>
            <a:xfrm>
              <a:off x="2578912" y="3457341"/>
              <a:ext cx="227335" cy="292603"/>
            </a:xfrm>
            <a:prstGeom prst="rect">
              <a:avLst/>
            </a:prstGeom>
          </p:spPr>
          <p:txBody>
            <a:bodyPr wrap="square" lIns="0" tIns="72000" rIns="0" bIns="7200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sz="1600" kern="1200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Kalam"/>
                </a:rPr>
                <a:t>40</a:t>
              </a:r>
              <a:endParaRPr lang="en-GB" sz="1600" dirty="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2B39191-9684-4E7C-9F4C-1D978E157F27}"/>
                </a:ext>
              </a:extLst>
            </p:cNvPr>
            <p:cNvSpPr/>
            <p:nvPr/>
          </p:nvSpPr>
          <p:spPr>
            <a:xfrm>
              <a:off x="3038542" y="3456051"/>
              <a:ext cx="221620" cy="292603"/>
            </a:xfrm>
            <a:prstGeom prst="rect">
              <a:avLst/>
            </a:prstGeom>
          </p:spPr>
          <p:txBody>
            <a:bodyPr wrap="square" lIns="0" tIns="72000" rIns="0" bIns="7200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sz="1600" kern="1200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Kalam"/>
                </a:rPr>
                <a:t>50</a:t>
              </a:r>
              <a:endParaRPr lang="en-GB" sz="1600" dirty="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7839778-7F84-4C91-89E5-52F26BA9C3A3}"/>
                </a:ext>
              </a:extLst>
            </p:cNvPr>
            <p:cNvSpPr/>
            <p:nvPr/>
          </p:nvSpPr>
          <p:spPr>
            <a:xfrm>
              <a:off x="3485161" y="3457341"/>
              <a:ext cx="196219" cy="292603"/>
            </a:xfrm>
            <a:prstGeom prst="rect">
              <a:avLst/>
            </a:prstGeom>
          </p:spPr>
          <p:txBody>
            <a:bodyPr wrap="square" lIns="0" tIns="72000" rIns="0" bIns="7200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sz="1600" kern="1200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Kalam"/>
                </a:rPr>
                <a:t>60</a:t>
              </a:r>
              <a:endParaRPr lang="en-GB" sz="1600" dirty="0">
                <a:effectLst/>
                <a:ea typeface="Times New Roman" panose="02020603050405020304" pitchFamily="18" charset="0"/>
              </a:endParaRP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799307E-7CB2-414A-A0A6-E137BFEDCEA0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1310331" y="3483177"/>
              <a:ext cx="9349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5BA1E14-6EF9-4A87-8D20-06AAF2B05B54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1755548" y="3483177"/>
              <a:ext cx="9349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427B2E4-7A38-458B-AF29-89B43D650C21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2200765" y="3483177"/>
              <a:ext cx="9349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8FC36EC-CB38-4C72-BE34-54A4BC27606F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2645982" y="3483177"/>
              <a:ext cx="9349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DAF76E3-11DE-4A19-92F9-C4C5A53F0DAA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3091199" y="3483177"/>
              <a:ext cx="9349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B863168-507F-492F-846D-E35971F747EC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3536418" y="3483177"/>
              <a:ext cx="9349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DA82961-DB49-4FB1-BE2E-D03AF6DC968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466" y="3351369"/>
              <a:ext cx="267269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86B3A8E-E5E4-44CE-B296-6FE0B652CB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466" y="3262903"/>
              <a:ext cx="267269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8F36A197-BF13-48DD-90C8-6EF87BA1F31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466" y="3174437"/>
              <a:ext cx="267269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DC3DECDC-581A-45DF-8833-AC31647DEE3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466" y="3085971"/>
              <a:ext cx="267269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F3744538-F1F3-4182-B1A1-3C61AF9A262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466" y="2997505"/>
              <a:ext cx="267269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043930B6-6BBA-439B-968C-9F5836F3C7F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466" y="2909039"/>
              <a:ext cx="267269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9D30C7C3-FED7-471A-8627-9751C0877FE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466" y="2820573"/>
              <a:ext cx="267269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E89F072-D660-4B0D-BE9C-C0BE2CAD2A6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466" y="2732107"/>
              <a:ext cx="267269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DF78FB93-6F72-4F8E-A268-FC3229F11D5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466" y="2643641"/>
              <a:ext cx="267269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4BF5E52C-26E6-4BE6-B4BF-B57FC99177A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466" y="2555175"/>
              <a:ext cx="267269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5E913C89-0741-433D-A582-81D189ACE52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466" y="2466709"/>
              <a:ext cx="267269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A5A334ED-CB2C-4461-A8AB-26630B93255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466" y="2378243"/>
              <a:ext cx="267269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00D7892B-6FE9-44A0-9D03-C6B1672C77C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466" y="2289777"/>
              <a:ext cx="267269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667DFB1-ECC9-4653-9552-2BBBB448790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466" y="2201311"/>
              <a:ext cx="267269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445BA3F8-6860-4A10-A4DA-0CA13EFA90E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466" y="2112845"/>
              <a:ext cx="267269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25EE49C3-7CFD-4465-93C9-0D8DA3E193D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466" y="2024379"/>
              <a:ext cx="267269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4EF7C233-1A25-4EFE-95E3-5BE9DDFDFC7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466" y="1935913"/>
              <a:ext cx="267269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5D69FA95-C1E7-488C-8D88-F724AAEADF7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466" y="1847447"/>
              <a:ext cx="267269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8F29112B-BCC6-4937-9E73-7E5989B9DE1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466" y="1758981"/>
              <a:ext cx="267269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19B55685-63CB-4B4E-A32F-C657F296129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466" y="1670515"/>
              <a:ext cx="267269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089E7D53-0398-4912-91F8-AD476954D9F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466" y="1582049"/>
              <a:ext cx="267269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DE5DA40-5FCA-4FA7-B851-11B42A8B6C2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466" y="1493583"/>
              <a:ext cx="267269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0A2B4CE-07FD-48C5-A47F-B9E816D6FA4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466" y="1405117"/>
              <a:ext cx="267269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4F9B9542-AE1A-46DD-A2B6-AEAC1266E46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466" y="1316651"/>
              <a:ext cx="267269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23CEACFB-84F7-4DA6-99EA-40D4326D510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466" y="1228185"/>
              <a:ext cx="267269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8EECB28F-6BDA-4006-8047-25D11AE719B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466" y="1139719"/>
              <a:ext cx="267269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E0F26A24-B939-4785-934E-3C6B297156C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466" y="1051253"/>
              <a:ext cx="267269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B3F5D7E0-8F99-442D-8733-62B36FDEA50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466" y="962787"/>
              <a:ext cx="267269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D07763B0-31B0-45E3-9E59-EDFAC18247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466" y="874321"/>
              <a:ext cx="267269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6FF29CFB-5320-4116-BE20-5458751B840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466" y="785855"/>
              <a:ext cx="267269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76EBD2AB-4833-4797-B9C6-8DC3918AF853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2256181" y="2112838"/>
              <a:ext cx="265396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743AB4E1-E426-4D82-9D52-98DA8BBD3BF6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2167058" y="2112838"/>
              <a:ext cx="265396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B988DF1B-C45B-46B2-BBEC-0EA2146FC892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2077935" y="2112838"/>
              <a:ext cx="265396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0B95BF18-068E-4D81-92F4-A687EA9ED25F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988813" y="2112838"/>
              <a:ext cx="265396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9973F9A2-7D8C-4E7C-85FC-4E30A545C8B6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899690" y="2112838"/>
              <a:ext cx="265396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AD31B87A-258C-4E49-A077-1D141D3C05D0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810567" y="2112838"/>
              <a:ext cx="265396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8E72E201-25EF-4F13-B8A4-A0F5137BF537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721444" y="2112838"/>
              <a:ext cx="265396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E4CA7B03-EDFB-42F7-B51D-E6C0D9D62269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632321" y="2112838"/>
              <a:ext cx="265396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A5674B65-A367-4B6F-9A1F-1A59BFB6E40B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543198" y="2112838"/>
              <a:ext cx="265396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845DF2F7-6BB3-4501-9780-E41C88C935C7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454076" y="2112838"/>
              <a:ext cx="265396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D887E4CC-4BAC-4C0E-80AF-3D90806A7668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364953" y="2112838"/>
              <a:ext cx="265396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5712AC6A-051F-4012-AF51-1FE47C974342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275830" y="2112838"/>
              <a:ext cx="265396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BBE79644-D91E-46C6-8A7E-A17DA997ACC9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186707" y="2112838"/>
              <a:ext cx="265396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D460BAC7-48D4-4A7D-A3C1-6D85F26A3A43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097584" y="2112838"/>
              <a:ext cx="265396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F729576E-2A4C-44AF-85B7-E91BDAF1C09D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008461" y="2112838"/>
              <a:ext cx="265396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089302B4-9105-4223-92B5-A725110FF019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919339" y="2112838"/>
              <a:ext cx="265396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47E1BA15-B54B-4930-B242-42767CA84018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830216" y="2112838"/>
              <a:ext cx="265396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51F2C085-6E52-4ACA-9DB1-F80D63BC6BBF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741093" y="2112838"/>
              <a:ext cx="265396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A06BABEE-8B01-49B8-92E1-9E709A7D9535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651970" y="2112838"/>
              <a:ext cx="265396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5DDAFFA2-CAFA-4D63-9631-044066736A6F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562847" y="2112838"/>
              <a:ext cx="265396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A5FB3D42-470A-4416-A9C9-413F016E89A2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473724" y="2112838"/>
              <a:ext cx="265396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8701CEE0-5BBF-4EE1-8513-8E1E028827BE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384602" y="2112838"/>
              <a:ext cx="265396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20DF1F3B-9653-45EE-9A4B-F66984BF997D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295479" y="2112838"/>
              <a:ext cx="265396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256A7597-13FF-401D-8066-6A46F0D7D8F8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206356" y="2112838"/>
              <a:ext cx="265396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BBD822C9-1768-42CD-B956-EBE7547620DA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17233" y="2112838"/>
              <a:ext cx="265396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56C04BE4-651C-43CD-B9F9-AF601A388665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28110" y="2112838"/>
              <a:ext cx="265396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135433A5-189A-4984-8987-31CECE3F3BB7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-61013" y="2112838"/>
              <a:ext cx="265396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9D2F46B2-A60B-4B7A-B79B-6E47F4867D51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-150135" y="2112838"/>
              <a:ext cx="265396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27C6664E-D3A7-450B-A72A-FC2650C0F501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-239258" y="2112838"/>
              <a:ext cx="265396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3C6097DE-8DED-41C2-9BB5-AE215C21D18F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-328381" y="2112838"/>
              <a:ext cx="265396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B86FC3A0-560E-40A1-94C6-89F8E75C6D95}"/>
                </a:ext>
              </a:extLst>
            </p:cNvPr>
            <p:cNvSpPr/>
            <p:nvPr/>
          </p:nvSpPr>
          <p:spPr>
            <a:xfrm>
              <a:off x="1334754" y="3066516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9E79A422-316A-428B-8FC6-70684B0DFEA2}"/>
                </a:ext>
              </a:extLst>
            </p:cNvPr>
            <p:cNvSpPr/>
            <p:nvPr/>
          </p:nvSpPr>
          <p:spPr>
            <a:xfrm>
              <a:off x="1778859" y="253230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ACADDB05-8EEB-49B7-A815-C1FD3B8F0D67}"/>
                </a:ext>
              </a:extLst>
            </p:cNvPr>
            <p:cNvSpPr/>
            <p:nvPr/>
          </p:nvSpPr>
          <p:spPr>
            <a:xfrm>
              <a:off x="2230349" y="2099315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4A44871D-6F5C-4C1D-85B9-3F95DAA596AA}"/>
                </a:ext>
              </a:extLst>
            </p:cNvPr>
            <p:cNvSpPr/>
            <p:nvPr/>
          </p:nvSpPr>
          <p:spPr>
            <a:xfrm>
              <a:off x="2649877" y="1838682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33E043E8-06E2-4AA3-B262-1BF92C0F6762}"/>
                </a:ext>
              </a:extLst>
            </p:cNvPr>
            <p:cNvSpPr/>
            <p:nvPr/>
          </p:nvSpPr>
          <p:spPr>
            <a:xfrm>
              <a:off x="3109754" y="1475087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D1E8153C-57F4-4F50-935E-7EE8AB6A36C7}"/>
                </a:ext>
              </a:extLst>
            </p:cNvPr>
            <p:cNvSpPr/>
            <p:nvPr/>
          </p:nvSpPr>
          <p:spPr>
            <a:xfrm>
              <a:off x="3563128" y="961459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18FF3734-119D-4B18-8B74-5364BBEC4FAB}"/>
                </a:ext>
              </a:extLst>
            </p:cNvPr>
            <p:cNvSpPr/>
            <p:nvPr/>
          </p:nvSpPr>
          <p:spPr>
            <a:xfrm>
              <a:off x="887445" y="3416589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/>
            </a:p>
          </p:txBody>
        </p: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9099378D-A95D-420F-8483-5B7B9865650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8804" y="3085984"/>
              <a:ext cx="450056" cy="35480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02A97F25-1102-400F-9C53-09E664656F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56479" y="2544474"/>
              <a:ext cx="427240" cy="54627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1088EECD-6931-41F9-9905-2BD55B0411D9}"/>
                </a:ext>
              </a:extLst>
            </p:cNvPr>
            <p:cNvCxnSpPr>
              <a:cxnSpLocks/>
              <a:endCxn id="101" idx="0"/>
            </p:cNvCxnSpPr>
            <p:nvPr/>
          </p:nvCxnSpPr>
          <p:spPr>
            <a:xfrm flipV="1">
              <a:off x="1789084" y="2099315"/>
              <a:ext cx="464125" cy="45267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A14936BC-1C66-4C66-9DF4-FB23923801DD}"/>
                </a:ext>
              </a:extLst>
            </p:cNvPr>
            <p:cNvCxnSpPr>
              <a:cxnSpLocks/>
              <a:stCxn id="101" idx="7"/>
            </p:cNvCxnSpPr>
            <p:nvPr/>
          </p:nvCxnSpPr>
          <p:spPr>
            <a:xfrm flipV="1">
              <a:off x="2269373" y="1871559"/>
              <a:ext cx="404321" cy="23445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10C076CA-003C-4874-8E6F-FDC5BCEABB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72076" y="1503788"/>
              <a:ext cx="445294" cy="35242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9E59D402-42CB-42A6-B751-8FCEDF77147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20230" y="986013"/>
              <a:ext cx="442898" cy="48994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1798641" y="1270811"/>
            <a:ext cx="41761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u="sng" dirty="0"/>
              <a:t>How Far a Family Cycled over an Hour</a:t>
            </a:r>
          </a:p>
        </p:txBody>
      </p:sp>
      <p:sp>
        <p:nvSpPr>
          <p:cNvPr id="113" name="Rectangle 112"/>
          <p:cNvSpPr/>
          <p:nvPr/>
        </p:nvSpPr>
        <p:spPr>
          <a:xfrm>
            <a:off x="2969888" y="5700936"/>
            <a:ext cx="18710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Time in minutes</a:t>
            </a:r>
          </a:p>
        </p:txBody>
      </p:sp>
      <p:sp>
        <p:nvSpPr>
          <p:cNvPr id="114" name="Rectangle 113"/>
          <p:cNvSpPr/>
          <p:nvPr/>
        </p:nvSpPr>
        <p:spPr>
          <a:xfrm rot="16200000">
            <a:off x="-130650" y="3464008"/>
            <a:ext cx="2141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Distance in metres</a:t>
            </a:r>
          </a:p>
        </p:txBody>
      </p:sp>
      <p:sp>
        <p:nvSpPr>
          <p:cNvPr id="4" name="Rectangle 3"/>
          <p:cNvSpPr/>
          <p:nvPr/>
        </p:nvSpPr>
        <p:spPr>
          <a:xfrm>
            <a:off x="6235457" y="1599852"/>
            <a:ext cx="2082654" cy="13164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108000"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How far had the family cycled after 30 minutes?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35457" y="3035275"/>
            <a:ext cx="2082654" cy="495108"/>
          </a:xfrm>
          <a:prstGeom prst="rect">
            <a:avLst/>
          </a:prstGeom>
          <a:solidFill>
            <a:schemeClr val="bg1"/>
          </a:solidFill>
          <a:ln w="28575">
            <a:solidFill>
              <a:srgbClr val="87BD31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pPr algn="ctr"/>
            <a:r>
              <a:rPr lang="en-GB" dirty="0"/>
              <a:t>1500 metres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6235457" y="5058378"/>
            <a:ext cx="2082654" cy="495108"/>
          </a:xfrm>
          <a:prstGeom prst="rect">
            <a:avLst/>
          </a:prstGeom>
          <a:solidFill>
            <a:schemeClr val="bg1"/>
          </a:solidFill>
          <a:ln w="28575">
            <a:solidFill>
              <a:srgbClr val="87BD31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pPr algn="ctr"/>
            <a:r>
              <a:rPr lang="en-GB" dirty="0"/>
              <a:t>45 minutes</a:t>
            </a:r>
          </a:p>
        </p:txBody>
      </p:sp>
      <p:sp>
        <p:nvSpPr>
          <p:cNvPr id="120" name="Rectangle 119"/>
          <p:cNvSpPr/>
          <p:nvPr/>
        </p:nvSpPr>
        <p:spPr>
          <a:xfrm>
            <a:off x="6235457" y="3652856"/>
            <a:ext cx="2082654" cy="13164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108000"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After how long did they reach 2000 metres? </a:t>
            </a:r>
          </a:p>
        </p:txBody>
      </p:sp>
    </p:spTree>
    <p:extLst>
      <p:ext uri="{BB962C8B-B14F-4D97-AF65-F5344CB8AC3E}">
        <p14:creationId xmlns:p14="http://schemas.microsoft.com/office/powerpoint/2010/main" val="68635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6" grpId="0" animBg="1"/>
      <p:bldP spid="1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3112317" y="702863"/>
            <a:ext cx="1063301" cy="355276"/>
          </a:xfrm>
          <a:prstGeom prst="rect">
            <a:avLst/>
          </a:prstGeom>
          <a:solidFill>
            <a:srgbClr val="007AC3"/>
          </a:solidFill>
        </p:spPr>
        <p:txBody>
          <a:bodyPr wrap="square" lIns="180000" tIns="36000" rIns="180000" bIns="72000" anchor="ctr">
            <a:spAutoFit/>
          </a:bodyPr>
          <a:lstStyle/>
          <a:p>
            <a:pPr algn="ctr"/>
            <a:r>
              <a:rPr lang="en-GB" altLang="en-US" sz="1600" b="1" dirty="0">
                <a:solidFill>
                  <a:schemeClr val="bg1"/>
                </a:solidFill>
              </a:rPr>
              <a:t>Deeper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445575" y="702863"/>
            <a:ext cx="2666742" cy="355276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72000" anchor="ctr">
            <a:spAutoFit/>
          </a:bodyPr>
          <a:lstStyle/>
          <a:p>
            <a:r>
              <a:rPr lang="en-GB" altLang="en-US" sz="1600" b="1" dirty="0">
                <a:solidFill>
                  <a:schemeClr val="bg1"/>
                </a:solidFill>
              </a:rPr>
              <a:t>Introducing Line Graphs</a:t>
            </a:r>
            <a:endParaRPr lang="en-GB" sz="1600" b="1" dirty="0">
              <a:solidFill>
                <a:schemeClr val="bg1"/>
              </a:solidFill>
            </a:endParaRPr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250" y="532799"/>
            <a:ext cx="702000" cy="702000"/>
          </a:xfrm>
          <a:prstGeom prst="rect">
            <a:avLst/>
          </a:prstGeom>
        </p:spPr>
      </p:pic>
      <p:cxnSp>
        <p:nvCxnSpPr>
          <p:cNvPr id="68" name="Straight Connector 67"/>
          <p:cNvCxnSpPr/>
          <p:nvPr/>
        </p:nvCxnSpPr>
        <p:spPr>
          <a:xfrm>
            <a:off x="3112317" y="698268"/>
            <a:ext cx="0" cy="39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Rectangle 111"/>
          <p:cNvSpPr/>
          <p:nvPr/>
        </p:nvSpPr>
        <p:spPr>
          <a:xfrm>
            <a:off x="2726608" y="5700936"/>
            <a:ext cx="18710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Time in minutes</a:t>
            </a:r>
          </a:p>
        </p:txBody>
      </p:sp>
      <p:grpSp>
        <p:nvGrpSpPr>
          <p:cNvPr id="158" name="Group 157"/>
          <p:cNvGrpSpPr/>
          <p:nvPr/>
        </p:nvGrpSpPr>
        <p:grpSpPr>
          <a:xfrm>
            <a:off x="621116" y="1270811"/>
            <a:ext cx="5240045" cy="4467206"/>
            <a:chOff x="864396" y="1270811"/>
            <a:chExt cx="5240045" cy="4467206"/>
          </a:xfrm>
        </p:grpSpPr>
        <p:grpSp>
          <p:nvGrpSpPr>
            <p:cNvPr id="2" name="Group 1"/>
            <p:cNvGrpSpPr/>
            <p:nvPr/>
          </p:nvGrpSpPr>
          <p:grpSpPr>
            <a:xfrm>
              <a:off x="1078083" y="1590267"/>
              <a:ext cx="5026358" cy="4147750"/>
              <a:chOff x="1078083" y="1590267"/>
              <a:chExt cx="5026358" cy="414775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376645A-7C93-411D-8AC1-96A9D527E419}"/>
                  </a:ext>
                </a:extLst>
              </p:cNvPr>
              <p:cNvSpPr/>
              <p:nvPr/>
            </p:nvSpPr>
            <p:spPr>
              <a:xfrm>
                <a:off x="1124982" y="1590267"/>
                <a:ext cx="601479" cy="390457"/>
              </a:xfrm>
              <a:prstGeom prst="rect">
                <a:avLst/>
              </a:prstGeom>
            </p:spPr>
            <p:txBody>
              <a:bodyPr wrap="square" lIns="0" tIns="72000" rIns="0" bIns="72000">
                <a:noAutofit/>
              </a:bodyPr>
              <a:lstStyle/>
              <a:p>
                <a:pPr algn="r">
                  <a:spcAft>
                    <a:spcPts val="0"/>
                  </a:spcAft>
                </a:pPr>
                <a:r>
                  <a:rPr lang="en-GB" sz="1600" kern="12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Kalam"/>
                  </a:rPr>
                  <a:t>3000</a:t>
                </a:r>
                <a:endParaRPr lang="en-GB" sz="1600" dirty="0">
                  <a:effectLst/>
                  <a:ea typeface="Times New Roman" panose="02020603050405020304" pitchFamily="18" charset="0"/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FFB1012-30C8-4C0C-AFAC-3866A294099B}"/>
                  </a:ext>
                </a:extLst>
              </p:cNvPr>
              <p:cNvSpPr/>
              <p:nvPr/>
            </p:nvSpPr>
            <p:spPr>
              <a:xfrm>
                <a:off x="1078083" y="2146541"/>
                <a:ext cx="639972" cy="390457"/>
              </a:xfrm>
              <a:prstGeom prst="rect">
                <a:avLst/>
              </a:prstGeom>
            </p:spPr>
            <p:txBody>
              <a:bodyPr wrap="square" lIns="0" tIns="72000" rIns="0" bIns="72000">
                <a:noAutofit/>
              </a:bodyPr>
              <a:lstStyle/>
              <a:p>
                <a:pPr algn="r">
                  <a:spcAft>
                    <a:spcPts val="0"/>
                  </a:spcAft>
                </a:pPr>
                <a:r>
                  <a:rPr lang="en-GB" sz="1600" kern="12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Kalam"/>
                  </a:rPr>
                  <a:t>2500</a:t>
                </a:r>
                <a:endParaRPr lang="en-GB" sz="1600" dirty="0">
                  <a:effectLst/>
                  <a:ea typeface="Times New Roman" panose="02020603050405020304" pitchFamily="18" charset="0"/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08E1C50-2CFF-432C-895A-E8E2D7F809AC}"/>
                  </a:ext>
                </a:extLst>
              </p:cNvPr>
              <p:cNvSpPr/>
              <p:nvPr/>
            </p:nvSpPr>
            <p:spPr>
              <a:xfrm>
                <a:off x="1116593" y="2753148"/>
                <a:ext cx="601479" cy="390457"/>
              </a:xfrm>
              <a:prstGeom prst="rect">
                <a:avLst/>
              </a:prstGeom>
            </p:spPr>
            <p:txBody>
              <a:bodyPr wrap="square" lIns="0" tIns="72000" rIns="0" bIns="72000">
                <a:noAutofit/>
              </a:bodyPr>
              <a:lstStyle/>
              <a:p>
                <a:pPr algn="r">
                  <a:spcAft>
                    <a:spcPts val="0"/>
                  </a:spcAft>
                </a:pPr>
                <a:r>
                  <a:rPr lang="en-GB" sz="1600" kern="12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Kalam"/>
                  </a:rPr>
                  <a:t>2000</a:t>
                </a:r>
                <a:endParaRPr lang="en-GB" sz="1600" dirty="0">
                  <a:effectLst/>
                  <a:ea typeface="Times New Roman" panose="02020603050405020304" pitchFamily="18" charset="0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45CB47B-1E6A-46F6-9723-B215A78F2391}"/>
                  </a:ext>
                </a:extLst>
              </p:cNvPr>
              <p:cNvSpPr/>
              <p:nvPr/>
            </p:nvSpPr>
            <p:spPr>
              <a:xfrm>
                <a:off x="1116593" y="3351369"/>
                <a:ext cx="601479" cy="390457"/>
              </a:xfrm>
              <a:prstGeom prst="rect">
                <a:avLst/>
              </a:prstGeom>
            </p:spPr>
            <p:txBody>
              <a:bodyPr wrap="square" lIns="0" tIns="72000" rIns="0" bIns="72000">
                <a:noAutofit/>
              </a:bodyPr>
              <a:lstStyle/>
              <a:p>
                <a:pPr algn="r">
                  <a:spcAft>
                    <a:spcPts val="0"/>
                  </a:spcAft>
                </a:pPr>
                <a:r>
                  <a:rPr lang="en-GB" sz="1600" kern="12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Kalam"/>
                  </a:rPr>
                  <a:t>1500</a:t>
                </a:r>
                <a:endParaRPr lang="en-GB" sz="1600" dirty="0">
                  <a:effectLst/>
                  <a:ea typeface="Times New Roman" panose="02020603050405020304" pitchFamily="18" charset="0"/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574743C-6500-47D0-BF07-4B01BE9B7DA3}"/>
                  </a:ext>
                </a:extLst>
              </p:cNvPr>
              <p:cNvSpPr/>
              <p:nvPr/>
            </p:nvSpPr>
            <p:spPr>
              <a:xfrm>
                <a:off x="1116593" y="3941197"/>
                <a:ext cx="601479" cy="390457"/>
              </a:xfrm>
              <a:prstGeom prst="rect">
                <a:avLst/>
              </a:prstGeom>
            </p:spPr>
            <p:txBody>
              <a:bodyPr wrap="square" lIns="0" tIns="72000" rIns="0" bIns="72000">
                <a:noAutofit/>
              </a:bodyPr>
              <a:lstStyle/>
              <a:p>
                <a:pPr algn="r">
                  <a:spcAft>
                    <a:spcPts val="0"/>
                  </a:spcAft>
                </a:pPr>
                <a:r>
                  <a:rPr lang="en-GB" sz="1600" kern="12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Kalam"/>
                  </a:rPr>
                  <a:t>1000</a:t>
                </a:r>
                <a:endParaRPr lang="en-GB" sz="1600" dirty="0">
                  <a:effectLst/>
                  <a:ea typeface="Times New Roman" panose="02020603050405020304" pitchFamily="18" charset="0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EB80CFD-76AD-494F-BBB5-A293DA8A9D03}"/>
                  </a:ext>
                </a:extLst>
              </p:cNvPr>
              <p:cNvSpPr/>
              <p:nvPr/>
            </p:nvSpPr>
            <p:spPr>
              <a:xfrm>
                <a:off x="1116593" y="4531027"/>
                <a:ext cx="601479" cy="390457"/>
              </a:xfrm>
              <a:prstGeom prst="rect">
                <a:avLst/>
              </a:prstGeom>
            </p:spPr>
            <p:txBody>
              <a:bodyPr wrap="square" lIns="0" tIns="72000" rIns="0" bIns="72000">
                <a:noAutofit/>
              </a:bodyPr>
              <a:lstStyle/>
              <a:p>
                <a:pPr algn="r">
                  <a:spcAft>
                    <a:spcPts val="0"/>
                  </a:spcAft>
                </a:pPr>
                <a:r>
                  <a:rPr lang="en-GB" sz="1600" kern="12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Kalam"/>
                  </a:rPr>
                  <a:t>500</a:t>
                </a:r>
                <a:endParaRPr lang="en-GB" sz="1600" dirty="0">
                  <a:effectLst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8D28E1F0-3115-498A-9E6F-E19A94C18B7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772759" y="4733185"/>
                <a:ext cx="141686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C04FB019-6BCA-4A5F-BA79-7C1806D4184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772759" y="4142932"/>
                <a:ext cx="141686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2306D13A-2BD1-4D3E-BB2B-026830DA9E6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772759" y="3552678"/>
                <a:ext cx="141686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E8A2014C-1AE9-4B83-AB17-B83D0F1A97A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772759" y="2962424"/>
                <a:ext cx="141686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2EA396D5-2BCA-4142-8496-6B0B44400A0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772759" y="2372171"/>
                <a:ext cx="141686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DE9B9575-9F86-49B2-8026-560E78AFEFD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772759" y="1781917"/>
                <a:ext cx="141686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8AD824B5-CD99-4553-9FE1-1DDCF1D9E20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07228" y="1781917"/>
                <a:ext cx="0" cy="377261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10377309-030A-4A5A-BA2D-76418BCC3EC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584776" y="5323436"/>
                <a:ext cx="437081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2F2B6A2-A707-42DF-BF52-1CA6AF933A8D}"/>
                  </a:ext>
                </a:extLst>
              </p:cNvPr>
              <p:cNvSpPr/>
              <p:nvPr/>
            </p:nvSpPr>
            <p:spPr>
              <a:xfrm>
                <a:off x="1432157" y="5274685"/>
                <a:ext cx="601479" cy="390457"/>
              </a:xfrm>
              <a:prstGeom prst="rect">
                <a:avLst/>
              </a:prstGeom>
            </p:spPr>
            <p:txBody>
              <a:bodyPr wrap="square" lIns="0" tIns="72000" rIns="0" bIns="72000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GB" sz="1600" kern="120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Kalam"/>
                  </a:rPr>
                  <a:t>0</a:t>
                </a:r>
                <a:endParaRPr lang="en-GB" sz="1600">
                  <a:effectLst/>
                  <a:ea typeface="Times New Roman" panose="02020603050405020304" pitchFamily="18" charset="0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E7E61BD-6B4E-4699-89B7-40968AE59185}"/>
                  </a:ext>
                </a:extLst>
              </p:cNvPr>
              <p:cNvSpPr/>
              <p:nvPr/>
            </p:nvSpPr>
            <p:spPr>
              <a:xfrm>
                <a:off x="2440566" y="5347560"/>
                <a:ext cx="276199" cy="390457"/>
              </a:xfrm>
              <a:prstGeom prst="rect">
                <a:avLst/>
              </a:prstGeom>
            </p:spPr>
            <p:txBody>
              <a:bodyPr wrap="square" lIns="0" tIns="72000" rIns="0" bIns="72000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GB" sz="1600" dirty="0">
                    <a:effectLst/>
                    <a:ea typeface="Times New Roman" panose="02020603050405020304" pitchFamily="18" charset="0"/>
                  </a:rPr>
                  <a:t>10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268B51AC-E3BB-442E-A437-0292A46ED484}"/>
                  </a:ext>
                </a:extLst>
              </p:cNvPr>
              <p:cNvSpPr/>
              <p:nvPr/>
            </p:nvSpPr>
            <p:spPr>
              <a:xfrm>
                <a:off x="3122177" y="5347560"/>
                <a:ext cx="264651" cy="390457"/>
              </a:xfrm>
              <a:prstGeom prst="rect">
                <a:avLst/>
              </a:prstGeom>
            </p:spPr>
            <p:txBody>
              <a:bodyPr wrap="square" lIns="0" tIns="72000" rIns="0" bIns="72000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GB" sz="1600" kern="12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Kalam"/>
                  </a:rPr>
                  <a:t>20</a:t>
                </a:r>
                <a:endParaRPr lang="en-GB" sz="1600" dirty="0">
                  <a:effectLst/>
                  <a:ea typeface="Times New Roman" panose="02020603050405020304" pitchFamily="18" charset="0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4A0D226D-11AF-4F2F-8F7D-35C49D61D616}"/>
                  </a:ext>
                </a:extLst>
              </p:cNvPr>
              <p:cNvSpPr/>
              <p:nvPr/>
            </p:nvSpPr>
            <p:spPr>
              <a:xfrm>
                <a:off x="3796109" y="5346816"/>
                <a:ext cx="277161" cy="390457"/>
              </a:xfrm>
              <a:prstGeom prst="rect">
                <a:avLst/>
              </a:prstGeom>
            </p:spPr>
            <p:txBody>
              <a:bodyPr wrap="square" lIns="0" tIns="72000" rIns="0" bIns="72000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GB" sz="16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Kalam"/>
                  </a:rPr>
                  <a:t>30</a:t>
                </a:r>
                <a:endParaRPr lang="en-GB" sz="1600" dirty="0">
                  <a:effectLst/>
                  <a:ea typeface="Times New Roman" panose="02020603050405020304" pitchFamily="18" charset="0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FFB4625-7942-4761-84FA-065E2376DCB9}"/>
                  </a:ext>
                </a:extLst>
              </p:cNvPr>
              <p:cNvSpPr/>
              <p:nvPr/>
            </p:nvSpPr>
            <p:spPr>
              <a:xfrm>
                <a:off x="4433649" y="5346816"/>
                <a:ext cx="344527" cy="390457"/>
              </a:xfrm>
              <a:prstGeom prst="rect">
                <a:avLst/>
              </a:prstGeom>
            </p:spPr>
            <p:txBody>
              <a:bodyPr wrap="square" lIns="0" tIns="72000" rIns="0" bIns="72000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GB" sz="1600" kern="12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Kalam"/>
                  </a:rPr>
                  <a:t>40</a:t>
                </a:r>
                <a:endParaRPr lang="en-GB" sz="1600" dirty="0">
                  <a:effectLst/>
                  <a:ea typeface="Times New Roman" panose="02020603050405020304" pitchFamily="18" charset="0"/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A2B39191-9684-4E7C-9F4C-1D978E157F27}"/>
                  </a:ext>
                </a:extLst>
              </p:cNvPr>
              <p:cNvSpPr/>
              <p:nvPr/>
            </p:nvSpPr>
            <p:spPr>
              <a:xfrm>
                <a:off x="5130219" y="5345094"/>
                <a:ext cx="335866" cy="390457"/>
              </a:xfrm>
              <a:prstGeom prst="rect">
                <a:avLst/>
              </a:prstGeom>
            </p:spPr>
            <p:txBody>
              <a:bodyPr wrap="square" lIns="0" tIns="72000" rIns="0" bIns="72000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GB" sz="1600" kern="12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Kalam"/>
                  </a:rPr>
                  <a:t>50</a:t>
                </a:r>
                <a:endParaRPr lang="en-GB" sz="1600" dirty="0">
                  <a:effectLst/>
                  <a:ea typeface="Times New Roman" panose="02020603050405020304" pitchFamily="18" charset="0"/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57839778-7F84-4C91-89E5-52F26BA9C3A3}"/>
                  </a:ext>
                </a:extLst>
              </p:cNvPr>
              <p:cNvSpPr/>
              <p:nvPr/>
            </p:nvSpPr>
            <p:spPr>
              <a:xfrm>
                <a:off x="5807071" y="5346816"/>
                <a:ext cx="297370" cy="390457"/>
              </a:xfrm>
              <a:prstGeom prst="rect">
                <a:avLst/>
              </a:prstGeom>
            </p:spPr>
            <p:txBody>
              <a:bodyPr wrap="square" lIns="0" tIns="72000" rIns="0" bIns="72000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GB" sz="1600" kern="12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Kalam"/>
                  </a:rPr>
                  <a:t>60</a:t>
                </a:r>
                <a:endParaRPr lang="en-GB" sz="1600" dirty="0">
                  <a:effectLst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D799307E-7CB2-414A-A0A6-E137BFEDCEA0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2519576" y="5381292"/>
                <a:ext cx="124757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25BA1E14-6EF9-4A87-8D20-06AAF2B05B54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3194303" y="5381292"/>
                <a:ext cx="124757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6427B2E4-7A38-458B-AF29-89B43D650C21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3869030" y="5381292"/>
                <a:ext cx="124757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58FC36EC-CB38-4C72-BE34-54A4BC27606F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4543758" y="5381292"/>
                <a:ext cx="124757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BDAF76E3-11DE-4A19-92F9-C4C5A53F0DAA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5218485" y="5381292"/>
                <a:ext cx="124757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7B863168-507F-492F-846D-E35971F747EC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5893215" y="5381292"/>
                <a:ext cx="124757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DDA82961-DB49-4FB1-BE2E-D03AF6DC968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905115" y="5205404"/>
                <a:ext cx="405047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486B3A8E-E5E4-44CE-B296-6FE0B652CBB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905115" y="5087353"/>
                <a:ext cx="405047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8F36A197-BF13-48DD-90C8-6EF87BA1F31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905115" y="4969301"/>
                <a:ext cx="405047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DC3DECDC-581A-45DF-8833-AC31647DEE3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905115" y="4851250"/>
                <a:ext cx="405047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F3744538-F1F3-4182-B1A1-3C61AF9A262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905115" y="4733199"/>
                <a:ext cx="405047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043930B6-6BBA-439B-968C-9F5836F3C7F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905115" y="4615148"/>
                <a:ext cx="405047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9D30C7C3-FED7-471A-8627-9751C0877FE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905115" y="4497096"/>
                <a:ext cx="405047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EE89F072-D660-4B0D-BE9C-C0BE2CAD2A6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905115" y="4379045"/>
                <a:ext cx="405047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DF78FB93-6F72-4F8E-A268-FC3229F11D5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905115" y="4260994"/>
                <a:ext cx="405047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4BF5E52C-26E6-4BE6-B4BF-B57FC99177A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905115" y="4142942"/>
                <a:ext cx="405047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5E913C89-0741-433D-A582-81D189ACE52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905115" y="4024891"/>
                <a:ext cx="405047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A5A334ED-CB2C-4461-A8AB-26630B93255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905115" y="3906840"/>
                <a:ext cx="405047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00D7892B-6FE9-44A0-9D03-C6B1672C77C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905115" y="3788789"/>
                <a:ext cx="405047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A667DFB1-ECC9-4653-9552-2BBBB448790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905115" y="3670737"/>
                <a:ext cx="405047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445BA3F8-6860-4A10-A4DA-0CA13EFA90E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905115" y="3552686"/>
                <a:ext cx="405047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25EE49C3-7CFD-4465-93C9-0D8DA3E193D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905115" y="3434635"/>
                <a:ext cx="405047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4EF7C233-1A25-4EFE-95E3-5BE9DDFDFC7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905115" y="3316584"/>
                <a:ext cx="405047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5D69FA95-C1E7-488C-8D88-F724AAEADF7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905115" y="3198532"/>
                <a:ext cx="405047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8F29112B-BCC6-4937-9E73-7E5989B9DE1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905115" y="3080481"/>
                <a:ext cx="405047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19B55685-63CB-4B4E-A32F-C657F296129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905115" y="2962430"/>
                <a:ext cx="405047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089E7D53-0398-4912-91F8-AD476954D9F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905115" y="2844379"/>
                <a:ext cx="405047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7DE5DA40-5FCA-4FA7-B851-11B42A8B6C2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905115" y="2726327"/>
                <a:ext cx="405047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E0A2B4CE-07FD-48C5-A47F-B9E816D6FA4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905115" y="2608276"/>
                <a:ext cx="405047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4F9B9542-AE1A-46DD-A2B6-AEAC1266E46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905115" y="2490225"/>
                <a:ext cx="405047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23CEACFB-84F7-4DA6-99EA-40D4326D510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905115" y="2372173"/>
                <a:ext cx="405047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8EECB28F-6BDA-4006-8047-25D11AE719B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905115" y="2254122"/>
                <a:ext cx="405047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E0F26A24-B939-4785-934E-3C6B297156C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905115" y="2136071"/>
                <a:ext cx="405047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B3F5D7E0-8F99-442D-8733-62B36FDEA50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905115" y="2018020"/>
                <a:ext cx="405047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D07763B0-31B0-45E3-9E59-EDFAC182475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905115" y="1899968"/>
                <a:ext cx="405047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6FF29CFB-5320-4116-BE20-5458751B840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905115" y="1781917"/>
                <a:ext cx="405047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76EBD2AB-4833-4797-B9C6-8DC3918AF853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4184835" y="3552677"/>
                <a:ext cx="354151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743AB4E1-E426-4D82-9D52-98DA8BBD3BF6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4049769" y="3552677"/>
                <a:ext cx="354151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B988DF1B-C45B-46B2-BBEC-0EA2146FC892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3914703" y="3552677"/>
                <a:ext cx="354151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0B95BF18-068E-4D81-92F4-A687EA9ED25F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3779638" y="3552677"/>
                <a:ext cx="354151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9973F9A2-7D8C-4E7C-85FC-4E30A545C8B6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3644572" y="3552677"/>
                <a:ext cx="354151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AD31B87A-258C-4E49-A077-1D141D3C05D0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3509506" y="3552677"/>
                <a:ext cx="354151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8E72E201-25EF-4F13-B8A4-A0F5137BF537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3374440" y="3552677"/>
                <a:ext cx="354151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E4CA7B03-EDFB-42F7-B51D-E6C0D9D62269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3239374" y="3552677"/>
                <a:ext cx="354151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A5674B65-A367-4B6F-9A1F-1A59BFB6E40B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3104308" y="3552677"/>
                <a:ext cx="354151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845DF2F7-6BB3-4501-9780-E41C88C935C7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2969243" y="3552677"/>
                <a:ext cx="354151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D887E4CC-4BAC-4C0E-80AF-3D90806A7668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2834177" y="3552677"/>
                <a:ext cx="354151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5712AC6A-051F-4012-AF51-1FE47C974342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2699111" y="3552677"/>
                <a:ext cx="354151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BBE79644-D91E-46C6-8A7E-A17DA997ACC9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2564045" y="3552677"/>
                <a:ext cx="354151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D460BAC7-48D4-4A7D-A3C1-6D85F26A3A43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2428979" y="3552677"/>
                <a:ext cx="354151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F729576E-2A4C-44AF-85B7-E91BDAF1C09D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2293913" y="3552677"/>
                <a:ext cx="354151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089302B4-9105-4223-92B5-A725110FF019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2158848" y="3552677"/>
                <a:ext cx="354151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47E1BA15-B54B-4930-B242-42767CA84018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2023782" y="3552677"/>
                <a:ext cx="354151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51F2C085-6E52-4ACA-9DB1-F80D63BC6BBF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1888716" y="3552677"/>
                <a:ext cx="354151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A06BABEE-8B01-49B8-92E1-9E709A7D9535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1753650" y="3552677"/>
                <a:ext cx="354151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5DDAFFA2-CAFA-4D63-9631-044066736A6F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1618584" y="3552677"/>
                <a:ext cx="354151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A5FB3D42-470A-4416-A9C9-413F016E89A2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1483518" y="3552677"/>
                <a:ext cx="354151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8701CEE0-5BBF-4EE1-8513-8E1E028827BE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1348453" y="3552677"/>
                <a:ext cx="354151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20DF1F3B-9653-45EE-9A4B-F66984BF997D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1213387" y="3552677"/>
                <a:ext cx="354151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256A7597-13FF-401D-8066-6A46F0D7D8F8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1078321" y="3552677"/>
                <a:ext cx="354151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BBD822C9-1768-42CD-B956-EBE7547620DA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943255" y="3552677"/>
                <a:ext cx="354151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56C04BE4-651C-43CD-B9F9-AF601A388665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808189" y="3552677"/>
                <a:ext cx="354151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135433A5-189A-4984-8987-31CECE3F3BB7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673123" y="3552677"/>
                <a:ext cx="354151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9D2F46B2-A60B-4B7A-B79B-6E47F4867D51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538058" y="3552677"/>
                <a:ext cx="354151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27C6664E-D3A7-450B-A72A-FC2650C0F501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402992" y="3552677"/>
                <a:ext cx="354151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3C6097DE-8DED-41C2-9BB5-AE215C21D18F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267926" y="3552677"/>
                <a:ext cx="354151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1" name="Rectangle 110"/>
            <p:cNvSpPr/>
            <p:nvPr/>
          </p:nvSpPr>
          <p:spPr>
            <a:xfrm>
              <a:off x="1798641" y="1270811"/>
              <a:ext cx="417614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u="sng" dirty="0"/>
                <a:t>How Far a Family Cycled over an Hour</a:t>
              </a:r>
            </a:p>
          </p:txBody>
        </p:sp>
        <p:sp>
          <p:nvSpPr>
            <p:cNvPr id="113" name="Rectangle 112"/>
            <p:cNvSpPr/>
            <p:nvPr/>
          </p:nvSpPr>
          <p:spPr>
            <a:xfrm rot="16200000">
              <a:off x="-21905" y="3408529"/>
              <a:ext cx="214193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/>
                <a:t>Distance in metres</a:t>
              </a: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1867677" y="2025390"/>
              <a:ext cx="4124290" cy="3337199"/>
              <a:chOff x="1582451" y="2478396"/>
              <a:chExt cx="4124290" cy="3337199"/>
            </a:xfrm>
          </p:grpSpPr>
          <p:sp>
            <p:nvSpPr>
              <p:cNvPr id="139" name="Oval 138">
                <a:extLst>
                  <a:ext uri="{FF2B5EF4-FFF2-40B4-BE49-F238E27FC236}">
                    <a16:creationId xmlns:a16="http://schemas.microsoft.com/office/drawing/2014/main" id="{B86FC3A0-560E-40A1-94C6-89F8E75C6D95}"/>
                  </a:ext>
                </a:extLst>
              </p:cNvPr>
              <p:cNvSpPr/>
              <p:nvPr/>
            </p:nvSpPr>
            <p:spPr>
              <a:xfrm>
                <a:off x="2260871" y="5047108"/>
                <a:ext cx="69287" cy="6100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9E79A422-316A-428B-8FC6-70684B0DFEA2}"/>
                  </a:ext>
                </a:extLst>
              </p:cNvPr>
              <p:cNvSpPr/>
              <p:nvPr/>
            </p:nvSpPr>
            <p:spPr>
              <a:xfrm>
                <a:off x="2933391" y="4574568"/>
                <a:ext cx="69287" cy="6100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ACADDB05-8EEB-49B7-A815-C1FD3B8F0D67}"/>
                  </a:ext>
                </a:extLst>
              </p:cNvPr>
              <p:cNvSpPr/>
              <p:nvPr/>
            </p:nvSpPr>
            <p:spPr>
              <a:xfrm>
                <a:off x="3617625" y="3996781"/>
                <a:ext cx="69287" cy="6100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42" name="Oval 141">
                <a:extLst>
                  <a:ext uri="{FF2B5EF4-FFF2-40B4-BE49-F238E27FC236}">
                    <a16:creationId xmlns:a16="http://schemas.microsoft.com/office/drawing/2014/main" id="{4A44871D-6F5C-4C1D-85B9-3F95DAA596AA}"/>
                  </a:ext>
                </a:extLst>
              </p:cNvPr>
              <p:cNvSpPr/>
              <p:nvPr/>
            </p:nvSpPr>
            <p:spPr>
              <a:xfrm>
                <a:off x="4301980" y="3985192"/>
                <a:ext cx="69287" cy="6100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33E043E8-06E2-4AA3-B262-1BF92C0F6762}"/>
                  </a:ext>
                </a:extLst>
              </p:cNvPr>
              <p:cNvSpPr/>
              <p:nvPr/>
            </p:nvSpPr>
            <p:spPr>
              <a:xfrm>
                <a:off x="4950365" y="3163795"/>
                <a:ext cx="69287" cy="6100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id="{D1E8153C-57F4-4F50-935E-7EE8AB6A36C7}"/>
                  </a:ext>
                </a:extLst>
              </p:cNvPr>
              <p:cNvSpPr/>
              <p:nvPr/>
            </p:nvSpPr>
            <p:spPr>
              <a:xfrm>
                <a:off x="5637454" y="2478396"/>
                <a:ext cx="69287" cy="6100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45" name="Oval 144">
                <a:extLst>
                  <a:ext uri="{FF2B5EF4-FFF2-40B4-BE49-F238E27FC236}">
                    <a16:creationId xmlns:a16="http://schemas.microsoft.com/office/drawing/2014/main" id="{18FF3734-119D-4B18-8B74-5364BBEC4FAB}"/>
                  </a:ext>
                </a:extLst>
              </p:cNvPr>
              <p:cNvSpPr/>
              <p:nvPr/>
            </p:nvSpPr>
            <p:spPr>
              <a:xfrm>
                <a:off x="1582451" y="5754586"/>
                <a:ext cx="69287" cy="6100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/>
              </a:p>
            </p:txBody>
          </p: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9099378D-A95D-420F-8483-5B7B9865650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614820" y="5077298"/>
                <a:ext cx="676352" cy="70958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02A97F25-1102-400F-9C53-09E664656FB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291172" y="4601144"/>
                <a:ext cx="678771" cy="47615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1088EECD-6931-41F9-9905-2BD55B0411D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969943" y="4024881"/>
                <a:ext cx="676275" cy="57626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A14936BC-1C66-4C66-9DF4-FB23923801DD}"/>
                  </a:ext>
                </a:extLst>
              </p:cNvPr>
              <p:cNvCxnSpPr>
                <a:cxnSpLocks/>
                <a:endCxn id="142" idx="2"/>
              </p:cNvCxnSpPr>
              <p:nvPr/>
            </p:nvCxnSpPr>
            <p:spPr>
              <a:xfrm>
                <a:off x="3643837" y="4012975"/>
                <a:ext cx="658143" cy="272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10C076CA-003C-4874-8E6F-FDC5BCEABB1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14451" y="3202094"/>
                <a:ext cx="647456" cy="82441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9E59D402-42CB-42A6-B751-8FCEDF77147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991624" y="2510406"/>
                <a:ext cx="671513" cy="67389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57" name="Rectangle 156"/>
          <p:cNvSpPr/>
          <p:nvPr/>
        </p:nvSpPr>
        <p:spPr>
          <a:xfrm>
            <a:off x="5883751" y="1209864"/>
            <a:ext cx="27824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Use this line graph to answer these questions.</a:t>
            </a:r>
          </a:p>
        </p:txBody>
      </p:sp>
      <p:sp>
        <p:nvSpPr>
          <p:cNvPr id="159" name="Rectangle 158"/>
          <p:cNvSpPr/>
          <p:nvPr/>
        </p:nvSpPr>
        <p:spPr>
          <a:xfrm>
            <a:off x="6065214" y="1856356"/>
            <a:ext cx="2082654" cy="13164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108000"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Estimate how far the family had cycled after 25 minutes? 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6065214" y="3291779"/>
            <a:ext cx="2082654" cy="495108"/>
          </a:xfrm>
          <a:prstGeom prst="rect">
            <a:avLst/>
          </a:prstGeom>
          <a:solidFill>
            <a:schemeClr val="bg1"/>
          </a:solidFill>
          <a:ln w="28575">
            <a:solidFill>
              <a:srgbClr val="87BD31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pPr algn="ctr"/>
            <a:r>
              <a:rPr lang="en-GB" dirty="0"/>
              <a:t>1250 metres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6065214" y="5314882"/>
            <a:ext cx="2082654" cy="495108"/>
          </a:xfrm>
          <a:prstGeom prst="rect">
            <a:avLst/>
          </a:prstGeom>
          <a:solidFill>
            <a:schemeClr val="bg1"/>
          </a:solidFill>
          <a:ln w="28575">
            <a:solidFill>
              <a:srgbClr val="87BD31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pPr algn="ctr"/>
            <a:r>
              <a:rPr lang="en-GB" dirty="0"/>
              <a:t>30-40 minutes in</a:t>
            </a:r>
          </a:p>
        </p:txBody>
      </p:sp>
      <p:sp>
        <p:nvSpPr>
          <p:cNvPr id="162" name="Rectangle 161"/>
          <p:cNvSpPr/>
          <p:nvPr/>
        </p:nvSpPr>
        <p:spPr>
          <a:xfrm>
            <a:off x="6065214" y="3909360"/>
            <a:ext cx="2082654" cy="13164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108000"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One rider had to stop to change a tyre. When was this?</a:t>
            </a:r>
          </a:p>
        </p:txBody>
      </p:sp>
    </p:spTree>
    <p:extLst>
      <p:ext uri="{BB962C8B-B14F-4D97-AF65-F5344CB8AC3E}">
        <p14:creationId xmlns:p14="http://schemas.microsoft.com/office/powerpoint/2010/main" val="254723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0" animBg="1"/>
      <p:bldP spid="161" grpId="0" animBg="1"/>
      <p:bldP spid="16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3112317" y="702863"/>
            <a:ext cx="1063301" cy="355276"/>
          </a:xfrm>
          <a:prstGeom prst="rect">
            <a:avLst/>
          </a:prstGeom>
          <a:solidFill>
            <a:srgbClr val="007AC3"/>
          </a:solidFill>
        </p:spPr>
        <p:txBody>
          <a:bodyPr wrap="square" lIns="180000" tIns="36000" rIns="180000" bIns="72000" anchor="ctr">
            <a:spAutoFit/>
          </a:bodyPr>
          <a:lstStyle/>
          <a:p>
            <a:pPr algn="ctr"/>
            <a:r>
              <a:rPr lang="en-GB" altLang="en-US" sz="1600" b="1" dirty="0">
                <a:solidFill>
                  <a:schemeClr val="bg1"/>
                </a:solidFill>
              </a:rPr>
              <a:t>Deeper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445575" y="702863"/>
            <a:ext cx="2666742" cy="355276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72000" anchor="ctr">
            <a:spAutoFit/>
          </a:bodyPr>
          <a:lstStyle/>
          <a:p>
            <a:r>
              <a:rPr lang="en-GB" altLang="en-US" sz="1600" b="1" dirty="0">
                <a:solidFill>
                  <a:schemeClr val="bg1"/>
                </a:solidFill>
              </a:rPr>
              <a:t>Introducing Line Graphs</a:t>
            </a:r>
            <a:endParaRPr lang="en-GB" sz="1600" b="1" dirty="0">
              <a:solidFill>
                <a:schemeClr val="bg1"/>
              </a:solidFill>
            </a:endParaRPr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250" y="532799"/>
            <a:ext cx="702000" cy="702000"/>
          </a:xfrm>
          <a:prstGeom prst="rect">
            <a:avLst/>
          </a:prstGeom>
        </p:spPr>
      </p:pic>
      <p:cxnSp>
        <p:nvCxnSpPr>
          <p:cNvPr id="68" name="Straight Connector 67"/>
          <p:cNvCxnSpPr/>
          <p:nvPr/>
        </p:nvCxnSpPr>
        <p:spPr>
          <a:xfrm>
            <a:off x="3112317" y="698268"/>
            <a:ext cx="0" cy="39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Rectangle 158"/>
          <p:cNvSpPr/>
          <p:nvPr/>
        </p:nvSpPr>
        <p:spPr>
          <a:xfrm>
            <a:off x="6023678" y="1280316"/>
            <a:ext cx="2364672" cy="82755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108000"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When did the family cycle most slowly?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6023678" y="2188010"/>
            <a:ext cx="2364672" cy="1049106"/>
          </a:xfrm>
          <a:prstGeom prst="rect">
            <a:avLst/>
          </a:prstGeom>
          <a:solidFill>
            <a:schemeClr val="bg1"/>
          </a:solidFill>
          <a:ln w="28575">
            <a:solidFill>
              <a:srgbClr val="87BD31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pPr algn="ctr"/>
            <a:r>
              <a:rPr lang="en-GB" dirty="0"/>
              <a:t>Between 0 and 10 minutes and 50 and 60 minutes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6023678" y="4123137"/>
            <a:ext cx="2364672" cy="1880103"/>
          </a:xfrm>
          <a:prstGeom prst="rect">
            <a:avLst/>
          </a:prstGeom>
          <a:solidFill>
            <a:schemeClr val="bg1"/>
          </a:solidFill>
          <a:ln w="28575">
            <a:solidFill>
              <a:srgbClr val="87BD31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pPr algn="ctr"/>
            <a:r>
              <a:rPr lang="en-GB" dirty="0"/>
              <a:t>We can see the line is less steep, meaning they travelled a shorter distance in the first and  last 10 minutes.</a:t>
            </a:r>
          </a:p>
        </p:txBody>
      </p:sp>
      <p:sp>
        <p:nvSpPr>
          <p:cNvPr id="162" name="Rectangle 161"/>
          <p:cNvSpPr/>
          <p:nvPr/>
        </p:nvSpPr>
        <p:spPr>
          <a:xfrm>
            <a:off x="6023678" y="3338855"/>
            <a:ext cx="2364672" cy="67759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108000"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How do you know?</a:t>
            </a:r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27EFD5A4-E5A7-48DD-8EB6-752F2947A3B2}"/>
              </a:ext>
            </a:extLst>
          </p:cNvPr>
          <p:cNvGrpSpPr/>
          <p:nvPr/>
        </p:nvGrpSpPr>
        <p:grpSpPr>
          <a:xfrm>
            <a:off x="763544" y="1689249"/>
            <a:ext cx="5018464" cy="4163795"/>
            <a:chOff x="369960" y="649075"/>
            <a:chExt cx="3311420" cy="3120288"/>
          </a:xfrm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1376645A-7C93-411D-8AC1-96A9D527E419}"/>
                </a:ext>
              </a:extLst>
            </p:cNvPr>
            <p:cNvSpPr/>
            <p:nvPr/>
          </p:nvSpPr>
          <p:spPr>
            <a:xfrm>
              <a:off x="395719" y="649075"/>
              <a:ext cx="396884" cy="292603"/>
            </a:xfrm>
            <a:prstGeom prst="rect">
              <a:avLst/>
            </a:prstGeom>
          </p:spPr>
          <p:txBody>
            <a:bodyPr wrap="square" lIns="0" tIns="72000" rIns="0" bIns="72000">
              <a:noAutofit/>
            </a:bodyPr>
            <a:lstStyle/>
            <a:p>
              <a:pPr algn="r">
                <a:spcAft>
                  <a:spcPts val="0"/>
                </a:spcAft>
              </a:pPr>
              <a:r>
                <a:rPr lang="en-GB" sz="1400" kern="1200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Kalam"/>
                </a:rPr>
                <a:t>3000</a:t>
              </a:r>
              <a:endParaRPr lang="en-GB" sz="2000" dirty="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5FFB1012-30C8-4C0C-AFAC-3866A294099B}"/>
                </a:ext>
              </a:extLst>
            </p:cNvPr>
            <p:cNvSpPr/>
            <p:nvPr/>
          </p:nvSpPr>
          <p:spPr>
            <a:xfrm>
              <a:off x="369960" y="1098243"/>
              <a:ext cx="422284" cy="292603"/>
            </a:xfrm>
            <a:prstGeom prst="rect">
              <a:avLst/>
            </a:prstGeom>
          </p:spPr>
          <p:txBody>
            <a:bodyPr wrap="square" lIns="0" tIns="72000" rIns="0" bIns="72000">
              <a:noAutofit/>
            </a:bodyPr>
            <a:lstStyle/>
            <a:p>
              <a:pPr algn="r">
                <a:spcAft>
                  <a:spcPts val="0"/>
                </a:spcAft>
              </a:pPr>
              <a:r>
                <a:rPr lang="en-GB" sz="1400" kern="1200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Kalam"/>
                </a:rPr>
                <a:t>2500</a:t>
              </a:r>
              <a:endParaRPr lang="en-GB" sz="2000" dirty="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D08E1C50-2CFF-432C-895A-E8E2D7F809AC}"/>
                </a:ext>
              </a:extLst>
            </p:cNvPr>
            <p:cNvSpPr/>
            <p:nvPr/>
          </p:nvSpPr>
          <p:spPr>
            <a:xfrm>
              <a:off x="390162" y="1475962"/>
              <a:ext cx="396884" cy="292603"/>
            </a:xfrm>
            <a:prstGeom prst="rect">
              <a:avLst/>
            </a:prstGeom>
          </p:spPr>
          <p:txBody>
            <a:bodyPr wrap="square" lIns="0" tIns="72000" rIns="0" bIns="72000">
              <a:noAutofit/>
            </a:bodyPr>
            <a:lstStyle/>
            <a:p>
              <a:pPr algn="r">
                <a:spcAft>
                  <a:spcPts val="0"/>
                </a:spcAft>
              </a:pPr>
              <a:r>
                <a:rPr lang="en-GB" sz="1400" kern="120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Kalam"/>
                </a:rPr>
                <a:t>2000</a:t>
              </a:r>
              <a:endParaRPr lang="en-GB" sz="200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245CB47B-1E6A-46F6-9723-B215A78F2391}"/>
                </a:ext>
              </a:extLst>
            </p:cNvPr>
            <p:cNvSpPr/>
            <p:nvPr/>
          </p:nvSpPr>
          <p:spPr>
            <a:xfrm>
              <a:off x="390162" y="1968266"/>
              <a:ext cx="396884" cy="292603"/>
            </a:xfrm>
            <a:prstGeom prst="rect">
              <a:avLst/>
            </a:prstGeom>
          </p:spPr>
          <p:txBody>
            <a:bodyPr wrap="square" lIns="0" tIns="72000" rIns="0" bIns="72000">
              <a:noAutofit/>
            </a:bodyPr>
            <a:lstStyle/>
            <a:p>
              <a:pPr algn="r">
                <a:spcAft>
                  <a:spcPts val="0"/>
                </a:spcAft>
              </a:pPr>
              <a:r>
                <a:rPr lang="en-GB" sz="1400" kern="1200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Kalam"/>
                </a:rPr>
                <a:t>1500</a:t>
              </a:r>
              <a:endParaRPr lang="en-GB" sz="2000" dirty="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D574743C-6500-47D0-BF07-4B01BE9B7DA3}"/>
                </a:ext>
              </a:extLst>
            </p:cNvPr>
            <p:cNvSpPr/>
            <p:nvPr/>
          </p:nvSpPr>
          <p:spPr>
            <a:xfrm>
              <a:off x="390162" y="2410274"/>
              <a:ext cx="396884" cy="292603"/>
            </a:xfrm>
            <a:prstGeom prst="rect">
              <a:avLst/>
            </a:prstGeom>
          </p:spPr>
          <p:txBody>
            <a:bodyPr wrap="square" lIns="0" tIns="72000" rIns="0" bIns="72000">
              <a:noAutofit/>
            </a:bodyPr>
            <a:lstStyle/>
            <a:p>
              <a:pPr algn="r">
                <a:spcAft>
                  <a:spcPts val="0"/>
                </a:spcAft>
              </a:pPr>
              <a:r>
                <a:rPr lang="en-GB" sz="1400" kern="1200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Kalam"/>
                </a:rPr>
                <a:t>1000</a:t>
              </a:r>
              <a:endParaRPr lang="en-GB" sz="2000" dirty="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DEB80CFD-76AD-494F-BBB5-A293DA8A9D03}"/>
                </a:ext>
              </a:extLst>
            </p:cNvPr>
            <p:cNvSpPr/>
            <p:nvPr/>
          </p:nvSpPr>
          <p:spPr>
            <a:xfrm>
              <a:off x="390162" y="2852285"/>
              <a:ext cx="396884" cy="292603"/>
            </a:xfrm>
            <a:prstGeom prst="rect">
              <a:avLst/>
            </a:prstGeom>
          </p:spPr>
          <p:txBody>
            <a:bodyPr wrap="square" lIns="0" tIns="72000" rIns="0" bIns="72000">
              <a:noAutofit/>
            </a:bodyPr>
            <a:lstStyle/>
            <a:p>
              <a:pPr algn="r">
                <a:spcAft>
                  <a:spcPts val="0"/>
                </a:spcAft>
              </a:pPr>
              <a:r>
                <a:rPr lang="en-GB" sz="1400" kern="1200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Kalam"/>
                </a:rPr>
                <a:t>500</a:t>
              </a:r>
              <a:endParaRPr lang="en-GB" sz="2000" dirty="0">
                <a:effectLst/>
                <a:ea typeface="Times New Roman" panose="02020603050405020304" pitchFamily="18" charset="0"/>
              </a:endParaRPr>
            </a:p>
          </p:txBody>
        </p: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8D28E1F0-3115-498A-9E6F-E19A94C18B7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3131" y="2997495"/>
              <a:ext cx="9349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C04FB019-6BCA-4A5F-BA79-7C1806D4184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3131" y="2555167"/>
              <a:ext cx="9349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2306D13A-2BD1-4D3E-BB2B-026830DA9E6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3131" y="2112839"/>
              <a:ext cx="9349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E8A2014C-1AE9-4B83-AB17-B83D0F1A97A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3131" y="1670511"/>
              <a:ext cx="9349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EA396D5-2BCA-4142-8496-6B0B44400A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3131" y="1228183"/>
              <a:ext cx="9349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DE9B9575-9F86-49B2-8026-560E78AFEFD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3131" y="785855"/>
              <a:ext cx="9349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8AD824B5-CD99-4553-9FE1-1DDCF1D9E20D}"/>
                </a:ext>
              </a:extLst>
            </p:cNvPr>
            <p:cNvCxnSpPr>
              <a:cxnSpLocks/>
            </p:cNvCxnSpPr>
            <p:nvPr/>
          </p:nvCxnSpPr>
          <p:spPr>
            <a:xfrm>
              <a:off x="911860" y="785855"/>
              <a:ext cx="0" cy="282714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10377309-030A-4A5A-BA2D-76418BCC3EC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9091" y="3439821"/>
              <a:ext cx="288407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E2F2B6A2-A707-42DF-BF52-1CA6AF933A8D}"/>
                </a:ext>
              </a:extLst>
            </p:cNvPr>
            <p:cNvSpPr/>
            <p:nvPr/>
          </p:nvSpPr>
          <p:spPr>
            <a:xfrm>
              <a:off x="598386" y="3403287"/>
              <a:ext cx="396884" cy="292603"/>
            </a:xfrm>
            <a:prstGeom prst="rect">
              <a:avLst/>
            </a:prstGeom>
          </p:spPr>
          <p:txBody>
            <a:bodyPr wrap="square" lIns="0" tIns="72000" rIns="0" bIns="7200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sz="1400" kern="120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Kalam"/>
                </a:rPr>
                <a:t>0</a:t>
              </a:r>
              <a:endParaRPr lang="en-GB" sz="200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9E7E61BD-6B4E-4699-89B7-40968AE59185}"/>
                </a:ext>
              </a:extLst>
            </p:cNvPr>
            <p:cNvSpPr/>
            <p:nvPr/>
          </p:nvSpPr>
          <p:spPr>
            <a:xfrm>
              <a:off x="1263782" y="3476760"/>
              <a:ext cx="182249" cy="292603"/>
            </a:xfrm>
            <a:prstGeom prst="rect">
              <a:avLst/>
            </a:prstGeom>
          </p:spPr>
          <p:txBody>
            <a:bodyPr wrap="square" lIns="0" tIns="72000" rIns="0" bIns="7200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sz="1400" dirty="0">
                  <a:effectLst/>
                  <a:ea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268B51AC-E3BB-442E-A437-0292A46ED484}"/>
                </a:ext>
              </a:extLst>
            </p:cNvPr>
            <p:cNvSpPr/>
            <p:nvPr/>
          </p:nvSpPr>
          <p:spPr>
            <a:xfrm>
              <a:off x="1713541" y="3464185"/>
              <a:ext cx="174629" cy="292603"/>
            </a:xfrm>
            <a:prstGeom prst="rect">
              <a:avLst/>
            </a:prstGeom>
          </p:spPr>
          <p:txBody>
            <a:bodyPr wrap="square" lIns="0" tIns="72000" rIns="0" bIns="7200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sz="1400" kern="1200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Kalam"/>
                </a:rPr>
                <a:t>20</a:t>
              </a:r>
              <a:endParaRPr lang="en-GB" sz="2000" dirty="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4A0D226D-11AF-4F2F-8F7D-35C49D61D616}"/>
                </a:ext>
              </a:extLst>
            </p:cNvPr>
            <p:cNvSpPr/>
            <p:nvPr/>
          </p:nvSpPr>
          <p:spPr>
            <a:xfrm>
              <a:off x="2158233" y="3457341"/>
              <a:ext cx="182884" cy="292603"/>
            </a:xfrm>
            <a:prstGeom prst="rect">
              <a:avLst/>
            </a:prstGeom>
          </p:spPr>
          <p:txBody>
            <a:bodyPr wrap="square" lIns="0" tIns="72000" rIns="0" bIns="7200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sz="1400" dirty="0">
                  <a:solidFill>
                    <a:srgbClr val="000000"/>
                  </a:solidFill>
                  <a:ea typeface="Times New Roman" panose="02020603050405020304" pitchFamily="18" charset="0"/>
                  <a:cs typeface="Kalam"/>
                </a:rPr>
                <a:t>30</a:t>
              </a:r>
              <a:endParaRPr lang="en-GB" sz="2000" dirty="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5FFB4625-7942-4761-84FA-065E2376DCB9}"/>
                </a:ext>
              </a:extLst>
            </p:cNvPr>
            <p:cNvSpPr/>
            <p:nvPr/>
          </p:nvSpPr>
          <p:spPr>
            <a:xfrm>
              <a:off x="2578912" y="3457341"/>
              <a:ext cx="227335" cy="292603"/>
            </a:xfrm>
            <a:prstGeom prst="rect">
              <a:avLst/>
            </a:prstGeom>
          </p:spPr>
          <p:txBody>
            <a:bodyPr wrap="square" lIns="0" tIns="72000" rIns="0" bIns="7200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sz="1400" kern="1200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Kalam"/>
                </a:rPr>
                <a:t>40</a:t>
              </a:r>
              <a:endParaRPr lang="en-GB" sz="2000" dirty="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A2B39191-9684-4E7C-9F4C-1D978E157F27}"/>
                </a:ext>
              </a:extLst>
            </p:cNvPr>
            <p:cNvSpPr/>
            <p:nvPr/>
          </p:nvSpPr>
          <p:spPr>
            <a:xfrm>
              <a:off x="3038542" y="3456051"/>
              <a:ext cx="221620" cy="292603"/>
            </a:xfrm>
            <a:prstGeom prst="rect">
              <a:avLst/>
            </a:prstGeom>
          </p:spPr>
          <p:txBody>
            <a:bodyPr wrap="square" lIns="0" tIns="72000" rIns="0" bIns="7200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sz="1400" kern="1200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Kalam"/>
                </a:rPr>
                <a:t>50</a:t>
              </a:r>
              <a:endParaRPr lang="en-GB" sz="2000" dirty="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57839778-7F84-4C91-89E5-52F26BA9C3A3}"/>
                </a:ext>
              </a:extLst>
            </p:cNvPr>
            <p:cNvSpPr/>
            <p:nvPr/>
          </p:nvSpPr>
          <p:spPr>
            <a:xfrm>
              <a:off x="3485161" y="3457341"/>
              <a:ext cx="196219" cy="292603"/>
            </a:xfrm>
            <a:prstGeom prst="rect">
              <a:avLst/>
            </a:prstGeom>
          </p:spPr>
          <p:txBody>
            <a:bodyPr wrap="square" lIns="0" tIns="72000" rIns="0" bIns="7200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sz="1400" kern="1200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Kalam"/>
                </a:rPr>
                <a:t>60</a:t>
              </a:r>
              <a:endParaRPr lang="en-GB" sz="2000" dirty="0">
                <a:effectLst/>
                <a:ea typeface="Times New Roman" panose="02020603050405020304" pitchFamily="18" charset="0"/>
              </a:endParaRPr>
            </a:p>
          </p:txBody>
        </p: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D799307E-7CB2-414A-A0A6-E137BFEDCEA0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1310331" y="3483177"/>
              <a:ext cx="9349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25BA1E14-6EF9-4A87-8D20-06AAF2B05B54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1755548" y="3483177"/>
              <a:ext cx="9349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6427B2E4-7A38-458B-AF29-89B43D650C21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2200765" y="3483177"/>
              <a:ext cx="9349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58FC36EC-CB38-4C72-BE34-54A4BC27606F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2645982" y="3483177"/>
              <a:ext cx="9349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BDAF76E3-11DE-4A19-92F9-C4C5A53F0DAA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3091199" y="3483177"/>
              <a:ext cx="9349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7B863168-507F-492F-846D-E35971F747EC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3536418" y="3483177"/>
              <a:ext cx="9349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DDA82961-DB49-4FB1-BE2E-D03AF6DC968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466" y="3351369"/>
              <a:ext cx="267269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486B3A8E-E5E4-44CE-B296-6FE0B652CB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466" y="3262903"/>
              <a:ext cx="267269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8F36A197-BF13-48DD-90C8-6EF87BA1F31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466" y="3174437"/>
              <a:ext cx="267269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DC3DECDC-581A-45DF-8833-AC31647DEE3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466" y="3085971"/>
              <a:ext cx="267269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F3744538-F1F3-4182-B1A1-3C61AF9A262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466" y="2997505"/>
              <a:ext cx="267269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043930B6-6BBA-439B-968C-9F5836F3C7F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466" y="2909039"/>
              <a:ext cx="267269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9D30C7C3-FED7-471A-8627-9751C0877FE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466" y="2820573"/>
              <a:ext cx="267269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EE89F072-D660-4B0D-BE9C-C0BE2CAD2A6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466" y="2732107"/>
              <a:ext cx="267269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DF78FB93-6F72-4F8E-A268-FC3229F11D5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466" y="2643641"/>
              <a:ext cx="267269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4BF5E52C-26E6-4BE6-B4BF-B57FC99177A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466" y="2555175"/>
              <a:ext cx="267269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5E913C89-0741-433D-A582-81D189ACE52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466" y="2466709"/>
              <a:ext cx="267269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A5A334ED-CB2C-4461-A8AB-26630B93255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466" y="2378243"/>
              <a:ext cx="267269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00D7892B-6FE9-44A0-9D03-C6B1672C77C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466" y="2289777"/>
              <a:ext cx="267269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A667DFB1-ECC9-4653-9552-2BBBB448790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466" y="2201311"/>
              <a:ext cx="267269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445BA3F8-6860-4A10-A4DA-0CA13EFA90E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466" y="2112845"/>
              <a:ext cx="267269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25EE49C3-7CFD-4465-93C9-0D8DA3E193D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466" y="2024379"/>
              <a:ext cx="267269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4EF7C233-1A25-4EFE-95E3-5BE9DDFDFC7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466" y="1935913"/>
              <a:ext cx="267269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5D69FA95-C1E7-488C-8D88-F724AAEADF7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466" y="1847447"/>
              <a:ext cx="267269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8F29112B-BCC6-4937-9E73-7E5989B9DE1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466" y="1758981"/>
              <a:ext cx="267269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19B55685-63CB-4B4E-A32F-C657F296129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466" y="1670515"/>
              <a:ext cx="267269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089E7D53-0398-4912-91F8-AD476954D9F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466" y="1582049"/>
              <a:ext cx="267269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7DE5DA40-5FCA-4FA7-B851-11B42A8B6C2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466" y="1493583"/>
              <a:ext cx="267269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E0A2B4CE-07FD-48C5-A47F-B9E816D6FA4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466" y="1405117"/>
              <a:ext cx="267269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4F9B9542-AE1A-46DD-A2B6-AEAC1266E46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466" y="1316651"/>
              <a:ext cx="267269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23CEACFB-84F7-4DA6-99EA-40D4326D510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466" y="1228185"/>
              <a:ext cx="267269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8EECB28F-6BDA-4006-8047-25D11AE719B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466" y="1139719"/>
              <a:ext cx="267269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E0F26A24-B939-4785-934E-3C6B297156C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466" y="1051253"/>
              <a:ext cx="267269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B3F5D7E0-8F99-442D-8733-62B36FDEA50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466" y="962787"/>
              <a:ext cx="267269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D07763B0-31B0-45E3-9E59-EDFAC18247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466" y="874321"/>
              <a:ext cx="267269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6FF29CFB-5320-4116-BE20-5458751B840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466" y="785855"/>
              <a:ext cx="267269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76EBD2AB-4833-4797-B9C6-8DC3918AF853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2256181" y="2112838"/>
              <a:ext cx="265396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743AB4E1-E426-4D82-9D52-98DA8BBD3BF6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2167058" y="2112838"/>
              <a:ext cx="265396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B988DF1B-C45B-46B2-BBEC-0EA2146FC892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2077935" y="2112838"/>
              <a:ext cx="265396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0B95BF18-068E-4D81-92F4-A687EA9ED25F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988813" y="2112838"/>
              <a:ext cx="265396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9973F9A2-7D8C-4E7C-85FC-4E30A545C8B6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899690" y="2112838"/>
              <a:ext cx="265396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AD31B87A-258C-4E49-A077-1D141D3C05D0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810567" y="2112838"/>
              <a:ext cx="265396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8E72E201-25EF-4F13-B8A4-A0F5137BF537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721444" y="2112838"/>
              <a:ext cx="265396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E4CA7B03-EDFB-42F7-B51D-E6C0D9D62269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632321" y="2112838"/>
              <a:ext cx="265396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A5674B65-A367-4B6F-9A1F-1A59BFB6E40B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543198" y="2112838"/>
              <a:ext cx="265396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845DF2F7-6BB3-4501-9780-E41C88C935C7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454076" y="2112838"/>
              <a:ext cx="265396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D887E4CC-4BAC-4C0E-80AF-3D90806A7668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364953" y="2112838"/>
              <a:ext cx="265396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5712AC6A-051F-4012-AF51-1FE47C974342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275830" y="2112838"/>
              <a:ext cx="265396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BBE79644-D91E-46C6-8A7E-A17DA997ACC9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186707" y="2112838"/>
              <a:ext cx="265396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D460BAC7-48D4-4A7D-A3C1-6D85F26A3A43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097584" y="2112838"/>
              <a:ext cx="265396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F729576E-2A4C-44AF-85B7-E91BDAF1C09D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008461" y="2112838"/>
              <a:ext cx="265396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089302B4-9105-4223-92B5-A725110FF019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919339" y="2112838"/>
              <a:ext cx="265396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47E1BA15-B54B-4930-B242-42767CA84018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830216" y="2112838"/>
              <a:ext cx="265396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51F2C085-6E52-4ACA-9DB1-F80D63BC6BBF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741093" y="2112838"/>
              <a:ext cx="265396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A06BABEE-8B01-49B8-92E1-9E709A7D9535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651970" y="2112838"/>
              <a:ext cx="265396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5DDAFFA2-CAFA-4D63-9631-044066736A6F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562847" y="2112838"/>
              <a:ext cx="265396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A5FB3D42-470A-4416-A9C9-413F016E89A2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473724" y="2112838"/>
              <a:ext cx="265396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8701CEE0-5BBF-4EE1-8513-8E1E028827BE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384602" y="2112838"/>
              <a:ext cx="265396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20DF1F3B-9653-45EE-9A4B-F66984BF997D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295479" y="2112838"/>
              <a:ext cx="265396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256A7597-13FF-401D-8066-6A46F0D7D8F8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206356" y="2112838"/>
              <a:ext cx="265396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BBD822C9-1768-42CD-B956-EBE7547620DA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17233" y="2112838"/>
              <a:ext cx="265396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56C04BE4-651C-43CD-B9F9-AF601A388665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28110" y="2112838"/>
              <a:ext cx="265396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135433A5-189A-4984-8987-31CECE3F3BB7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-61013" y="2112838"/>
              <a:ext cx="265396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9D2F46B2-A60B-4B7A-B79B-6E47F4867D51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-150135" y="2112838"/>
              <a:ext cx="265396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27C6664E-D3A7-450B-A72A-FC2650C0F501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-239258" y="2112838"/>
              <a:ext cx="265396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3C6097DE-8DED-41C2-9BB5-AE215C21D18F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-328381" y="2112838"/>
              <a:ext cx="265396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4" name="Oval 223">
              <a:extLst>
                <a:ext uri="{FF2B5EF4-FFF2-40B4-BE49-F238E27FC236}">
                  <a16:creationId xmlns:a16="http://schemas.microsoft.com/office/drawing/2014/main" id="{B86FC3A0-560E-40A1-94C6-89F8E75C6D95}"/>
                </a:ext>
              </a:extLst>
            </p:cNvPr>
            <p:cNvSpPr/>
            <p:nvPr/>
          </p:nvSpPr>
          <p:spPr>
            <a:xfrm>
              <a:off x="1334614" y="3066209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/>
            </a:p>
          </p:txBody>
        </p:sp>
        <p:sp>
          <p:nvSpPr>
            <p:cNvPr id="225" name="Oval 224">
              <a:extLst>
                <a:ext uri="{FF2B5EF4-FFF2-40B4-BE49-F238E27FC236}">
                  <a16:creationId xmlns:a16="http://schemas.microsoft.com/office/drawing/2014/main" id="{9E79A422-316A-428B-8FC6-70684B0DFEA2}"/>
                </a:ext>
              </a:extLst>
            </p:cNvPr>
            <p:cNvSpPr/>
            <p:nvPr/>
          </p:nvSpPr>
          <p:spPr>
            <a:xfrm>
              <a:off x="1778859" y="253230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/>
            </a:p>
          </p:txBody>
        </p:sp>
        <p:sp>
          <p:nvSpPr>
            <p:cNvPr id="226" name="Oval 225">
              <a:extLst>
                <a:ext uri="{FF2B5EF4-FFF2-40B4-BE49-F238E27FC236}">
                  <a16:creationId xmlns:a16="http://schemas.microsoft.com/office/drawing/2014/main" id="{ACADDB05-8EEB-49B7-A815-C1FD3B8F0D67}"/>
                </a:ext>
              </a:extLst>
            </p:cNvPr>
            <p:cNvSpPr/>
            <p:nvPr/>
          </p:nvSpPr>
          <p:spPr>
            <a:xfrm>
              <a:off x="2230349" y="2099315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/>
            </a:p>
          </p:txBody>
        </p:sp>
        <p:sp>
          <p:nvSpPr>
            <p:cNvPr id="227" name="Oval 226">
              <a:extLst>
                <a:ext uri="{FF2B5EF4-FFF2-40B4-BE49-F238E27FC236}">
                  <a16:creationId xmlns:a16="http://schemas.microsoft.com/office/drawing/2014/main" id="{4A44871D-6F5C-4C1D-85B9-3F95DAA596AA}"/>
                </a:ext>
              </a:extLst>
            </p:cNvPr>
            <p:cNvSpPr/>
            <p:nvPr/>
          </p:nvSpPr>
          <p:spPr>
            <a:xfrm>
              <a:off x="2681919" y="209063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/>
            </a:p>
          </p:txBody>
        </p:sp>
        <p:sp>
          <p:nvSpPr>
            <p:cNvPr id="228" name="Oval 227">
              <a:extLst>
                <a:ext uri="{FF2B5EF4-FFF2-40B4-BE49-F238E27FC236}">
                  <a16:creationId xmlns:a16="http://schemas.microsoft.com/office/drawing/2014/main" id="{33E043E8-06E2-4AA3-B262-1BF92C0F6762}"/>
                </a:ext>
              </a:extLst>
            </p:cNvPr>
            <p:cNvSpPr/>
            <p:nvPr/>
          </p:nvSpPr>
          <p:spPr>
            <a:xfrm>
              <a:off x="3119899" y="1642717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/>
            </a:p>
          </p:txBody>
        </p:sp>
        <p:sp>
          <p:nvSpPr>
            <p:cNvPr id="229" name="Oval 228">
              <a:extLst>
                <a:ext uri="{FF2B5EF4-FFF2-40B4-BE49-F238E27FC236}">
                  <a16:creationId xmlns:a16="http://schemas.microsoft.com/office/drawing/2014/main" id="{D1E8153C-57F4-4F50-935E-7EE8AB6A36C7}"/>
                </a:ext>
              </a:extLst>
            </p:cNvPr>
            <p:cNvSpPr/>
            <p:nvPr/>
          </p:nvSpPr>
          <p:spPr>
            <a:xfrm>
              <a:off x="3563573" y="1298096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/>
            </a:p>
          </p:txBody>
        </p:sp>
        <p:sp>
          <p:nvSpPr>
            <p:cNvPr id="230" name="Oval 229">
              <a:extLst>
                <a:ext uri="{FF2B5EF4-FFF2-40B4-BE49-F238E27FC236}">
                  <a16:creationId xmlns:a16="http://schemas.microsoft.com/office/drawing/2014/main" id="{18FF3734-119D-4B18-8B74-5364BBEC4FAB}"/>
                </a:ext>
              </a:extLst>
            </p:cNvPr>
            <p:cNvSpPr/>
            <p:nvPr/>
          </p:nvSpPr>
          <p:spPr>
            <a:xfrm>
              <a:off x="887445" y="3416589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/>
            </a:p>
          </p:txBody>
        </p: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9099378D-A95D-420F-8483-5B7B9865650F}"/>
                </a:ext>
              </a:extLst>
            </p:cNvPr>
            <p:cNvCxnSpPr>
              <a:cxnSpLocks/>
              <a:stCxn id="230" idx="7"/>
              <a:endCxn id="224" idx="3"/>
            </p:cNvCxnSpPr>
            <p:nvPr/>
          </p:nvCxnSpPr>
          <p:spPr>
            <a:xfrm flipV="1">
              <a:off x="926469" y="3105233"/>
              <a:ext cx="414841" cy="31805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02A97F25-1102-400F-9C53-09E664656FBB}"/>
                </a:ext>
              </a:extLst>
            </p:cNvPr>
            <p:cNvCxnSpPr>
              <a:cxnSpLocks/>
              <a:endCxn id="225" idx="3"/>
            </p:cNvCxnSpPr>
            <p:nvPr/>
          </p:nvCxnSpPr>
          <p:spPr>
            <a:xfrm flipV="1">
              <a:off x="1355093" y="2571323"/>
              <a:ext cx="430461" cy="51464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1088EECD-6931-41F9-9905-2BD55B0411D9}"/>
                </a:ext>
              </a:extLst>
            </p:cNvPr>
            <p:cNvCxnSpPr>
              <a:cxnSpLocks/>
              <a:stCxn id="225" idx="7"/>
              <a:endCxn id="226" idx="3"/>
            </p:cNvCxnSpPr>
            <p:nvPr/>
          </p:nvCxnSpPr>
          <p:spPr>
            <a:xfrm flipV="1">
              <a:off x="1817882" y="2138339"/>
              <a:ext cx="419162" cy="40065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A14936BC-1C66-4C66-9DF4-FB23923801DD}"/>
                </a:ext>
              </a:extLst>
            </p:cNvPr>
            <p:cNvCxnSpPr>
              <a:cxnSpLocks/>
              <a:stCxn id="226" idx="6"/>
              <a:endCxn id="227" idx="2"/>
            </p:cNvCxnSpPr>
            <p:nvPr/>
          </p:nvCxnSpPr>
          <p:spPr>
            <a:xfrm flipV="1">
              <a:off x="2276068" y="2113490"/>
              <a:ext cx="405852" cy="868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10C076CA-003C-4874-8E6F-FDC5BCEABB11}"/>
                </a:ext>
              </a:extLst>
            </p:cNvPr>
            <p:cNvCxnSpPr>
              <a:cxnSpLocks/>
              <a:stCxn id="227" idx="7"/>
              <a:endCxn id="228" idx="3"/>
            </p:cNvCxnSpPr>
            <p:nvPr/>
          </p:nvCxnSpPr>
          <p:spPr>
            <a:xfrm flipV="1">
              <a:off x="2720943" y="1681740"/>
              <a:ext cx="405652" cy="41558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id="{9E59D402-42CB-42A6-B751-8FCEDF77147C}"/>
                </a:ext>
              </a:extLst>
            </p:cNvPr>
            <p:cNvCxnSpPr>
              <a:cxnSpLocks/>
              <a:stCxn id="228" idx="7"/>
            </p:cNvCxnSpPr>
            <p:nvPr/>
          </p:nvCxnSpPr>
          <p:spPr>
            <a:xfrm flipV="1">
              <a:off x="3158922" y="1306431"/>
              <a:ext cx="424241" cy="34298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7" name="TextBox 236">
            <a:extLst>
              <a:ext uri="{FF2B5EF4-FFF2-40B4-BE49-F238E27FC236}">
                <a16:creationId xmlns:a16="http://schemas.microsoft.com/office/drawing/2014/main" id="{60945885-F022-4C13-A921-91085ACA661C}"/>
              </a:ext>
            </a:extLst>
          </p:cNvPr>
          <p:cNvSpPr txBox="1"/>
          <p:nvPr/>
        </p:nvSpPr>
        <p:spPr>
          <a:xfrm>
            <a:off x="2588498" y="5791352"/>
            <a:ext cx="1959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Time in minutes</a:t>
            </a:r>
          </a:p>
        </p:txBody>
      </p:sp>
      <p:sp>
        <p:nvSpPr>
          <p:cNvPr id="238" name="TextBox 237">
            <a:extLst>
              <a:ext uri="{FF2B5EF4-FFF2-40B4-BE49-F238E27FC236}">
                <a16:creationId xmlns:a16="http://schemas.microsoft.com/office/drawing/2014/main" id="{F913EBD2-CA87-4B69-944B-A654C0F323C5}"/>
              </a:ext>
            </a:extLst>
          </p:cNvPr>
          <p:cNvSpPr txBox="1"/>
          <p:nvPr/>
        </p:nvSpPr>
        <p:spPr>
          <a:xfrm>
            <a:off x="1361790" y="1335052"/>
            <a:ext cx="4580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u="sng" dirty="0"/>
              <a:t>How Far a Family Cycled over an Hour</a:t>
            </a:r>
          </a:p>
        </p:txBody>
      </p:sp>
      <p:sp>
        <p:nvSpPr>
          <p:cNvPr id="239" name="Rectangle 238"/>
          <p:cNvSpPr/>
          <p:nvPr/>
        </p:nvSpPr>
        <p:spPr>
          <a:xfrm rot="16200000">
            <a:off x="-265185" y="3408529"/>
            <a:ext cx="2141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Distance in metres</a:t>
            </a:r>
          </a:p>
        </p:txBody>
      </p:sp>
    </p:spTree>
    <p:extLst>
      <p:ext uri="{BB962C8B-B14F-4D97-AF65-F5344CB8AC3E}">
        <p14:creationId xmlns:p14="http://schemas.microsoft.com/office/powerpoint/2010/main" val="4275312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0" animBg="1"/>
      <p:bldP spid="161" grpId="0" animBg="1"/>
      <p:bldP spid="16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/>
          <p:cNvSpPr/>
          <p:nvPr/>
        </p:nvSpPr>
        <p:spPr>
          <a:xfrm>
            <a:off x="445575" y="702863"/>
            <a:ext cx="2649964" cy="355276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72000" anchor="ctr">
            <a:spAutoFit/>
          </a:bodyPr>
          <a:lstStyle/>
          <a:p>
            <a:r>
              <a:rPr lang="en-GB" altLang="en-US" sz="1600" b="1" dirty="0">
                <a:solidFill>
                  <a:schemeClr val="bg1"/>
                </a:solidFill>
              </a:rPr>
              <a:t>Introducing Line Graphs</a:t>
            </a:r>
            <a:endParaRPr lang="en-GB" sz="1600" b="1" dirty="0">
              <a:solidFill>
                <a:schemeClr val="bg1"/>
              </a:solidFill>
            </a:endParaRPr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250" y="532799"/>
            <a:ext cx="702000" cy="702000"/>
          </a:xfrm>
          <a:prstGeom prst="rect">
            <a:avLst/>
          </a:prstGeom>
        </p:spPr>
      </p:pic>
      <p:sp>
        <p:nvSpPr>
          <p:cNvPr id="75" name="Rectangle 74"/>
          <p:cNvSpPr/>
          <p:nvPr/>
        </p:nvSpPr>
        <p:spPr>
          <a:xfrm>
            <a:off x="3095539" y="702863"/>
            <a:ext cx="1141417" cy="355276"/>
          </a:xfrm>
          <a:prstGeom prst="rect">
            <a:avLst/>
          </a:prstGeom>
          <a:solidFill>
            <a:srgbClr val="00529C"/>
          </a:solidFill>
        </p:spPr>
        <p:txBody>
          <a:bodyPr wrap="square" lIns="180000" tIns="36000" rIns="180000" bIns="72000" anchor="ctr">
            <a:spAutoFit/>
          </a:bodyPr>
          <a:lstStyle/>
          <a:p>
            <a:pPr algn="ctr"/>
            <a:r>
              <a:rPr lang="en-GB" altLang="en-US" sz="1600" b="1" dirty="0">
                <a:solidFill>
                  <a:schemeClr val="bg1"/>
                </a:solidFill>
              </a:rPr>
              <a:t>Deepest</a:t>
            </a:r>
            <a:endParaRPr lang="en-GB" sz="1600" b="1" dirty="0">
              <a:solidFill>
                <a:schemeClr val="bg1"/>
              </a:solidFill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>
            <a:off x="3095539" y="698268"/>
            <a:ext cx="0" cy="39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238BAD5-A937-4500-9F13-3D7E7E5D7B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3405119"/>
              </p:ext>
            </p:extLst>
          </p:nvPr>
        </p:nvGraphicFramePr>
        <p:xfrm>
          <a:off x="671116" y="1794294"/>
          <a:ext cx="4959479" cy="3847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8"/>
          <p:cNvSpPr/>
          <p:nvPr/>
        </p:nvSpPr>
        <p:spPr>
          <a:xfrm>
            <a:off x="5805182" y="1656121"/>
            <a:ext cx="2583168" cy="12028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108000"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Can this graph tell us how many people were in the park at 10:30?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05182" y="2965906"/>
            <a:ext cx="2583168" cy="2434101"/>
          </a:xfrm>
          <a:prstGeom prst="rect">
            <a:avLst/>
          </a:prstGeom>
          <a:solidFill>
            <a:schemeClr val="bg1"/>
          </a:solidFill>
          <a:ln w="28575">
            <a:solidFill>
              <a:srgbClr val="87BD31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pPr algn="ctr"/>
            <a:r>
              <a:rPr lang="en-GB" dirty="0"/>
              <a:t>No. We can estimate the number of people to be between 15 and 16 but since we cannot have half a person we cannot say exactly how many were there at 10:30.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587063" y="5083175"/>
            <a:ext cx="0" cy="1016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331178" y="5083175"/>
            <a:ext cx="0" cy="1016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020648" y="5083175"/>
            <a:ext cx="0" cy="1016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728935" y="5083175"/>
            <a:ext cx="0" cy="1016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441955" y="5083175"/>
            <a:ext cx="0" cy="1016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513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astery PowerPoint Template" id="{1D09E44C-160B-41EF-96E6-5B5067D54444}" vid="{05084B61-F16E-40F7-9B98-4A8B0F7C2E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Mastery PowerPoint Template</Template>
  <TotalTime>119</TotalTime>
  <Words>330</Words>
  <Application>Microsoft Office PowerPoint</Application>
  <PresentationFormat>On-screen Show (4:3)</PresentationFormat>
  <Paragraphs>99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Kalam</vt:lpstr>
      <vt:lpstr>Arial</vt:lpstr>
      <vt:lpstr>Times New Roman</vt:lpstr>
      <vt:lpstr>Twinkl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Leather</dc:creator>
  <cp:lastModifiedBy>Rebecca Jagger</cp:lastModifiedBy>
  <cp:revision>8</cp:revision>
  <dcterms:created xsi:type="dcterms:W3CDTF">2019-05-29T14:21:21Z</dcterms:created>
  <dcterms:modified xsi:type="dcterms:W3CDTF">2020-05-19T11:08:53Z</dcterms:modified>
</cp:coreProperties>
</file>