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67" r:id="rId13"/>
  </p:sldIdLst>
  <p:sldSz cx="9144000" cy="6858000" type="screen4x3"/>
  <p:notesSz cx="6858000" cy="9144000"/>
  <p:embeddedFontLst>
    <p:embeddedFont>
      <p:font typeface="Twinkl SemiBold" pitchFamily="2" charset="0"/>
      <p:bold r:id="rId16"/>
    </p:embeddedFont>
    <p:embeddedFont>
      <p:font typeface="Sassoon Infant Rg" panose="02000503030000020003" pitchFamily="50" charset="0"/>
      <p:regular r:id="rId17"/>
      <p:bold r:id="rId18"/>
    </p:embeddedFont>
    <p:embeddedFont>
      <p:font typeface="Twinkl" pitchFamily="2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26D"/>
    <a:srgbClr val="DE1E5A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76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 sz="3600" dirty="0">
                <a:solidFill>
                  <a:schemeClr val="tx1"/>
                </a:solidFill>
              </a:rPr>
              <a:t>Story Openers</a:t>
            </a:r>
            <a:endParaRPr lang="en-GB" alt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7012" y="1513946"/>
            <a:ext cx="733133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defRPr/>
            </a:pPr>
            <a:r>
              <a:rPr lang="en-GB" altLang="en-US" dirty="0">
                <a:cs typeface="Arial" panose="020B0604020202020204" pitchFamily="34" charset="0"/>
              </a:rPr>
              <a:t>Stories can open with </a:t>
            </a:r>
            <a:r>
              <a:rPr lang="en-GB" altLang="en-US" b="1" dirty="0">
                <a:cs typeface="Arial" panose="020B0604020202020204" pitchFamily="34" charset="0"/>
              </a:rPr>
              <a:t>a statement</a:t>
            </a:r>
            <a:r>
              <a:rPr lang="en-GB" alt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A6B690C-2005-4AA9-A325-668AF0D1149E}"/>
              </a:ext>
            </a:extLst>
          </p:cNvPr>
          <p:cNvSpPr/>
          <p:nvPr/>
        </p:nvSpPr>
        <p:spPr>
          <a:xfrm>
            <a:off x="755649" y="3171038"/>
            <a:ext cx="7632699" cy="1876579"/>
          </a:xfrm>
          <a:prstGeom prst="roundRect">
            <a:avLst>
              <a:gd name="adj" fmla="val 7353"/>
            </a:avLst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‘In fairy tales, witches always </a:t>
            </a: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wear silly black hats and black </a:t>
            </a: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cloaks, and they ride on broomsticks.’</a:t>
            </a:r>
          </a:p>
          <a:p>
            <a:pPr>
              <a:defRPr/>
            </a:pPr>
            <a:endParaRPr lang="en-GB" altLang="en-US" dirty="0">
              <a:solidFill>
                <a:schemeClr val="tx1"/>
              </a:solidFill>
              <a:latin typeface="Twinkl SemiBold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from </a:t>
            </a:r>
            <a:r>
              <a:rPr lang="en-GB" altLang="en-US" i="1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The Witch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es, by Roald Dahl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9634A31-6ECA-4362-B4A6-CFB8BD92CA46}"/>
              </a:ext>
            </a:extLst>
          </p:cNvPr>
          <p:cNvSpPr/>
          <p:nvPr/>
        </p:nvSpPr>
        <p:spPr>
          <a:xfrm rot="5400000">
            <a:off x="738293" y="1626287"/>
            <a:ext cx="251669" cy="216956"/>
          </a:xfrm>
          <a:prstGeom prst="triangle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FEEB2A-EB2D-4AA4-BCF0-6DBBE92F4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477" y="1767371"/>
            <a:ext cx="4320203" cy="368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03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 sz="3600" dirty="0">
                <a:solidFill>
                  <a:schemeClr val="tx1"/>
                </a:solidFill>
              </a:rPr>
              <a:t>Story Openers</a:t>
            </a:r>
            <a:endParaRPr lang="en-GB" alt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7012" y="1513946"/>
            <a:ext cx="733133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defRPr/>
            </a:pPr>
            <a:r>
              <a:rPr lang="en-GB" altLang="en-US" dirty="0">
                <a:cs typeface="Arial" panose="020B0604020202020204" pitchFamily="34" charset="0"/>
              </a:rPr>
              <a:t>Stories can open with </a:t>
            </a:r>
            <a:r>
              <a:rPr lang="en-GB" altLang="en-US" b="1" dirty="0">
                <a:cs typeface="Arial" panose="020B0604020202020204" pitchFamily="34" charset="0"/>
              </a:rPr>
              <a:t>a fronted adverbial</a:t>
            </a:r>
            <a:r>
              <a:rPr lang="en-GB" alt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A6B690C-2005-4AA9-A325-668AF0D1149E}"/>
              </a:ext>
            </a:extLst>
          </p:cNvPr>
          <p:cNvSpPr/>
          <p:nvPr/>
        </p:nvSpPr>
        <p:spPr>
          <a:xfrm>
            <a:off x="755649" y="2869034"/>
            <a:ext cx="7632699" cy="1876579"/>
          </a:xfrm>
          <a:prstGeom prst="roundRect">
            <a:avLst>
              <a:gd name="adj" fmla="val 7353"/>
            </a:avLst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‘Ages ago, Alex, Allen and Alva </a:t>
            </a: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arrived at Antibes…’</a:t>
            </a:r>
          </a:p>
          <a:p>
            <a:pPr>
              <a:defRPr/>
            </a:pPr>
            <a:endParaRPr lang="en-GB" altLang="en-US" dirty="0">
              <a:solidFill>
                <a:schemeClr val="tx1"/>
              </a:solidFill>
              <a:latin typeface="Twinkl SemiBold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From </a:t>
            </a:r>
            <a:r>
              <a:rPr lang="en-GB" altLang="en-US" i="1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Alphabetical Africa 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by Walter </a:t>
            </a:r>
            <a:r>
              <a:rPr lang="en-GB" altLang="en-US" dirty="0" err="1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Abish</a:t>
            </a:r>
            <a:endParaRPr lang="en-GB" altLang="en-US" dirty="0">
              <a:solidFill>
                <a:schemeClr val="tx1"/>
              </a:solidFill>
              <a:latin typeface="Twinkl SemiBold" pitchFamily="2" charset="0"/>
              <a:cs typeface="Arial" panose="020B06040202020202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9634A31-6ECA-4362-B4A6-CFB8BD92CA46}"/>
              </a:ext>
            </a:extLst>
          </p:cNvPr>
          <p:cNvSpPr/>
          <p:nvPr/>
        </p:nvSpPr>
        <p:spPr>
          <a:xfrm rot="5400000">
            <a:off x="738293" y="1626287"/>
            <a:ext cx="251669" cy="216956"/>
          </a:xfrm>
          <a:prstGeom prst="triangle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AD89B0-227E-465D-919A-40D34A80D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92" y="2034738"/>
            <a:ext cx="335915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804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 sz="3600" dirty="0">
                <a:solidFill>
                  <a:schemeClr val="tx1"/>
                </a:solidFill>
              </a:rPr>
              <a:t>Story Openers</a:t>
            </a:r>
            <a:endParaRPr lang="en-GB" alt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defRPr/>
            </a:pPr>
            <a:r>
              <a:rPr lang="en-GB" altLang="en-US" b="1" dirty="0">
                <a:cs typeface="Arial" panose="020B0604020202020204" pitchFamily="34" charset="0"/>
              </a:rPr>
              <a:t>LO: </a:t>
            </a:r>
            <a:r>
              <a:rPr lang="en-GB" altLang="en-US" dirty="0">
                <a:cs typeface="Arial" panose="020B0604020202020204" pitchFamily="34" charset="0"/>
              </a:rPr>
              <a:t>To select and use appropriate openers in narrative writing.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15F6D83-47DD-4BEB-9330-1B036532E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2543175"/>
            <a:ext cx="492442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 sz="3600" dirty="0">
                <a:solidFill>
                  <a:schemeClr val="tx1"/>
                </a:solidFill>
              </a:rPr>
              <a:t>Story Openers</a:t>
            </a:r>
            <a:endParaRPr lang="en-GB" alt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7012" y="1513946"/>
            <a:ext cx="733133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defRPr/>
            </a:pPr>
            <a:r>
              <a:rPr lang="en-GB" altLang="en-US" dirty="0">
                <a:cs typeface="Arial" panose="020B0604020202020204" pitchFamily="34" charset="0"/>
              </a:rPr>
              <a:t>Story openers help to set the tone for the rest of our writing.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A6B690C-2005-4AA9-A325-668AF0D1149E}"/>
              </a:ext>
            </a:extLst>
          </p:cNvPr>
          <p:cNvSpPr/>
          <p:nvPr/>
        </p:nvSpPr>
        <p:spPr>
          <a:xfrm>
            <a:off x="755649" y="2878735"/>
            <a:ext cx="7632699" cy="1371600"/>
          </a:xfrm>
          <a:prstGeom prst="roundRect">
            <a:avLst>
              <a:gd name="adj" fmla="val 7353"/>
            </a:avLst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A good opening makes the reader want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to read 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DA9D0-A5C0-4429-ACB5-4B453A537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62" y="2072080"/>
            <a:ext cx="2664696" cy="3175233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9634A31-6ECA-4362-B4A6-CFB8BD92CA46}"/>
              </a:ext>
            </a:extLst>
          </p:cNvPr>
          <p:cNvSpPr/>
          <p:nvPr/>
        </p:nvSpPr>
        <p:spPr>
          <a:xfrm rot="5400000">
            <a:off x="738293" y="1626287"/>
            <a:ext cx="251669" cy="216956"/>
          </a:xfrm>
          <a:prstGeom prst="triangle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9B2808-CC5B-4EA2-96C3-56A857FFEAE3}"/>
              </a:ext>
            </a:extLst>
          </p:cNvPr>
          <p:cNvGrpSpPr/>
          <p:nvPr/>
        </p:nvGrpSpPr>
        <p:grpSpPr>
          <a:xfrm>
            <a:off x="755650" y="5500488"/>
            <a:ext cx="7632700" cy="646331"/>
            <a:chOff x="755650" y="5500488"/>
            <a:chExt cx="76327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4842750-0796-4382-B545-D23E297B4E3A}"/>
                </a:ext>
              </a:extLst>
            </p:cNvPr>
            <p:cNvSpPr/>
            <p:nvPr/>
          </p:nvSpPr>
          <p:spPr>
            <a:xfrm>
              <a:off x="972606" y="5500488"/>
              <a:ext cx="74157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altLang="en-US" dirty="0">
                  <a:cs typeface="Arial" panose="020B0604020202020204" pitchFamily="34" charset="0"/>
                </a:rPr>
                <a:t>A good opening tantalises the reader with an idea of who, where, when or what is happening (or is going to happen).</a:t>
              </a:r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2B65343E-98BF-4C85-B255-C6E6333EA611}"/>
                </a:ext>
              </a:extLst>
            </p:cNvPr>
            <p:cNvSpPr/>
            <p:nvPr/>
          </p:nvSpPr>
          <p:spPr>
            <a:xfrm rot="5400000">
              <a:off x="738293" y="5589341"/>
              <a:ext cx="251669" cy="216956"/>
            </a:xfrm>
            <a:prstGeom prst="triangle">
              <a:avLst/>
            </a:prstGeom>
            <a:solidFill>
              <a:srgbClr val="B9D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8179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 sz="3600" dirty="0">
                <a:solidFill>
                  <a:schemeClr val="tx1"/>
                </a:solidFill>
              </a:rPr>
              <a:t>Story Openers</a:t>
            </a:r>
            <a:endParaRPr lang="en-GB" alt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7012" y="1513946"/>
            <a:ext cx="733133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defRPr/>
            </a:pPr>
            <a:r>
              <a:rPr lang="en-GB" altLang="en-US" dirty="0">
                <a:cs typeface="Arial" panose="020B0604020202020204" pitchFamily="34" charset="0"/>
              </a:rPr>
              <a:t>Stories can open with a </a:t>
            </a:r>
            <a:r>
              <a:rPr lang="en-GB" altLang="en-US" b="1" dirty="0">
                <a:cs typeface="Arial" panose="020B0604020202020204" pitchFamily="34" charset="0"/>
              </a:rPr>
              <a:t>character description</a:t>
            </a:r>
            <a:r>
              <a:rPr lang="en-GB" alt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A6B690C-2005-4AA9-A325-668AF0D1149E}"/>
              </a:ext>
            </a:extLst>
          </p:cNvPr>
          <p:cNvSpPr/>
          <p:nvPr/>
        </p:nvSpPr>
        <p:spPr>
          <a:xfrm>
            <a:off x="755649" y="2845178"/>
            <a:ext cx="7632699" cy="1525485"/>
          </a:xfrm>
          <a:prstGeom prst="roundRect">
            <a:avLst>
              <a:gd name="adj" fmla="val 7353"/>
            </a:avLst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‘Mr Stink stank. He also stunk’.</a:t>
            </a:r>
          </a:p>
          <a:p>
            <a:pPr>
              <a:defRPr/>
            </a:pPr>
            <a:endParaRPr lang="en-GB" altLang="en-US" sz="2000" dirty="0">
              <a:solidFill>
                <a:schemeClr val="tx1"/>
              </a:solidFill>
              <a:latin typeface="Twinkl SemiBold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from </a:t>
            </a:r>
            <a:r>
              <a:rPr lang="en-GB" altLang="en-US" sz="2000" i="1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Mr Stink </a:t>
            </a:r>
            <a:r>
              <a:rPr lang="en-GB" altLang="en-US" sz="2000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by David Walliams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9634A31-6ECA-4362-B4A6-CFB8BD92CA46}"/>
              </a:ext>
            </a:extLst>
          </p:cNvPr>
          <p:cNvSpPr/>
          <p:nvPr/>
        </p:nvSpPr>
        <p:spPr>
          <a:xfrm rot="5400000">
            <a:off x="738293" y="1626287"/>
            <a:ext cx="251669" cy="216956"/>
          </a:xfrm>
          <a:prstGeom prst="triangle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A2C5E5-B70B-4E34-A6B2-F81EAD0B14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94" y="2069254"/>
            <a:ext cx="3075905" cy="3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28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 sz="3600" dirty="0">
                <a:solidFill>
                  <a:schemeClr val="tx1"/>
                </a:solidFill>
              </a:rPr>
              <a:t>Story Openers</a:t>
            </a:r>
            <a:endParaRPr lang="en-GB" alt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7012" y="1513946"/>
            <a:ext cx="733133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defRPr/>
            </a:pPr>
            <a:r>
              <a:rPr lang="en-GB" altLang="en-US" dirty="0">
                <a:cs typeface="Arial" panose="020B0604020202020204" pitchFamily="34" charset="0"/>
              </a:rPr>
              <a:t>Stories can open with a </a:t>
            </a:r>
            <a:r>
              <a:rPr lang="en-GB" altLang="en-US" b="1" dirty="0">
                <a:cs typeface="Arial" panose="020B0604020202020204" pitchFamily="34" charset="0"/>
              </a:rPr>
              <a:t>description of a setting</a:t>
            </a:r>
            <a:r>
              <a:rPr lang="en-GB" alt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A6B690C-2005-4AA9-A325-668AF0D1149E}"/>
              </a:ext>
            </a:extLst>
          </p:cNvPr>
          <p:cNvSpPr/>
          <p:nvPr/>
        </p:nvSpPr>
        <p:spPr>
          <a:xfrm>
            <a:off x="755649" y="2708331"/>
            <a:ext cx="7632699" cy="2367009"/>
          </a:xfrm>
          <a:prstGeom prst="roundRect">
            <a:avLst>
              <a:gd name="adj" fmla="val 7353"/>
            </a:avLst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‘There was once a gaggle of </a:t>
            </a:r>
          </a:p>
          <a:p>
            <a:pPr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mountains, tall and proud, </a:t>
            </a:r>
          </a:p>
          <a:p>
            <a:pPr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each with a hat of snow.’</a:t>
            </a:r>
          </a:p>
          <a:p>
            <a:pPr>
              <a:defRPr/>
            </a:pPr>
            <a:endParaRPr lang="en-GB" altLang="en-US" sz="2000" dirty="0">
              <a:solidFill>
                <a:schemeClr val="tx1"/>
              </a:solidFill>
              <a:latin typeface="Twinkl SemiBold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from </a:t>
            </a:r>
            <a:r>
              <a:rPr lang="en-GB" altLang="en-US" sz="2000" i="1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Stone Goblins</a:t>
            </a:r>
            <a:r>
              <a:rPr lang="en-GB" altLang="en-US" sz="2000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, </a:t>
            </a:r>
          </a:p>
          <a:p>
            <a:pPr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by David Melling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9634A31-6ECA-4362-B4A6-CFB8BD92CA46}"/>
              </a:ext>
            </a:extLst>
          </p:cNvPr>
          <p:cNvSpPr/>
          <p:nvPr/>
        </p:nvSpPr>
        <p:spPr>
          <a:xfrm rot="5400000">
            <a:off x="738293" y="1626287"/>
            <a:ext cx="251669" cy="216956"/>
          </a:xfrm>
          <a:prstGeom prst="triangle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14E31F-C09A-4BFC-9CFE-365C5B5E6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11" y="2641261"/>
            <a:ext cx="3823837" cy="250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0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 sz="3600" dirty="0">
                <a:solidFill>
                  <a:schemeClr val="tx1"/>
                </a:solidFill>
              </a:rPr>
              <a:t>Story Openers</a:t>
            </a:r>
            <a:endParaRPr lang="en-GB" alt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7012" y="1513946"/>
            <a:ext cx="733133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defRPr/>
            </a:pPr>
            <a:r>
              <a:rPr lang="en-GB" altLang="en-US" dirty="0">
                <a:cs typeface="Arial" panose="020B0604020202020204" pitchFamily="34" charset="0"/>
              </a:rPr>
              <a:t>Stories can open with </a:t>
            </a:r>
            <a:r>
              <a:rPr lang="en-GB" altLang="en-US" b="1" dirty="0">
                <a:cs typeface="Arial" panose="020B0604020202020204" pitchFamily="34" charset="0"/>
              </a:rPr>
              <a:t>a description of both a character and a setting</a:t>
            </a:r>
            <a:r>
              <a:rPr lang="en-GB" alt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A6B690C-2005-4AA9-A325-668AF0D1149E}"/>
              </a:ext>
            </a:extLst>
          </p:cNvPr>
          <p:cNvSpPr/>
          <p:nvPr/>
        </p:nvSpPr>
        <p:spPr>
          <a:xfrm>
            <a:off x="755649" y="2657997"/>
            <a:ext cx="7632699" cy="2148895"/>
          </a:xfrm>
          <a:prstGeom prst="roundRect">
            <a:avLst>
              <a:gd name="adj" fmla="val 7353"/>
            </a:avLst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‘A thousand miles ago, in a country east of the</a:t>
            </a: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 jungle and south of the mountains, there lived</a:t>
            </a: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 a Firework-Maker called </a:t>
            </a:r>
            <a:r>
              <a:rPr lang="en-GB" altLang="en-US" dirty="0" err="1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Lalchand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…..’</a:t>
            </a:r>
          </a:p>
          <a:p>
            <a:pPr>
              <a:defRPr/>
            </a:pPr>
            <a:endParaRPr lang="en-GB" altLang="en-US" dirty="0">
              <a:solidFill>
                <a:schemeClr val="tx1"/>
              </a:solidFill>
              <a:latin typeface="Twinkl SemiBold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From </a:t>
            </a:r>
            <a:r>
              <a:rPr lang="en-GB" altLang="en-US" i="1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The Firework-Maker’s Daughter </a:t>
            </a:r>
            <a:br>
              <a:rPr lang="en-GB" altLang="en-US" i="1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</a:b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by Phillip Pullman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9634A31-6ECA-4362-B4A6-CFB8BD92CA46}"/>
              </a:ext>
            </a:extLst>
          </p:cNvPr>
          <p:cNvSpPr/>
          <p:nvPr/>
        </p:nvSpPr>
        <p:spPr>
          <a:xfrm rot="5400000">
            <a:off x="738293" y="1626287"/>
            <a:ext cx="251669" cy="216956"/>
          </a:xfrm>
          <a:prstGeom prst="triangle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41E925-8A6C-404E-B65B-4C4A5A88F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00"/>
          <a:stretch>
            <a:fillRect/>
          </a:stretch>
        </p:blipFill>
        <p:spPr bwMode="auto">
          <a:xfrm flipH="1">
            <a:off x="4974671" y="2508198"/>
            <a:ext cx="3317147" cy="435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8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 sz="3600" dirty="0">
                <a:solidFill>
                  <a:schemeClr val="tx1"/>
                </a:solidFill>
              </a:rPr>
              <a:t>Story Openers</a:t>
            </a:r>
            <a:endParaRPr lang="en-GB" alt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7012" y="1513946"/>
            <a:ext cx="733133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defRPr/>
            </a:pPr>
            <a:r>
              <a:rPr lang="en-GB" altLang="en-US" dirty="0">
                <a:cs typeface="Arial" panose="020B0604020202020204" pitchFamily="34" charset="0"/>
              </a:rPr>
              <a:t>Stories can open with </a:t>
            </a:r>
            <a:r>
              <a:rPr lang="en-GB" altLang="en-US" b="1" dirty="0">
                <a:cs typeface="Arial" panose="020B0604020202020204" pitchFamily="34" charset="0"/>
              </a:rPr>
              <a:t>dialogue</a:t>
            </a:r>
            <a:r>
              <a:rPr lang="en-GB" alt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A6B690C-2005-4AA9-A325-668AF0D1149E}"/>
              </a:ext>
            </a:extLst>
          </p:cNvPr>
          <p:cNvSpPr/>
          <p:nvPr/>
        </p:nvSpPr>
        <p:spPr>
          <a:xfrm>
            <a:off x="755649" y="2599274"/>
            <a:ext cx="7632699" cy="2148895"/>
          </a:xfrm>
          <a:prstGeom prst="roundRect">
            <a:avLst>
              <a:gd name="adj" fmla="val 7353"/>
            </a:avLst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‘</a:t>
            </a:r>
            <a:r>
              <a:rPr lang="en-GB" altLang="en-US" dirty="0" err="1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Molllly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!’ Maria shouted to her sister.</a:t>
            </a: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‘Would you please shut that window….’</a:t>
            </a:r>
          </a:p>
          <a:p>
            <a:pPr>
              <a:defRPr/>
            </a:pPr>
            <a:endParaRPr lang="en-GB" altLang="en-US" dirty="0">
              <a:solidFill>
                <a:schemeClr val="tx1"/>
              </a:solidFill>
              <a:latin typeface="Twinkl SemiBold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from </a:t>
            </a:r>
            <a:r>
              <a:rPr lang="en-GB" altLang="en-US" i="1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School for Stars: Second Term </a:t>
            </a:r>
          </a:p>
          <a:p>
            <a:pPr>
              <a:defRPr/>
            </a:pPr>
            <a:r>
              <a:rPr lang="en-GB" altLang="en-US" i="1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at </a:t>
            </a:r>
            <a:r>
              <a:rPr lang="en-GB" altLang="en-US" i="1" dirty="0" err="1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L’Etoile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 by Holly and Kelly Willoughby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9634A31-6ECA-4362-B4A6-CFB8BD92CA46}"/>
              </a:ext>
            </a:extLst>
          </p:cNvPr>
          <p:cNvSpPr/>
          <p:nvPr/>
        </p:nvSpPr>
        <p:spPr>
          <a:xfrm rot="5400000">
            <a:off x="738293" y="1626287"/>
            <a:ext cx="251669" cy="216956"/>
          </a:xfrm>
          <a:prstGeom prst="triangle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A1B926-FA48-418C-89A2-E7CE8EDBF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204" y="2307858"/>
            <a:ext cx="3308146" cy="273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93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 sz="3600" dirty="0">
                <a:solidFill>
                  <a:schemeClr val="tx1"/>
                </a:solidFill>
              </a:rPr>
              <a:t>Story Openers</a:t>
            </a:r>
            <a:endParaRPr lang="en-GB" alt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7012" y="1513946"/>
            <a:ext cx="733133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defRPr/>
            </a:pPr>
            <a:r>
              <a:rPr lang="en-GB" altLang="en-US" dirty="0">
                <a:cs typeface="Arial" panose="020B0604020202020204" pitchFamily="34" charset="0"/>
              </a:rPr>
              <a:t>Stories can open with </a:t>
            </a:r>
            <a:r>
              <a:rPr lang="en-GB" altLang="en-US" b="1" dirty="0">
                <a:cs typeface="Arial" panose="020B0604020202020204" pitchFamily="34" charset="0"/>
              </a:rPr>
              <a:t>action</a:t>
            </a:r>
            <a:r>
              <a:rPr lang="en-GB" alt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A6B690C-2005-4AA9-A325-668AF0D1149E}"/>
              </a:ext>
            </a:extLst>
          </p:cNvPr>
          <p:cNvSpPr/>
          <p:nvPr/>
        </p:nvSpPr>
        <p:spPr>
          <a:xfrm>
            <a:off x="755649" y="2599274"/>
            <a:ext cx="7632699" cy="2148895"/>
          </a:xfrm>
          <a:prstGeom prst="roundRect">
            <a:avLst>
              <a:gd name="adj" fmla="val 7353"/>
            </a:avLst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‘Jesse was always finding bones in </a:t>
            </a: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the great bog-oak field where they </a:t>
            </a: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dug the peat for the winter fires.’</a:t>
            </a:r>
          </a:p>
          <a:p>
            <a:pPr>
              <a:defRPr/>
            </a:pPr>
            <a:endParaRPr lang="en-GB" altLang="en-US" dirty="0">
              <a:solidFill>
                <a:schemeClr val="tx1"/>
              </a:solidFill>
              <a:latin typeface="Twinkl SemiBold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from </a:t>
            </a:r>
            <a:r>
              <a:rPr lang="en-GB" altLang="en-US" i="1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The Ghost of </a:t>
            </a:r>
            <a:r>
              <a:rPr lang="en-GB" altLang="en-US" i="1" dirty="0" err="1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Grania</a:t>
            </a:r>
            <a:r>
              <a:rPr lang="en-GB" altLang="en-US" i="1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 O’Malley </a:t>
            </a: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by Michael Morpurgo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9634A31-6ECA-4362-B4A6-CFB8BD92CA46}"/>
              </a:ext>
            </a:extLst>
          </p:cNvPr>
          <p:cNvSpPr/>
          <p:nvPr/>
        </p:nvSpPr>
        <p:spPr>
          <a:xfrm rot="5400000">
            <a:off x="738293" y="1626287"/>
            <a:ext cx="251669" cy="216956"/>
          </a:xfrm>
          <a:prstGeom prst="triangle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A95D36-E7CA-4381-92B4-4B530A2D6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87" y="2219571"/>
            <a:ext cx="349567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35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 sz="3600" dirty="0">
                <a:solidFill>
                  <a:schemeClr val="tx1"/>
                </a:solidFill>
              </a:rPr>
              <a:t>Story Openers</a:t>
            </a:r>
            <a:endParaRPr lang="en-GB" alt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7012" y="1513946"/>
            <a:ext cx="733133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defRPr/>
            </a:pPr>
            <a:r>
              <a:rPr lang="en-GB" altLang="en-US" dirty="0">
                <a:cs typeface="Arial" panose="020B0604020202020204" pitchFamily="34" charset="0"/>
              </a:rPr>
              <a:t>Stories can open with </a:t>
            </a:r>
            <a:r>
              <a:rPr lang="en-GB" altLang="en-US" b="1" dirty="0">
                <a:cs typeface="Arial" panose="020B0604020202020204" pitchFamily="34" charset="0"/>
              </a:rPr>
              <a:t>a question</a:t>
            </a:r>
            <a:r>
              <a:rPr lang="en-GB" alt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A6B690C-2005-4AA9-A325-668AF0D1149E}"/>
              </a:ext>
            </a:extLst>
          </p:cNvPr>
          <p:cNvSpPr/>
          <p:nvPr/>
        </p:nvSpPr>
        <p:spPr>
          <a:xfrm>
            <a:off x="755649" y="3613884"/>
            <a:ext cx="7632699" cy="1576346"/>
          </a:xfrm>
          <a:prstGeom prst="roundRect">
            <a:avLst>
              <a:gd name="adj" fmla="val 7353"/>
            </a:avLst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‘Ever had the feeling your life’s been flushed </a:t>
            </a: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down the toilet?’</a:t>
            </a:r>
          </a:p>
          <a:p>
            <a:pPr>
              <a:defRPr/>
            </a:pPr>
            <a:endParaRPr lang="en-GB" altLang="en-US" dirty="0">
              <a:solidFill>
                <a:schemeClr val="tx1"/>
              </a:solidFill>
              <a:latin typeface="Twinkl SemiBold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From </a:t>
            </a:r>
            <a:r>
              <a:rPr lang="en-GB" altLang="en-US" i="1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The Toilet of Doom 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by Michael Lawrence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9634A31-6ECA-4362-B4A6-CFB8BD92CA46}"/>
              </a:ext>
            </a:extLst>
          </p:cNvPr>
          <p:cNvSpPr/>
          <p:nvPr/>
        </p:nvSpPr>
        <p:spPr>
          <a:xfrm rot="5400000">
            <a:off x="738293" y="1626287"/>
            <a:ext cx="251669" cy="216956"/>
          </a:xfrm>
          <a:prstGeom prst="triangle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05E0C0-B61C-4983-9741-2664400FFD46}"/>
              </a:ext>
            </a:extLst>
          </p:cNvPr>
          <p:cNvGrpSpPr/>
          <p:nvPr/>
        </p:nvGrpSpPr>
        <p:grpSpPr>
          <a:xfrm>
            <a:off x="755650" y="2220377"/>
            <a:ext cx="7632699" cy="646331"/>
            <a:chOff x="755650" y="2220377"/>
            <a:chExt cx="7632699" cy="64633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58A6CE8-68BA-4533-8251-20A6DE38AC3D}"/>
                </a:ext>
              </a:extLst>
            </p:cNvPr>
            <p:cNvSpPr/>
            <p:nvPr/>
          </p:nvSpPr>
          <p:spPr>
            <a:xfrm>
              <a:off x="972607" y="2220377"/>
              <a:ext cx="74157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altLang="en-US" dirty="0">
                  <a:cs typeface="Arial" panose="020B0604020202020204" pitchFamily="34" charset="0"/>
                </a:rPr>
                <a:t>Good openers sometimes leave the reader with an unanswered question, which can only be answered by reading on. </a:t>
              </a: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4F0F802B-3FF1-4A52-96BF-1A969693A110}"/>
                </a:ext>
              </a:extLst>
            </p:cNvPr>
            <p:cNvSpPr/>
            <p:nvPr/>
          </p:nvSpPr>
          <p:spPr>
            <a:xfrm rot="5400000">
              <a:off x="738293" y="2300841"/>
              <a:ext cx="251669" cy="216956"/>
            </a:xfrm>
            <a:prstGeom prst="triangle">
              <a:avLst/>
            </a:prstGeom>
            <a:solidFill>
              <a:srgbClr val="B9D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3449700-B440-41CE-AA55-3F60A8753A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739" y="3150734"/>
            <a:ext cx="1926104" cy="297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626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30</TotalTime>
  <Words>372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Twinkl SemiBold</vt:lpstr>
      <vt:lpstr>Sassoon Infant Rg</vt:lpstr>
      <vt:lpstr>Arial</vt:lpstr>
      <vt:lpstr>Twinkl</vt:lpstr>
      <vt:lpstr>Calibri</vt:lpstr>
      <vt:lpstr>Office Theme</vt:lpstr>
      <vt:lpstr>PowerPoint Presentation</vt:lpstr>
      <vt:lpstr>Story Openers</vt:lpstr>
      <vt:lpstr>Story Openers</vt:lpstr>
      <vt:lpstr>Story Openers</vt:lpstr>
      <vt:lpstr>Story Openers</vt:lpstr>
      <vt:lpstr>Story Openers</vt:lpstr>
      <vt:lpstr>Story Openers</vt:lpstr>
      <vt:lpstr>Story Openers</vt:lpstr>
      <vt:lpstr>Story Openers</vt:lpstr>
      <vt:lpstr>Story Openers</vt:lpstr>
      <vt:lpstr>Story Openers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Cris Lima</dc:creator>
  <cp:lastModifiedBy>Cris Lima</cp:lastModifiedBy>
  <cp:revision>7</cp:revision>
  <dcterms:created xsi:type="dcterms:W3CDTF">2018-02-22T15:32:29Z</dcterms:created>
  <dcterms:modified xsi:type="dcterms:W3CDTF">2018-02-22T16:02:54Z</dcterms:modified>
</cp:coreProperties>
</file>