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50" r:id="rId11"/>
    <p:sldMasterId id="2147483652" r:id="rId12"/>
    <p:sldMasterId id="2147483654" r:id="rId13"/>
    <p:sldMasterId id="2147483666" r:id="rId14"/>
  </p:sldMasterIdLst>
  <p:notesMasterIdLst>
    <p:notesMasterId r:id="rId28"/>
  </p:notesMasterIdLst>
  <p:sldIdLst>
    <p:sldId id="324" r:id="rId15"/>
    <p:sldId id="325" r:id="rId16"/>
    <p:sldId id="260" r:id="rId17"/>
    <p:sldId id="300" r:id="rId18"/>
    <p:sldId id="326" r:id="rId19"/>
    <p:sldId id="322" r:id="rId20"/>
    <p:sldId id="308" r:id="rId21"/>
    <p:sldId id="321" r:id="rId22"/>
    <p:sldId id="316" r:id="rId23"/>
    <p:sldId id="319" r:id="rId24"/>
    <p:sldId id="313" r:id="rId25"/>
    <p:sldId id="323" r:id="rId26"/>
    <p:sldId id="327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646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09/09/2020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172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644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882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5144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9619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204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428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850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430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11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63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48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5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75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30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684" y="2185308"/>
            <a:ext cx="6279424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252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739133" y="1485434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900,000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56412" y="865324"/>
            <a:ext cx="71858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Round 933,000 to the nearest 100,000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84124" y="955304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728129" y="3217263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56412" y="2741221"/>
            <a:ext cx="6844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Round 19,456 to the nearest 100,000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5148" y="2831201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56412" y="4617118"/>
            <a:ext cx="71858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Round 350,931 to the nearest 100,000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99774" y="4707098"/>
            <a:ext cx="238125" cy="40481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613729" y="5201893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400,000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9425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  <p:bldP spid="9" grpId="0" animBg="1"/>
      <p:bldP spid="12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2802944" y="672804"/>
            <a:ext cx="5062820" cy="1349620"/>
          </a:xfrm>
          <a:prstGeom prst="wedgeRoundRectCallout">
            <a:avLst>
              <a:gd name="adj1" fmla="val -61538"/>
              <a:gd name="adj2" fmla="val 16137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My number is 500,000 when I round it to the nearest 100,000</a:t>
            </a:r>
            <a:endParaRPr lang="en-GB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68279" y="4072923"/>
            <a:ext cx="7147204" cy="606183"/>
            <a:chOff x="224018" y="4244808"/>
            <a:chExt cx="7769347" cy="658949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24018" y="4560962"/>
              <a:ext cx="7769347" cy="2801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24018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999407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7977906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774796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325574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550185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100963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876352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651741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427130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202519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739603" y="4639652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Calibri" panose="020F0502020204030204" pitchFamily="34" charset="0"/>
              </a:rPr>
              <a:t>500,000</a:t>
            </a:r>
            <a:endParaRPr lang="en-GB" sz="2400" b="1" dirty="0"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802328" y="2083402"/>
            <a:ext cx="7885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What is the smallest number Tommy could be thinking of?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452588" y="357748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510,000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176000" y="4639652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520,000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877283" y="357748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530,000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578679" y="4639652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540,000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064692" y="357748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550,000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015638" y="357748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490,000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312100" y="4639652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480,000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590944" y="357748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470,000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890476" y="4639652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460,000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63287" y="3577480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450,000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203322" y="2510390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450,000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4570" y="2671041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629636" y="2769147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02328" y="758279"/>
            <a:ext cx="1477691" cy="106721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419" y="5109462"/>
            <a:ext cx="1408372" cy="875008"/>
          </a:xfrm>
          <a:prstGeom prst="rect">
            <a:avLst/>
          </a:prstGeom>
        </p:spPr>
      </p:pic>
      <p:sp>
        <p:nvSpPr>
          <p:cNvPr id="44" name="Rounded Rectangular Callout 43"/>
          <p:cNvSpPr/>
          <p:nvPr/>
        </p:nvSpPr>
        <p:spPr>
          <a:xfrm>
            <a:off x="2658308" y="5079312"/>
            <a:ext cx="5534715" cy="1230047"/>
          </a:xfrm>
          <a:prstGeom prst="wedgeRoundRectCallout">
            <a:avLst>
              <a:gd name="adj1" fmla="val -60611"/>
              <a:gd name="adj2" fmla="val -15584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All the numbers on this number line round to 500,000 to the nearest 100,000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086911" y="3599307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549,999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7678194" y="3995056"/>
            <a:ext cx="194847" cy="3777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53869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6" grpId="0"/>
      <p:bldP spid="27" grpId="0"/>
      <p:bldP spid="28" grpId="0"/>
      <p:bldP spid="29" grpId="0"/>
      <p:bldP spid="29" grpId="1"/>
      <p:bldP spid="29" grpId="2"/>
      <p:bldP spid="30" grpId="0"/>
      <p:bldP spid="31" grpId="0"/>
      <p:bldP spid="32" grpId="0"/>
      <p:bldP spid="33" grpId="0"/>
      <p:bldP spid="34" grpId="0"/>
      <p:bldP spid="34" grpId="1"/>
      <p:bldP spid="35" grpId="0"/>
      <p:bldP spid="39" grpId="0"/>
      <p:bldP spid="44" grpId="0" animBg="1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578569" y="539496"/>
            <a:ext cx="735101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Annie and Teddy are baking some cupcakes. </a:t>
            </a:r>
          </a:p>
          <a:p>
            <a:r>
              <a:rPr lang="en-GB" sz="2800" dirty="0" smtClean="0">
                <a:latin typeface="Calibri" panose="020F0502020204030204" pitchFamily="34" charset="0"/>
              </a:rPr>
              <a:t>They need 64 eggs.</a:t>
            </a:r>
          </a:p>
          <a:p>
            <a:r>
              <a:rPr lang="en-GB" sz="2800" dirty="0" smtClean="0">
                <a:latin typeface="Calibri" panose="020F0502020204030204" pitchFamily="34" charset="0"/>
              </a:rPr>
              <a:t>Eggs are sold in boxes of 12</a:t>
            </a:r>
            <a:endParaRPr lang="en-GB" sz="2800" dirty="0">
              <a:latin typeface="Calibri" panose="020F0502020204030204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335" y="1038704"/>
            <a:ext cx="974146" cy="7084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6059" y="927194"/>
            <a:ext cx="1132685" cy="7822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8440" y="2321560"/>
            <a:ext cx="1408372" cy="875008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2321673" y="2902695"/>
            <a:ext cx="4949808" cy="867752"/>
          </a:xfrm>
          <a:prstGeom prst="wedgeRoundRectCallout">
            <a:avLst>
              <a:gd name="adj1" fmla="val -57589"/>
              <a:gd name="adj2" fmla="val -54072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64 rounded to the nearest 10 is 60, so they should buy 5 boxes of eggs.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1481" y="2352147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546547" y="2477549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306" y="1410301"/>
            <a:ext cx="1343395" cy="100754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97651" y="3808722"/>
            <a:ext cx="5449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5 boxes each with 12 eggs</a:t>
            </a:r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 smtClean="0">
                <a:latin typeface="Calibri" panose="020F0502020204030204" pitchFamily="34" charset="0"/>
              </a:rPr>
              <a:t> 12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alibri" panose="020F0502020204030204" pitchFamily="34" charset="0"/>
              </a:rPr>
              <a:t> 60 eggs</a:t>
            </a:r>
            <a:endParaRPr lang="en-GB" sz="2800" dirty="0">
              <a:latin typeface="Calibri" panose="020F050202020403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1481" y="4169664"/>
            <a:ext cx="747045" cy="74704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546547" y="4267770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97651" y="4734930"/>
            <a:ext cx="5449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How many boxes should they buy?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321345" y="5725571"/>
            <a:ext cx="2115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6 boxes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869438" y="5725571"/>
            <a:ext cx="5449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They will have 8 eggs left over.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97651" y="5230251"/>
            <a:ext cx="5449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6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2800" dirty="0" smtClean="0">
                <a:latin typeface="Calibri" panose="020F0502020204030204" pitchFamily="34" charset="0"/>
              </a:rPr>
              <a:t> 12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alibri" panose="020F0502020204030204" pitchFamily="34" charset="0"/>
              </a:rPr>
              <a:t> 72 eggs</a:t>
            </a:r>
            <a:endParaRPr lang="en-GB" sz="28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4172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2" grpId="0"/>
      <p:bldP spid="14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questions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797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922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1" y="539496"/>
            <a:ext cx="75211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Round 268,002 to the nearest 100,000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2)	371,000		271,000		_____		_____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3)	</a:t>
            </a:r>
            <a:r>
              <a:rPr lang="en-GB" sz="2800" dirty="0">
                <a:latin typeface="Calibri" panose="020F0502020204030204" pitchFamily="34" charset="0"/>
              </a:rPr>
              <a:t> _____ </a:t>
            </a:r>
            <a:r>
              <a:rPr lang="en-GB" sz="2800" dirty="0" smtClean="0">
                <a:latin typeface="Calibri" panose="020F0502020204030204" pitchFamily="34" charset="0"/>
              </a:rPr>
              <a:t>		762,913		862,913	</a:t>
            </a:r>
            <a:r>
              <a:rPr lang="en-GB" sz="2800" dirty="0">
                <a:latin typeface="Calibri" panose="020F0502020204030204" pitchFamily="34" charset="0"/>
              </a:rPr>
              <a:t>	</a:t>
            </a:r>
            <a:r>
              <a:rPr lang="en-GB" sz="2800" dirty="0" smtClean="0">
                <a:latin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</a:rPr>
              <a:t>_____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67512" y="539496"/>
            <a:ext cx="75255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Round 268,002 to the nearest 100,000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2)	371,000		271,000		_____		_____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3)	</a:t>
            </a:r>
            <a:r>
              <a:rPr lang="en-GB" sz="2800" dirty="0">
                <a:latin typeface="Calibri" panose="020F0502020204030204" pitchFamily="34" charset="0"/>
              </a:rPr>
              <a:t> _____ </a:t>
            </a:r>
            <a:r>
              <a:rPr lang="en-GB" sz="2800" dirty="0" smtClean="0">
                <a:latin typeface="Calibri" panose="020F0502020204030204" pitchFamily="34" charset="0"/>
              </a:rPr>
              <a:t>		762,913		862,913		</a:t>
            </a:r>
            <a:r>
              <a:rPr lang="en-GB" sz="2800" dirty="0">
                <a:latin typeface="Calibri" panose="020F0502020204030204" pitchFamily="34" charset="0"/>
              </a:rPr>
              <a:t> 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604211" y="1776536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171,000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185329" y="1776536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71,000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664255" y="969492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300,000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138712" y="3066575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662,913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512876" y="3062685"/>
            <a:ext cx="247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962,913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150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7679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>
            <a:off x="572992" y="1950402"/>
            <a:ext cx="7150140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921117" y="1514741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077518" y="1514741"/>
            <a:ext cx="2262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100,000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 </a:t>
            </a:r>
            <a:r>
              <a:rPr lang="en-GB" sz="2400" dirty="0" smtClean="0">
                <a:latin typeface="Calibri" panose="020F0502020204030204" pitchFamily="34" charset="0"/>
              </a:rPr>
              <a:t>10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049702" y="1514741"/>
            <a:ext cx="1276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10,000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4866289" y="2803763"/>
            <a:ext cx="0" cy="5142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061815" y="3275765"/>
            <a:ext cx="1587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268,000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75928" y="2179250"/>
            <a:ext cx="7147204" cy="606183"/>
            <a:chOff x="224018" y="4244808"/>
            <a:chExt cx="7769347" cy="658949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224018" y="4560962"/>
              <a:ext cx="7769347" cy="2801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4018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999407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977906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774796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325574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50185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100963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876352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651741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6427130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202519" y="4244808"/>
              <a:ext cx="7893" cy="658949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033525" y="2830057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308,000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-25254" y="2819369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208,000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64814" y="596417"/>
            <a:ext cx="6238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Place 268,000 on the number lines.</a:t>
            </a:r>
            <a:endParaRPr lang="en-GB" sz="2800" dirty="0">
              <a:latin typeface="Calibri" panose="020F0502020204030204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725196" y="5172267"/>
            <a:ext cx="0" cy="5142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78040" y="4849281"/>
            <a:ext cx="7147204" cy="2577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78040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291338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711023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04637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431234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717935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144532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57831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571129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6284428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997726" y="4558443"/>
            <a:ext cx="7261" cy="60618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116801" y="5198561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408,000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-23142" y="5198562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208,000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923229" y="3877950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200,000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135460" y="3877950"/>
            <a:ext cx="2262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200,000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 </a:t>
            </a:r>
            <a:r>
              <a:rPr lang="en-GB" sz="2400" dirty="0" smtClean="0">
                <a:latin typeface="Calibri" panose="020F0502020204030204" pitchFamily="34" charset="0"/>
              </a:rPr>
              <a:t>10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7107644" y="3877950"/>
            <a:ext cx="1276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20,000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816619" y="4211842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228,000</a:t>
            </a:r>
            <a:endParaRPr lang="en-GB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159514" y="5683595"/>
            <a:ext cx="1216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268,000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575104" y="4329595"/>
            <a:ext cx="7150140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20180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6" grpId="0"/>
      <p:bldP spid="63" grpId="0"/>
      <p:bldP spid="64" grpId="0"/>
      <p:bldP spid="65" grpId="0"/>
      <p:bldP spid="66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81264" y="595846"/>
            <a:ext cx="6238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Round 419,722 to the nearest 100,000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2058977"/>
            <a:ext cx="3569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Round to nearest 10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964373" y="2294870"/>
            <a:ext cx="8280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809406" y="2058977"/>
            <a:ext cx="247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Ones column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2872923"/>
            <a:ext cx="3969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Round to nearest 100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3964373" y="3104896"/>
            <a:ext cx="828000" cy="219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809406" y="2865310"/>
            <a:ext cx="247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Tens column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3686869"/>
            <a:ext cx="4116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Round to nearest 1,000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809406" y="3671643"/>
            <a:ext cx="3221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Hundreds column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9376" y="4500815"/>
            <a:ext cx="4320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Round to nearest 10,000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809406" y="4477976"/>
            <a:ext cx="3221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Thousands  column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3964373" y="3917120"/>
            <a:ext cx="8280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3964373" y="4727146"/>
            <a:ext cx="8280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Picture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9709" y="1146609"/>
            <a:ext cx="747045" cy="747045"/>
          </a:xfrm>
          <a:prstGeom prst="rect">
            <a:avLst/>
          </a:prstGeom>
        </p:spPr>
      </p:pic>
      <p:sp>
        <p:nvSpPr>
          <p:cNvPr id="89" name="TextBox 88"/>
          <p:cNvSpPr txBox="1"/>
          <p:nvPr/>
        </p:nvSpPr>
        <p:spPr>
          <a:xfrm>
            <a:off x="5564775" y="1289299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76909" y="5314760"/>
            <a:ext cx="4320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Round to nearest 100,000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718699" y="5314760"/>
            <a:ext cx="3221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_____________column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964373" y="5537170"/>
            <a:ext cx="828000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809406" y="5284310"/>
            <a:ext cx="3221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Ten thousands</a:t>
            </a:r>
            <a:endParaRPr lang="en-GB" sz="24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52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9" grpId="0"/>
      <p:bldP spid="50" grpId="0"/>
      <p:bldP spid="54" grpId="0"/>
      <p:bldP spid="55" grpId="0"/>
      <p:bldP spid="57" grpId="0"/>
      <p:bldP spid="60" grpId="0"/>
      <p:bldP spid="84" grpId="0"/>
      <p:bldP spid="89" grpId="0"/>
      <p:bldP spid="20" grpId="0"/>
      <p:bldP spid="21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81264" y="595846"/>
            <a:ext cx="6238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Round 419,722 to the nearest 1,000</a:t>
            </a:r>
            <a:endParaRPr lang="en-GB" sz="28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730694"/>
              </p:ext>
            </p:extLst>
          </p:nvPr>
        </p:nvGraphicFramePr>
        <p:xfrm>
          <a:off x="1328941" y="1847329"/>
          <a:ext cx="5829504" cy="12996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84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52848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7120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328941" y="831079"/>
            <a:ext cx="4116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Round to nearest 1,000</a:t>
            </a:r>
            <a:endParaRPr lang="en-GB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595805" y="2511152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4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580711" y="2477021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1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565617" y="2477021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9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560361" y="2477021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7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531965" y="2477021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2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503569" y="2480133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smtClean="0">
                <a:latin typeface="Calibri" panose="020F0502020204030204" pitchFamily="34" charset="0"/>
              </a:rPr>
              <a:t>2</a:t>
            </a:r>
            <a:endParaRPr lang="en-GB" sz="2800" dirty="0">
              <a:latin typeface="Calibri" panose="020F050202020403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800294" y="1269317"/>
            <a:ext cx="0" cy="4312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Bracket 13"/>
          <p:cNvSpPr/>
          <p:nvPr/>
        </p:nvSpPr>
        <p:spPr>
          <a:xfrm rot="16200000">
            <a:off x="4107011" y="1017191"/>
            <a:ext cx="431231" cy="935481"/>
          </a:xfrm>
          <a:prstGeom prst="rightBracket">
            <a:avLst>
              <a:gd name="adj" fmla="val 108466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63667" y="1790587"/>
            <a:ext cx="916034" cy="146594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727284" y="583948"/>
            <a:ext cx="4116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420,000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81264" y="3539632"/>
            <a:ext cx="6238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Round 419,722 to the nearest 100,000</a:t>
            </a:r>
            <a:endParaRPr lang="en-GB" sz="2800" dirty="0">
              <a:latin typeface="Calibri" panose="020F0502020204030204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286432"/>
              </p:ext>
            </p:extLst>
          </p:nvPr>
        </p:nvGraphicFramePr>
        <p:xfrm>
          <a:off x="1355138" y="4708533"/>
          <a:ext cx="5829504" cy="12996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1584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71584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52848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HTh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+mn-lt"/>
                        </a:rPr>
                        <a:t>Th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H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T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+mn-lt"/>
                        </a:rPr>
                        <a:t>O</a:t>
                      </a:r>
                      <a:endParaRPr lang="en-GB" sz="2000" dirty="0">
                        <a:latin typeface="+mn-lt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771206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622002" y="5372356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4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606908" y="5338225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1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591814" y="5338225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9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586558" y="5338225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7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558162" y="5338225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2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529766" y="5341337"/>
            <a:ext cx="474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smtClean="0">
                <a:latin typeface="Calibri" panose="020F0502020204030204" pitchFamily="34" charset="0"/>
              </a:rPr>
              <a:t>2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25" name="Right Bracket 24"/>
          <p:cNvSpPr/>
          <p:nvPr/>
        </p:nvSpPr>
        <p:spPr>
          <a:xfrm rot="16200000">
            <a:off x="2174352" y="3916313"/>
            <a:ext cx="431230" cy="935482"/>
          </a:xfrm>
          <a:prstGeom prst="rightBracket">
            <a:avLst>
              <a:gd name="adj" fmla="val 108467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2326339" y="4675258"/>
            <a:ext cx="916034" cy="146594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862637" y="4168716"/>
            <a:ext cx="0" cy="4312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740933" y="3539632"/>
            <a:ext cx="4116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400,000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5719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 animBg="1"/>
      <p:bldP spid="15" grpId="0" animBg="1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901809" y="1177211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700,000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67512" y="745879"/>
            <a:ext cx="7525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libri" panose="020F0502020204030204" pitchFamily="34" charset="0"/>
              </a:rPr>
              <a:t>Round 705,872 to the nearest 100,000</a:t>
            </a:r>
            <a:endParaRPr lang="en-GB" sz="3200" dirty="0">
              <a:latin typeface="Calibri" panose="020F050202020403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51375" y="3087832"/>
            <a:ext cx="665731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43482" y="275832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594886" y="276299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269182" y="275832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-135586" y="3425408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700,000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381745" y="3431297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800,000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3050129" y="3369816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750,000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943481" y="2419488"/>
            <a:ext cx="6665210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936927" y="2000937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100,000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674865" y="2000937"/>
            <a:ext cx="2262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100,000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 </a:t>
            </a:r>
            <a:r>
              <a:rPr lang="en-GB" sz="2400" dirty="0" smtClean="0">
                <a:latin typeface="Calibri" panose="020F0502020204030204" pitchFamily="34" charset="0"/>
              </a:rPr>
              <a:t>2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490294" y="2000937"/>
            <a:ext cx="1276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50,000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943972" y="2202644"/>
            <a:ext cx="394396" cy="0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290163" y="2193319"/>
            <a:ext cx="6332176" cy="9325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290163" y="2596519"/>
            <a:ext cx="0" cy="4312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71710" y="2193319"/>
            <a:ext cx="2453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alibri" panose="020F0502020204030204" pitchFamily="34" charset="0"/>
              </a:rPr>
              <a:t>705,872</a:t>
            </a:r>
            <a:endParaRPr lang="en-GB" sz="2400" dirty="0">
              <a:latin typeface="Calibri" panose="020F0502020204030204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2105025" y="1269320"/>
            <a:ext cx="279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67512" y="4179690"/>
            <a:ext cx="7525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705,872 is closer to _______ than ______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987668" y="4138122"/>
            <a:ext cx="2453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700,000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081310" y="4148954"/>
            <a:ext cx="2453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800,000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667512" y="4971658"/>
            <a:ext cx="7525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alibri" panose="020F0502020204030204" pitchFamily="34" charset="0"/>
              </a:rPr>
              <a:t>705,872 rounds to _______ to the nearest 100,000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861038" y="4932174"/>
            <a:ext cx="2453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700,000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9776" y="1451206"/>
            <a:ext cx="1408372" cy="875008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3064666" y="1421057"/>
            <a:ext cx="3148428" cy="777423"/>
          </a:xfrm>
          <a:prstGeom prst="wedgeRoundRectCallout">
            <a:avLst>
              <a:gd name="adj1" fmla="val -70468"/>
              <a:gd name="adj2" fmla="val 4295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We need to round down to 600,000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885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21" grpId="0"/>
      <p:bldP spid="26" grpId="0"/>
      <p:bldP spid="26" grpId="1"/>
      <p:bldP spid="27" grpId="0"/>
      <p:bldP spid="27" grpId="1"/>
      <p:bldP spid="28" grpId="0"/>
      <p:bldP spid="28" grpId="1"/>
      <p:bldP spid="33" grpId="0"/>
      <p:bldP spid="35" grpId="0"/>
      <p:bldP spid="36" grpId="0"/>
      <p:bldP spid="38" grpId="0"/>
      <p:bldP spid="39" grpId="0"/>
      <p:bldP spid="40" grpId="0"/>
      <p:bldP spid="42" grpId="0" animBg="1"/>
      <p:bldP spid="42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11|8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1.8|7.2|1.2|15.3|11.6|12.5|5.4|8.9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15.5|4.6|0.9|6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2.3|3.9|3|1.3|5.9|3.8|2.5|4.5|0.9|6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8.6|1.8|4.7|0.8|2.6|6.9|3.6|7.4|0.7|4.5|6.1|5.2|1.1|2.7|4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9.4|10.6|8.4|14.1|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4.9|1.3|8.1|4.1|10.2|1.3|16.2|19|9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0|10.7|9.3|4|4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A5AD66-8A68-45CB-82F1-038F265FC8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3212</TotalTime>
  <Words>334</Words>
  <Application>Microsoft Office PowerPoint</Application>
  <PresentationFormat>On-screen Show (4:3)</PresentationFormat>
  <Paragraphs>126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13</vt:i4>
      </vt:variant>
    </vt:vector>
  </HeadingPairs>
  <TitlesOfParts>
    <vt:vector size="31" baseType="lpstr">
      <vt:lpstr>Arial</vt:lpstr>
      <vt:lpstr>Berlin Sans FB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315</cp:revision>
  <dcterms:created xsi:type="dcterms:W3CDTF">2019-07-05T11:02:13Z</dcterms:created>
  <dcterms:modified xsi:type="dcterms:W3CDTF">2020-09-09T10:04:32Z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