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slideLayouts/slideLayout10.xml" ContentType="application/vnd.openxmlformats-officedocument.presentationml.slideLayout+xml"/>
  <Override PartName="/ppt/theme/theme8.xml" ContentType="application/vnd.openxmlformats-officedocument.theme+xml"/>
  <Override PartName="/ppt/slideLayouts/slideLayout11.xml" ContentType="application/vnd.openxmlformats-officedocument.presentationml.slideLayout+xml"/>
  <Override PartName="/ppt/theme/theme9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10.xml" ContentType="application/vnd.openxmlformats-officedocument.theme+xml"/>
  <Override PartName="/ppt/slideLayouts/slideLayout23.xml" ContentType="application/vnd.openxmlformats-officedocument.presentationml.slideLayout+xml"/>
  <Override PartName="/ppt/theme/theme11.xml" ContentType="application/vnd.openxmlformats-officedocument.theme+xml"/>
  <Override PartName="/ppt/theme/theme1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8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  <p:sldMasterId id="2147483650" r:id="rId11"/>
    <p:sldMasterId id="2147483652" r:id="rId12"/>
    <p:sldMasterId id="2147483654" r:id="rId13"/>
    <p:sldMasterId id="2147483666" r:id="rId14"/>
  </p:sldMasterIdLst>
  <p:notesMasterIdLst>
    <p:notesMasterId r:id="rId27"/>
  </p:notesMasterIdLst>
  <p:sldIdLst>
    <p:sldId id="317" r:id="rId15"/>
    <p:sldId id="318" r:id="rId16"/>
    <p:sldId id="260" r:id="rId17"/>
    <p:sldId id="300" r:id="rId18"/>
    <p:sldId id="319" r:id="rId19"/>
    <p:sldId id="291" r:id="rId20"/>
    <p:sldId id="315" r:id="rId21"/>
    <p:sldId id="311" r:id="rId22"/>
    <p:sldId id="320" r:id="rId23"/>
    <p:sldId id="316" r:id="rId24"/>
    <p:sldId id="322" r:id="rId25"/>
    <p:sldId id="321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408" autoAdjust="0"/>
    <p:restoredTop sz="94343" autoAdjust="0"/>
  </p:normalViewPr>
  <p:slideViewPr>
    <p:cSldViewPr snapToGrid="0" snapToObjects="1">
      <p:cViewPr varScale="1">
        <p:scale>
          <a:sx n="65" d="100"/>
          <a:sy n="65" d="100"/>
        </p:scale>
        <p:origin x="154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Master" Target="slideMasters/slideMaster10.xml"/><Relationship Id="rId18" Type="http://schemas.openxmlformats.org/officeDocument/2006/relationships/slide" Target="slides/slide4.xml"/><Relationship Id="rId26" Type="http://schemas.openxmlformats.org/officeDocument/2006/relationships/slide" Target="slides/slide12.xml"/><Relationship Id="rId3" Type="http://schemas.openxmlformats.org/officeDocument/2006/relationships/customXml" Target="../customXml/item3.xml"/><Relationship Id="rId21" Type="http://schemas.openxmlformats.org/officeDocument/2006/relationships/slide" Target="slides/slide7.xml"/><Relationship Id="rId7" Type="http://schemas.openxmlformats.org/officeDocument/2006/relationships/slideMaster" Target="slideMasters/slideMaster4.xml"/><Relationship Id="rId12" Type="http://schemas.openxmlformats.org/officeDocument/2006/relationships/slideMaster" Target="slideMasters/slideMaster9.xml"/><Relationship Id="rId17" Type="http://schemas.openxmlformats.org/officeDocument/2006/relationships/slide" Target="slides/slide3.xml"/><Relationship Id="rId25" Type="http://schemas.openxmlformats.org/officeDocument/2006/relationships/slide" Target="slides/slide11.xml"/><Relationship Id="rId2" Type="http://schemas.openxmlformats.org/officeDocument/2006/relationships/customXml" Target="../customXml/item2.xml"/><Relationship Id="rId16" Type="http://schemas.openxmlformats.org/officeDocument/2006/relationships/slide" Target="slides/slide2.xml"/><Relationship Id="rId20" Type="http://schemas.openxmlformats.org/officeDocument/2006/relationships/slide" Target="slides/slide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Master" Target="slideMasters/slideMaster8.xml"/><Relationship Id="rId24" Type="http://schemas.openxmlformats.org/officeDocument/2006/relationships/slide" Target="slides/slide10.xml"/><Relationship Id="rId32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.xml"/><Relationship Id="rId23" Type="http://schemas.openxmlformats.org/officeDocument/2006/relationships/slide" Target="slides/slide9.xml"/><Relationship Id="rId28" Type="http://schemas.openxmlformats.org/officeDocument/2006/relationships/commentAuthors" Target="commentAuthor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Master" Target="slideMasters/slideMaster11.xml"/><Relationship Id="rId22" Type="http://schemas.openxmlformats.org/officeDocument/2006/relationships/slide" Target="slides/slide8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BE4B4D-D867-492E-97B2-A4C94167F287}" type="datetimeFigureOut">
              <a:rPr lang="en-GB" smtClean="0"/>
              <a:t>10/09/2020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63A521-224D-4C95-824A-3CEFF92EB9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94806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655709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54038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5335E50-1930-44E5-9B14-893AFBD95C69}" type="datetimeFigureOut">
              <a:rPr lang="en-GB" smtClean="0"/>
              <a:t>10/09/2020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08BBDC2-4ED5-4A8D-A28C-1B3F6D241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19454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5335E50-1930-44E5-9B14-893AFBD95C69}" type="datetimeFigureOut">
              <a:rPr lang="en-GB" smtClean="0"/>
              <a:t>10/09/2020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08BBDC2-4ED5-4A8D-A28C-1B3F6D241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56289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5335E50-1930-44E5-9B14-893AFBD95C69}" type="datetimeFigureOut">
              <a:rPr lang="en-GB" smtClean="0"/>
              <a:t>10/09/2020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08BBDC2-4ED5-4A8D-A28C-1B3F6D241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3345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5335E50-1930-44E5-9B14-893AFBD95C69}" type="datetimeFigureOut">
              <a:rPr lang="en-GB" smtClean="0"/>
              <a:t>10/09/2020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08BBDC2-4ED5-4A8D-A28C-1B3F6D241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1523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5335E50-1930-44E5-9B14-893AFBD95C69}" type="datetimeFigureOut">
              <a:rPr lang="en-GB" smtClean="0"/>
              <a:t>10/09/2020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08BBDC2-4ED5-4A8D-A28C-1B3F6D241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17731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5335E50-1930-44E5-9B14-893AFBD95C69}" type="datetimeFigureOut">
              <a:rPr lang="en-GB" smtClean="0"/>
              <a:t>10/09/2020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08BBDC2-4ED5-4A8D-A28C-1B3F6D241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94644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5335E50-1930-44E5-9B14-893AFBD95C69}" type="datetimeFigureOut">
              <a:rPr lang="en-GB" smtClean="0"/>
              <a:t>10/09/2020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08BBDC2-4ED5-4A8D-A28C-1B3F6D241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8738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5335E50-1930-44E5-9B14-893AFBD95C69}" type="datetimeFigureOut">
              <a:rPr lang="en-GB" smtClean="0"/>
              <a:t>10/09/2020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08BBDC2-4ED5-4A8D-A28C-1B3F6D241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56096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335E50-1930-44E5-9B14-893AFBD95C69}" type="datetimeFigureOut">
              <a:rPr kumimoji="0" lang="en-GB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10/09/2020</a:t>
            </a:fld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08BBDC2-4ED5-4A8D-A28C-1B3F6D2413F0}" type="slidenum">
              <a:rPr kumimoji="0" lang="en-GB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26712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5335E50-1930-44E5-9B14-893AFBD95C69}" type="datetimeFigureOut">
              <a:rPr lang="en-GB" smtClean="0"/>
              <a:t>10/09/2020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08BBDC2-4ED5-4A8D-A28C-1B3F6D241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09266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5335E50-1930-44E5-9B14-893AFBD95C69}" type="datetimeFigureOut">
              <a:rPr lang="en-GB" smtClean="0"/>
              <a:t>10/09/2020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08BBDC2-4ED5-4A8D-A28C-1B3F6D241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22965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5335E50-1930-44E5-9B14-893AFBD95C69}" type="datetimeFigureOut">
              <a:rPr lang="en-GB" smtClean="0"/>
              <a:t>10/09/2020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08BBDC2-4ED5-4A8D-A28C-1B3F6D241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13340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462465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632153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771726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892187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833589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5965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240582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159498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23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10.xml"/></Relationships>
</file>

<file path=ppt/slideMasters/_rels/slideMaster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6849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4792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Y5_SP_B3_PP13.jpg">
            <a:extLst>
              <a:ext uri="{FF2B5EF4-FFF2-40B4-BE49-F238E27FC236}">
                <a16:creationId xmlns:a16="http://schemas.microsoft.com/office/drawing/2014/main" id="{E95FB4EA-75B8-F24A-A499-2ACE9F9705C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3599"/>
            <a:ext cx="9144000" cy="6464401"/>
          </a:xfrm>
          <a:prstGeom prst="rect">
            <a:avLst/>
          </a:prstGeom>
        </p:spPr>
      </p:pic>
      <p:pic>
        <p:nvPicPr>
          <p:cNvPr id="7" name="Picture 6" descr="Y5_SP_B3_PP13.jpg">
            <a:extLst>
              <a:ext uri="{FF2B5EF4-FFF2-40B4-BE49-F238E27FC236}">
                <a16:creationId xmlns:a16="http://schemas.microsoft.com/office/drawing/2014/main" id="{251B3F75-D21C-0C4E-A1CC-4B8DDEF0853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4256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9167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0741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1329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9068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3839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7400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Y5_SP_B3_PP13.jpg">
            <a:extLst>
              <a:ext uri="{FF2B5EF4-FFF2-40B4-BE49-F238E27FC236}">
                <a16:creationId xmlns:a16="http://schemas.microsoft.com/office/drawing/2014/main" id="{E95FB4EA-75B8-F24A-A499-2ACE9F9705C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3599"/>
            <a:ext cx="9144000" cy="6464401"/>
          </a:xfrm>
          <a:prstGeom prst="rect">
            <a:avLst/>
          </a:prstGeom>
        </p:spPr>
      </p:pic>
      <p:pic>
        <p:nvPicPr>
          <p:cNvPr id="7" name="Picture 6" descr="Y5_SP_B3_PP13.jpg">
            <a:extLst>
              <a:ext uri="{FF2B5EF4-FFF2-40B4-BE49-F238E27FC236}">
                <a16:creationId xmlns:a16="http://schemas.microsoft.com/office/drawing/2014/main" id="{251B3F75-D21C-0C4E-A1CC-4B8DDEF0853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883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Y5_SP_B3_PP13.jpg">
            <a:extLst>
              <a:ext uri="{FF2B5EF4-FFF2-40B4-BE49-F238E27FC236}">
                <a16:creationId xmlns:a16="http://schemas.microsoft.com/office/drawing/2014/main" id="{E95FB4EA-75B8-F24A-A499-2ACE9F9705C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3599"/>
            <a:ext cx="9144000" cy="6464401"/>
          </a:xfrm>
          <a:prstGeom prst="rect">
            <a:avLst/>
          </a:prstGeom>
        </p:spPr>
      </p:pic>
      <p:pic>
        <p:nvPicPr>
          <p:cNvPr id="7" name="Picture 6" descr="Y5_SP_B3_PP13.jpg">
            <a:extLst>
              <a:ext uri="{FF2B5EF4-FFF2-40B4-BE49-F238E27FC236}">
                <a16:creationId xmlns:a16="http://schemas.microsoft.com/office/drawing/2014/main" id="{251B3F75-D21C-0C4E-A1CC-4B8DDEF0853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2770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Relationship Id="rId6" Type="http://schemas.openxmlformats.org/officeDocument/2006/relationships/image" Target="../media/image12.png"/><Relationship Id="rId5" Type="http://schemas.openxmlformats.org/officeDocument/2006/relationships/image" Target="../media/image15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3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94964" y="1737213"/>
            <a:ext cx="5950212" cy="3383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16885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1621020" y="1150387"/>
            <a:ext cx="3700167" cy="3667263"/>
          </a:xfrm>
          <a:prstGeom prst="ellipse">
            <a:avLst/>
          </a:prstGeom>
          <a:noFill/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/>
          <p:cNvSpPr/>
          <p:nvPr/>
        </p:nvSpPr>
        <p:spPr>
          <a:xfrm>
            <a:off x="3709972" y="1208297"/>
            <a:ext cx="3700167" cy="3667263"/>
          </a:xfrm>
          <a:prstGeom prst="ellipse">
            <a:avLst/>
          </a:prstGeom>
          <a:noFill/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618095" y="368685"/>
            <a:ext cx="285300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600" dirty="0" smtClean="0">
                <a:latin typeface="Calibri" panose="020F0502020204030204" pitchFamily="34" charset="0"/>
              </a:rPr>
              <a:t>Numbers greater than 800,000 </a:t>
            </a:r>
            <a:endParaRPr lang="en-GB" sz="2600" dirty="0">
              <a:latin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5560055" y="365585"/>
            <a:ext cx="2439029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600" dirty="0" smtClean="0">
                <a:latin typeface="Calibri" panose="020F0502020204030204" pitchFamily="34" charset="0"/>
              </a:rPr>
              <a:t>Numbers less than 500,000</a:t>
            </a:r>
            <a:endParaRPr lang="en-GB" sz="2600" dirty="0">
              <a:latin typeface="Calibri" panose="020F050202020403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154857" y="4152277"/>
            <a:ext cx="252363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600" dirty="0" smtClean="0">
                <a:latin typeface="Calibri" panose="020F0502020204030204" pitchFamily="34" charset="0"/>
              </a:rPr>
              <a:t>One million</a:t>
            </a:r>
            <a:endParaRPr lang="en-GB" sz="2600" dirty="0">
              <a:latin typeface="Calibri" panose="020F050202020403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434926" y="4998290"/>
            <a:ext cx="2380273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600" dirty="0" smtClean="0">
                <a:latin typeface="Calibri" panose="020F0502020204030204" pitchFamily="34" charset="0"/>
              </a:rPr>
              <a:t>Ninety-nine thousand one hundred</a:t>
            </a:r>
            <a:endParaRPr lang="en-GB" sz="2600" dirty="0">
              <a:latin typeface="Calibri" panose="020F050202020403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2492589" y="5863697"/>
            <a:ext cx="190511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600" dirty="0" smtClean="0">
                <a:latin typeface="Calibri" panose="020F0502020204030204" pitchFamily="34" charset="0"/>
              </a:rPr>
              <a:t>445,445</a:t>
            </a:r>
            <a:endParaRPr lang="en-GB" sz="2600" dirty="0">
              <a:latin typeface="Calibri" panose="020F050202020403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6463465" y="4664096"/>
            <a:ext cx="190511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600" dirty="0" smtClean="0">
                <a:latin typeface="Calibri" panose="020F0502020204030204" pitchFamily="34" charset="0"/>
              </a:rPr>
              <a:t>900</a:t>
            </a:r>
            <a:endParaRPr lang="en-GB" sz="2600" dirty="0">
              <a:latin typeface="Calibri" panose="020F050202020403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4558347" y="5887279"/>
            <a:ext cx="190511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600" dirty="0" smtClean="0">
                <a:latin typeface="Calibri" panose="020F0502020204030204" pitchFamily="34" charset="0"/>
              </a:rPr>
              <a:t>900,900</a:t>
            </a:r>
            <a:endParaRPr lang="en-GB" sz="2600" dirty="0">
              <a:latin typeface="Calibri" panose="020F050202020403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411059" y="4578018"/>
            <a:ext cx="252363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600" dirty="0" smtClean="0">
                <a:solidFill>
                  <a:schemeClr val="accent6"/>
                </a:solidFill>
                <a:latin typeface="Calibri" panose="020F0502020204030204" pitchFamily="34" charset="0"/>
              </a:rPr>
              <a:t>1,000,000</a:t>
            </a:r>
            <a:endParaRPr lang="en-GB" sz="2600" dirty="0">
              <a:solidFill>
                <a:schemeClr val="accent6"/>
              </a:solidFill>
              <a:latin typeface="Calibri" panose="020F050202020403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1711047" y="5153076"/>
            <a:ext cx="252363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600" dirty="0" smtClean="0">
                <a:solidFill>
                  <a:schemeClr val="accent6"/>
                </a:solidFill>
                <a:latin typeface="Calibri" panose="020F0502020204030204" pitchFamily="34" charset="0"/>
              </a:rPr>
              <a:t>99,100</a:t>
            </a:r>
            <a:endParaRPr lang="en-GB" sz="2600" dirty="0">
              <a:solidFill>
                <a:schemeClr val="accent6"/>
              </a:solidFill>
              <a:latin typeface="Calibri" panose="020F0502020204030204" pitchFamily="34" charset="0"/>
            </a:endParaRPr>
          </a:p>
        </p:txBody>
      </p:sp>
      <p:sp>
        <p:nvSpPr>
          <p:cNvPr id="9" name="Flowchart: Terminator 8"/>
          <p:cNvSpPr/>
          <p:nvPr/>
        </p:nvSpPr>
        <p:spPr>
          <a:xfrm>
            <a:off x="3709824" y="1509729"/>
            <a:ext cx="1611363" cy="2988446"/>
          </a:xfrm>
          <a:custGeom>
            <a:avLst/>
            <a:gdLst>
              <a:gd name="connsiteX0" fmla="*/ 3475 w 21600"/>
              <a:gd name="connsiteY0" fmla="*/ 0 h 21600"/>
              <a:gd name="connsiteX1" fmla="*/ 18125 w 21600"/>
              <a:gd name="connsiteY1" fmla="*/ 0 h 21600"/>
              <a:gd name="connsiteX2" fmla="*/ 21600 w 21600"/>
              <a:gd name="connsiteY2" fmla="*/ 10800 h 21600"/>
              <a:gd name="connsiteX3" fmla="*/ 18125 w 21600"/>
              <a:gd name="connsiteY3" fmla="*/ 21600 h 21600"/>
              <a:gd name="connsiteX4" fmla="*/ 3475 w 21600"/>
              <a:gd name="connsiteY4" fmla="*/ 21600 h 21600"/>
              <a:gd name="connsiteX5" fmla="*/ 0 w 21600"/>
              <a:gd name="connsiteY5" fmla="*/ 10800 h 21600"/>
              <a:gd name="connsiteX6" fmla="*/ 3475 w 21600"/>
              <a:gd name="connsiteY6" fmla="*/ 0 h 21600"/>
              <a:gd name="connsiteX0" fmla="*/ 11874 w 21943"/>
              <a:gd name="connsiteY0" fmla="*/ 0 h 21600"/>
              <a:gd name="connsiteX1" fmla="*/ 18468 w 21943"/>
              <a:gd name="connsiteY1" fmla="*/ 0 h 21600"/>
              <a:gd name="connsiteX2" fmla="*/ 21943 w 21943"/>
              <a:gd name="connsiteY2" fmla="*/ 10800 h 21600"/>
              <a:gd name="connsiteX3" fmla="*/ 18468 w 21943"/>
              <a:gd name="connsiteY3" fmla="*/ 21600 h 21600"/>
              <a:gd name="connsiteX4" fmla="*/ 3818 w 21943"/>
              <a:gd name="connsiteY4" fmla="*/ 21600 h 21600"/>
              <a:gd name="connsiteX5" fmla="*/ 343 w 21943"/>
              <a:gd name="connsiteY5" fmla="*/ 10800 h 21600"/>
              <a:gd name="connsiteX6" fmla="*/ 11874 w 21943"/>
              <a:gd name="connsiteY6" fmla="*/ 0 h 21600"/>
              <a:gd name="connsiteX0" fmla="*/ 11874 w 22194"/>
              <a:gd name="connsiteY0" fmla="*/ 191 h 21791"/>
              <a:gd name="connsiteX1" fmla="*/ 11989 w 22194"/>
              <a:gd name="connsiteY1" fmla="*/ 0 h 21791"/>
              <a:gd name="connsiteX2" fmla="*/ 21943 w 22194"/>
              <a:gd name="connsiteY2" fmla="*/ 10991 h 21791"/>
              <a:gd name="connsiteX3" fmla="*/ 18468 w 22194"/>
              <a:gd name="connsiteY3" fmla="*/ 21791 h 21791"/>
              <a:gd name="connsiteX4" fmla="*/ 3818 w 22194"/>
              <a:gd name="connsiteY4" fmla="*/ 21791 h 21791"/>
              <a:gd name="connsiteX5" fmla="*/ 343 w 22194"/>
              <a:gd name="connsiteY5" fmla="*/ 10991 h 21791"/>
              <a:gd name="connsiteX6" fmla="*/ 11874 w 22194"/>
              <a:gd name="connsiteY6" fmla="*/ 191 h 21791"/>
              <a:gd name="connsiteX0" fmla="*/ 11874 w 21947"/>
              <a:gd name="connsiteY0" fmla="*/ 191 h 21887"/>
              <a:gd name="connsiteX1" fmla="*/ 11989 w 21947"/>
              <a:gd name="connsiteY1" fmla="*/ 0 h 21887"/>
              <a:gd name="connsiteX2" fmla="*/ 21943 w 21947"/>
              <a:gd name="connsiteY2" fmla="*/ 10991 h 21887"/>
              <a:gd name="connsiteX3" fmla="*/ 10588 w 21947"/>
              <a:gd name="connsiteY3" fmla="*/ 21887 h 21887"/>
              <a:gd name="connsiteX4" fmla="*/ 3818 w 21947"/>
              <a:gd name="connsiteY4" fmla="*/ 21791 h 21887"/>
              <a:gd name="connsiteX5" fmla="*/ 343 w 21947"/>
              <a:gd name="connsiteY5" fmla="*/ 10991 h 21887"/>
              <a:gd name="connsiteX6" fmla="*/ 11874 w 21947"/>
              <a:gd name="connsiteY6" fmla="*/ 191 h 21887"/>
              <a:gd name="connsiteX0" fmla="*/ 11538 w 21611"/>
              <a:gd name="connsiteY0" fmla="*/ 191 h 21887"/>
              <a:gd name="connsiteX1" fmla="*/ 11653 w 21611"/>
              <a:gd name="connsiteY1" fmla="*/ 0 h 21887"/>
              <a:gd name="connsiteX2" fmla="*/ 21607 w 21611"/>
              <a:gd name="connsiteY2" fmla="*/ 10991 h 21887"/>
              <a:gd name="connsiteX3" fmla="*/ 10252 w 21611"/>
              <a:gd name="connsiteY3" fmla="*/ 21887 h 21887"/>
              <a:gd name="connsiteX4" fmla="*/ 9961 w 21611"/>
              <a:gd name="connsiteY4" fmla="*/ 21887 h 21887"/>
              <a:gd name="connsiteX5" fmla="*/ 7 w 21611"/>
              <a:gd name="connsiteY5" fmla="*/ 10991 h 21887"/>
              <a:gd name="connsiteX6" fmla="*/ 11538 w 21611"/>
              <a:gd name="connsiteY6" fmla="*/ 191 h 21887"/>
              <a:gd name="connsiteX0" fmla="*/ 11538 w 21611"/>
              <a:gd name="connsiteY0" fmla="*/ 191 h 21887"/>
              <a:gd name="connsiteX1" fmla="*/ 11653 w 21611"/>
              <a:gd name="connsiteY1" fmla="*/ 0 h 21887"/>
              <a:gd name="connsiteX2" fmla="*/ 21607 w 21611"/>
              <a:gd name="connsiteY2" fmla="*/ 10991 h 21887"/>
              <a:gd name="connsiteX3" fmla="*/ 10252 w 21611"/>
              <a:gd name="connsiteY3" fmla="*/ 21887 h 21887"/>
              <a:gd name="connsiteX4" fmla="*/ 9961 w 21611"/>
              <a:gd name="connsiteY4" fmla="*/ 21887 h 21887"/>
              <a:gd name="connsiteX5" fmla="*/ 7 w 21611"/>
              <a:gd name="connsiteY5" fmla="*/ 10991 h 21887"/>
              <a:gd name="connsiteX6" fmla="*/ 11538 w 21611"/>
              <a:gd name="connsiteY6" fmla="*/ 191 h 21887"/>
              <a:gd name="connsiteX0" fmla="*/ 11532 w 21605"/>
              <a:gd name="connsiteY0" fmla="*/ 191 h 21887"/>
              <a:gd name="connsiteX1" fmla="*/ 11647 w 21605"/>
              <a:gd name="connsiteY1" fmla="*/ 0 h 21887"/>
              <a:gd name="connsiteX2" fmla="*/ 21601 w 21605"/>
              <a:gd name="connsiteY2" fmla="*/ 10991 h 21887"/>
              <a:gd name="connsiteX3" fmla="*/ 10246 w 21605"/>
              <a:gd name="connsiteY3" fmla="*/ 21887 h 21887"/>
              <a:gd name="connsiteX4" fmla="*/ 9955 w 21605"/>
              <a:gd name="connsiteY4" fmla="*/ 21887 h 21887"/>
              <a:gd name="connsiteX5" fmla="*/ 1 w 21605"/>
              <a:gd name="connsiteY5" fmla="*/ 10991 h 21887"/>
              <a:gd name="connsiteX6" fmla="*/ 11532 w 21605"/>
              <a:gd name="connsiteY6" fmla="*/ 191 h 21887"/>
              <a:gd name="connsiteX0" fmla="*/ 11442 w 21609"/>
              <a:gd name="connsiteY0" fmla="*/ 36 h 21887"/>
              <a:gd name="connsiteX1" fmla="*/ 11651 w 21609"/>
              <a:gd name="connsiteY1" fmla="*/ 0 h 21887"/>
              <a:gd name="connsiteX2" fmla="*/ 21605 w 21609"/>
              <a:gd name="connsiteY2" fmla="*/ 10991 h 21887"/>
              <a:gd name="connsiteX3" fmla="*/ 10250 w 21609"/>
              <a:gd name="connsiteY3" fmla="*/ 21887 h 21887"/>
              <a:gd name="connsiteX4" fmla="*/ 9959 w 21609"/>
              <a:gd name="connsiteY4" fmla="*/ 21887 h 21887"/>
              <a:gd name="connsiteX5" fmla="*/ 5 w 21609"/>
              <a:gd name="connsiteY5" fmla="*/ 10991 h 21887"/>
              <a:gd name="connsiteX6" fmla="*/ 11442 w 21609"/>
              <a:gd name="connsiteY6" fmla="*/ 36 h 21887"/>
              <a:gd name="connsiteX0" fmla="*/ 11438 w 21605"/>
              <a:gd name="connsiteY0" fmla="*/ 36 h 21887"/>
              <a:gd name="connsiteX1" fmla="*/ 11647 w 21605"/>
              <a:gd name="connsiteY1" fmla="*/ 0 h 21887"/>
              <a:gd name="connsiteX2" fmla="*/ 21601 w 21605"/>
              <a:gd name="connsiteY2" fmla="*/ 10991 h 21887"/>
              <a:gd name="connsiteX3" fmla="*/ 10246 w 21605"/>
              <a:gd name="connsiteY3" fmla="*/ 21887 h 21887"/>
              <a:gd name="connsiteX4" fmla="*/ 9955 w 21605"/>
              <a:gd name="connsiteY4" fmla="*/ 21887 h 21887"/>
              <a:gd name="connsiteX5" fmla="*/ 1 w 21605"/>
              <a:gd name="connsiteY5" fmla="*/ 10991 h 21887"/>
              <a:gd name="connsiteX6" fmla="*/ 11438 w 21605"/>
              <a:gd name="connsiteY6" fmla="*/ 36 h 21887"/>
              <a:gd name="connsiteX0" fmla="*/ 11438 w 21602"/>
              <a:gd name="connsiteY0" fmla="*/ 36 h 21887"/>
              <a:gd name="connsiteX1" fmla="*/ 11647 w 21602"/>
              <a:gd name="connsiteY1" fmla="*/ 0 h 21887"/>
              <a:gd name="connsiteX2" fmla="*/ 21601 w 21602"/>
              <a:gd name="connsiteY2" fmla="*/ 10991 h 21887"/>
              <a:gd name="connsiteX3" fmla="*/ 10246 w 21602"/>
              <a:gd name="connsiteY3" fmla="*/ 21887 h 21887"/>
              <a:gd name="connsiteX4" fmla="*/ 9955 w 21602"/>
              <a:gd name="connsiteY4" fmla="*/ 21887 h 21887"/>
              <a:gd name="connsiteX5" fmla="*/ 1 w 21602"/>
              <a:gd name="connsiteY5" fmla="*/ 10991 h 21887"/>
              <a:gd name="connsiteX6" fmla="*/ 11438 w 21602"/>
              <a:gd name="connsiteY6" fmla="*/ 36 h 218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1602" h="21887">
                <a:moveTo>
                  <a:pt x="11438" y="36"/>
                </a:moveTo>
                <a:cubicBezTo>
                  <a:pt x="11476" y="-28"/>
                  <a:pt x="11609" y="64"/>
                  <a:pt x="11647" y="0"/>
                </a:cubicBezTo>
                <a:cubicBezTo>
                  <a:pt x="13566" y="0"/>
                  <a:pt x="21457" y="4951"/>
                  <a:pt x="21601" y="10991"/>
                </a:cubicBezTo>
                <a:cubicBezTo>
                  <a:pt x="21745" y="17031"/>
                  <a:pt x="12165" y="21887"/>
                  <a:pt x="10246" y="21887"/>
                </a:cubicBezTo>
                <a:lnTo>
                  <a:pt x="9955" y="21887"/>
                </a:lnTo>
                <a:cubicBezTo>
                  <a:pt x="8036" y="21887"/>
                  <a:pt x="37" y="16797"/>
                  <a:pt x="1" y="10991"/>
                </a:cubicBezTo>
                <a:cubicBezTo>
                  <a:pt x="-35" y="5185"/>
                  <a:pt x="9519" y="36"/>
                  <a:pt x="11438" y="36"/>
                </a:cubicBez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98815" y="5271996"/>
            <a:ext cx="747045" cy="747045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5510799" y="5383606"/>
            <a:ext cx="1826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Calibri" panose="020F0502020204030204" pitchFamily="34" charset="0"/>
              </a:rPr>
              <a:t>Have a think</a:t>
            </a:r>
            <a:endParaRPr lang="en-GB" sz="2400" dirty="0">
              <a:latin typeface="Calibri" panose="020F0502020204030204" pitchFamily="34" charset="0"/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 flipH="1" flipV="1">
            <a:off x="4558347" y="3468914"/>
            <a:ext cx="1348967" cy="180308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25856359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4.81481E-6 L 0.19271 -0.40186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635" y="-20093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1.85185E-6 L 0.51702 -0.36991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851" y="-18495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2.22222E-6 L 0.271 -0.61782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542" y="-309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4.44444E-6 L -0.30972 -0.38657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486" y="-193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2.22222E-6 L -0.16493 -0.08217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247" y="-41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6" grpId="0"/>
      <p:bldP spid="17" grpId="0"/>
      <p:bldP spid="18" grpId="0"/>
      <p:bldP spid="19" grpId="0"/>
      <p:bldP spid="19" grpId="1"/>
      <p:bldP spid="20" grpId="0"/>
      <p:bldP spid="20" grpId="1"/>
      <p:bldP spid="9" grpId="0" animBg="1"/>
      <p:bldP spid="2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6" name="Table 5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8811096"/>
              </p:ext>
            </p:extLst>
          </p:nvPr>
        </p:nvGraphicFramePr>
        <p:xfrm>
          <a:off x="2256257" y="4364207"/>
          <a:ext cx="4207422" cy="162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01237">
                  <a:extLst>
                    <a:ext uri="{9D8B030D-6E8A-4147-A177-3AD203B41FA5}">
                      <a16:colId xmlns:a16="http://schemas.microsoft.com/office/drawing/2014/main" val="2381301211"/>
                    </a:ext>
                  </a:extLst>
                </a:gridCol>
                <a:gridCol w="701237">
                  <a:extLst>
                    <a:ext uri="{9D8B030D-6E8A-4147-A177-3AD203B41FA5}">
                      <a16:colId xmlns:a16="http://schemas.microsoft.com/office/drawing/2014/main" val="4059377862"/>
                    </a:ext>
                  </a:extLst>
                </a:gridCol>
                <a:gridCol w="701237">
                  <a:extLst>
                    <a:ext uri="{9D8B030D-6E8A-4147-A177-3AD203B41FA5}">
                      <a16:colId xmlns:a16="http://schemas.microsoft.com/office/drawing/2014/main" val="1589910220"/>
                    </a:ext>
                  </a:extLst>
                </a:gridCol>
                <a:gridCol w="701237">
                  <a:extLst>
                    <a:ext uri="{9D8B030D-6E8A-4147-A177-3AD203B41FA5}">
                      <a16:colId xmlns:a16="http://schemas.microsoft.com/office/drawing/2014/main" val="2069221138"/>
                    </a:ext>
                  </a:extLst>
                </a:gridCol>
                <a:gridCol w="701237">
                  <a:extLst>
                    <a:ext uri="{9D8B030D-6E8A-4147-A177-3AD203B41FA5}">
                      <a16:colId xmlns:a16="http://schemas.microsoft.com/office/drawing/2014/main" val="2550450566"/>
                    </a:ext>
                  </a:extLst>
                </a:gridCol>
                <a:gridCol w="701237">
                  <a:extLst>
                    <a:ext uri="{9D8B030D-6E8A-4147-A177-3AD203B41FA5}">
                      <a16:colId xmlns:a16="http://schemas.microsoft.com/office/drawing/2014/main" val="544942445"/>
                    </a:ext>
                  </a:extLst>
                </a:gridCol>
              </a:tblGrid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 err="1" smtClean="0">
                          <a:latin typeface="+mn-lt"/>
                        </a:rPr>
                        <a:t>HTh</a:t>
                      </a:r>
                      <a:endParaRPr lang="en-GB" sz="1600" b="1" dirty="0">
                        <a:latin typeface="+mn-lt"/>
                      </a:endParaRPr>
                    </a:p>
                  </a:txBody>
                  <a:tcPr marL="73774" marR="73774" marT="36887" marB="36887" anchor="ctr">
                    <a:solidFill>
                      <a:srgbClr val="E8B9A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 err="1" smtClean="0">
                          <a:latin typeface="+mn-lt"/>
                        </a:rPr>
                        <a:t>TTh</a:t>
                      </a:r>
                      <a:endParaRPr lang="en-GB" sz="1600" b="1" dirty="0">
                        <a:latin typeface="+mn-lt"/>
                      </a:endParaRPr>
                    </a:p>
                  </a:txBody>
                  <a:tcPr marL="73774" marR="73774" marT="36887" marB="36887" anchor="ctr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 err="1" smtClean="0">
                          <a:latin typeface="+mn-lt"/>
                        </a:rPr>
                        <a:t>Th</a:t>
                      </a:r>
                      <a:endParaRPr lang="en-GB" sz="1600" b="1" dirty="0">
                        <a:latin typeface="+mn-lt"/>
                      </a:endParaRPr>
                    </a:p>
                  </a:txBody>
                  <a:tcPr marL="73774" marR="73774" marT="36887" marB="36887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 smtClean="0">
                          <a:latin typeface="+mn-lt"/>
                        </a:rPr>
                        <a:t>H</a:t>
                      </a:r>
                      <a:endParaRPr lang="en-GB" sz="1600" b="1" dirty="0">
                        <a:latin typeface="+mn-lt"/>
                      </a:endParaRPr>
                    </a:p>
                  </a:txBody>
                  <a:tcPr marL="73774" marR="73774" marT="36887" marB="36887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 smtClean="0">
                          <a:latin typeface="+mn-lt"/>
                        </a:rPr>
                        <a:t>T</a:t>
                      </a:r>
                      <a:endParaRPr lang="en-GB" sz="1600" b="1" dirty="0">
                        <a:latin typeface="+mn-lt"/>
                      </a:endParaRPr>
                    </a:p>
                  </a:txBody>
                  <a:tcPr marL="73774" marR="73774" marT="36887" marB="36887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 smtClean="0">
                          <a:latin typeface="+mn-lt"/>
                        </a:rPr>
                        <a:t>O</a:t>
                      </a:r>
                      <a:endParaRPr lang="en-GB" sz="1600" b="1" dirty="0">
                        <a:latin typeface="+mn-lt"/>
                      </a:endParaRPr>
                    </a:p>
                  </a:txBody>
                  <a:tcPr marL="73774" marR="73774" marT="36887" marB="36887" anchor="ctr">
                    <a:solidFill>
                      <a:srgbClr val="FF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7756721"/>
                  </a:ext>
                </a:extLst>
              </a:tr>
              <a:tr h="1296000"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atin typeface="Berlin Sans FB" panose="020E0602020502020306" pitchFamily="34" charset="0"/>
                      </a:endParaRPr>
                    </a:p>
                  </a:txBody>
                  <a:tcPr marL="73774" marR="73774" marT="36887" marB="36887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atin typeface="Berlin Sans FB" panose="020E0602020502020306" pitchFamily="34" charset="0"/>
                      </a:endParaRPr>
                    </a:p>
                  </a:txBody>
                  <a:tcPr marL="73774" marR="73774" marT="36887" marB="36887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atin typeface="Berlin Sans FB" panose="020E0602020502020306" pitchFamily="34" charset="0"/>
                      </a:endParaRPr>
                    </a:p>
                  </a:txBody>
                  <a:tcPr marL="73774" marR="73774" marT="36887" marB="36887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atin typeface="Berlin Sans FB" panose="020E0602020502020306" pitchFamily="34" charset="0"/>
                      </a:endParaRPr>
                    </a:p>
                  </a:txBody>
                  <a:tcPr marL="73774" marR="73774" marT="36887" marB="36887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atin typeface="Berlin Sans FB" panose="020E0602020502020306" pitchFamily="34" charset="0"/>
                      </a:endParaRPr>
                    </a:p>
                  </a:txBody>
                  <a:tcPr marL="73774" marR="73774" marT="36887" marB="36887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atin typeface="Berlin Sans FB" panose="020E0602020502020306" pitchFamily="34" charset="0"/>
                      </a:endParaRPr>
                    </a:p>
                  </a:txBody>
                  <a:tcPr marL="73774" marR="73774" marT="36887" marB="36887" anchor="ctr"/>
                </a:tc>
                <a:extLst>
                  <a:ext uri="{0D108BD9-81ED-4DB2-BD59-A6C34878D82A}">
                    <a16:rowId xmlns:a16="http://schemas.microsoft.com/office/drawing/2014/main" val="54577473"/>
                  </a:ext>
                </a:extLst>
              </a:tr>
            </a:tbl>
          </a:graphicData>
        </a:graphic>
      </p:graphicFrame>
      <p:graphicFrame>
        <p:nvGraphicFramePr>
          <p:cNvPr id="55" name="Table 5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034650"/>
              </p:ext>
            </p:extLst>
          </p:nvPr>
        </p:nvGraphicFramePr>
        <p:xfrm>
          <a:off x="2229920" y="722468"/>
          <a:ext cx="4207422" cy="162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01237">
                  <a:extLst>
                    <a:ext uri="{9D8B030D-6E8A-4147-A177-3AD203B41FA5}">
                      <a16:colId xmlns:a16="http://schemas.microsoft.com/office/drawing/2014/main" val="2381301211"/>
                    </a:ext>
                  </a:extLst>
                </a:gridCol>
                <a:gridCol w="701237">
                  <a:extLst>
                    <a:ext uri="{9D8B030D-6E8A-4147-A177-3AD203B41FA5}">
                      <a16:colId xmlns:a16="http://schemas.microsoft.com/office/drawing/2014/main" val="4059377862"/>
                    </a:ext>
                  </a:extLst>
                </a:gridCol>
                <a:gridCol w="701237">
                  <a:extLst>
                    <a:ext uri="{9D8B030D-6E8A-4147-A177-3AD203B41FA5}">
                      <a16:colId xmlns:a16="http://schemas.microsoft.com/office/drawing/2014/main" val="1589910220"/>
                    </a:ext>
                  </a:extLst>
                </a:gridCol>
                <a:gridCol w="701237">
                  <a:extLst>
                    <a:ext uri="{9D8B030D-6E8A-4147-A177-3AD203B41FA5}">
                      <a16:colId xmlns:a16="http://schemas.microsoft.com/office/drawing/2014/main" val="2069221138"/>
                    </a:ext>
                  </a:extLst>
                </a:gridCol>
                <a:gridCol w="701237">
                  <a:extLst>
                    <a:ext uri="{9D8B030D-6E8A-4147-A177-3AD203B41FA5}">
                      <a16:colId xmlns:a16="http://schemas.microsoft.com/office/drawing/2014/main" val="2550450566"/>
                    </a:ext>
                  </a:extLst>
                </a:gridCol>
                <a:gridCol w="701237">
                  <a:extLst>
                    <a:ext uri="{9D8B030D-6E8A-4147-A177-3AD203B41FA5}">
                      <a16:colId xmlns:a16="http://schemas.microsoft.com/office/drawing/2014/main" val="544942445"/>
                    </a:ext>
                  </a:extLst>
                </a:gridCol>
              </a:tblGrid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 err="1" smtClean="0">
                          <a:latin typeface="+mn-lt"/>
                        </a:rPr>
                        <a:t>HTh</a:t>
                      </a:r>
                      <a:endParaRPr lang="en-GB" sz="1600" b="1" dirty="0">
                        <a:latin typeface="+mn-lt"/>
                      </a:endParaRPr>
                    </a:p>
                  </a:txBody>
                  <a:tcPr marL="73774" marR="73774" marT="36887" marB="36887" anchor="ctr">
                    <a:solidFill>
                      <a:srgbClr val="E8B9A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 err="1" smtClean="0">
                          <a:latin typeface="+mn-lt"/>
                        </a:rPr>
                        <a:t>TTh</a:t>
                      </a:r>
                      <a:endParaRPr lang="en-GB" sz="1600" b="1" dirty="0">
                        <a:latin typeface="+mn-lt"/>
                      </a:endParaRPr>
                    </a:p>
                  </a:txBody>
                  <a:tcPr marL="73774" marR="73774" marT="36887" marB="36887" anchor="ctr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 err="1" smtClean="0">
                          <a:latin typeface="+mn-lt"/>
                        </a:rPr>
                        <a:t>Th</a:t>
                      </a:r>
                      <a:endParaRPr lang="en-GB" sz="1600" b="1" dirty="0">
                        <a:latin typeface="+mn-lt"/>
                      </a:endParaRPr>
                    </a:p>
                  </a:txBody>
                  <a:tcPr marL="73774" marR="73774" marT="36887" marB="36887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 smtClean="0">
                          <a:latin typeface="+mn-lt"/>
                        </a:rPr>
                        <a:t>H</a:t>
                      </a:r>
                      <a:endParaRPr lang="en-GB" sz="1600" b="1" dirty="0">
                        <a:latin typeface="+mn-lt"/>
                      </a:endParaRPr>
                    </a:p>
                  </a:txBody>
                  <a:tcPr marL="73774" marR="73774" marT="36887" marB="36887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 smtClean="0">
                          <a:latin typeface="+mn-lt"/>
                        </a:rPr>
                        <a:t>T</a:t>
                      </a:r>
                      <a:endParaRPr lang="en-GB" sz="1600" b="1" dirty="0">
                        <a:latin typeface="+mn-lt"/>
                      </a:endParaRPr>
                    </a:p>
                  </a:txBody>
                  <a:tcPr marL="73774" marR="73774" marT="36887" marB="36887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 smtClean="0">
                          <a:latin typeface="+mn-lt"/>
                        </a:rPr>
                        <a:t>O</a:t>
                      </a:r>
                      <a:endParaRPr lang="en-GB" sz="1600" b="1" dirty="0">
                        <a:latin typeface="+mn-lt"/>
                      </a:endParaRPr>
                    </a:p>
                  </a:txBody>
                  <a:tcPr marL="73774" marR="73774" marT="36887" marB="36887" anchor="ctr">
                    <a:solidFill>
                      <a:srgbClr val="FF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7756721"/>
                  </a:ext>
                </a:extLst>
              </a:tr>
              <a:tr h="1296000"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atin typeface="Berlin Sans FB" panose="020E0602020502020306" pitchFamily="34" charset="0"/>
                      </a:endParaRPr>
                    </a:p>
                  </a:txBody>
                  <a:tcPr marL="73774" marR="73774" marT="36887" marB="36887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atin typeface="Berlin Sans FB" panose="020E0602020502020306" pitchFamily="34" charset="0"/>
                      </a:endParaRPr>
                    </a:p>
                  </a:txBody>
                  <a:tcPr marL="73774" marR="73774" marT="36887" marB="36887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atin typeface="Berlin Sans FB" panose="020E0602020502020306" pitchFamily="34" charset="0"/>
                      </a:endParaRPr>
                    </a:p>
                  </a:txBody>
                  <a:tcPr marL="73774" marR="73774" marT="36887" marB="36887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atin typeface="Berlin Sans FB" panose="020E0602020502020306" pitchFamily="34" charset="0"/>
                      </a:endParaRPr>
                    </a:p>
                  </a:txBody>
                  <a:tcPr marL="73774" marR="73774" marT="36887" marB="36887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>
                        <a:latin typeface="Berlin Sans FB" panose="020E0602020502020306" pitchFamily="34" charset="0"/>
                      </a:endParaRPr>
                    </a:p>
                  </a:txBody>
                  <a:tcPr marL="73774" marR="73774" marT="36887" marB="36887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atin typeface="Berlin Sans FB" panose="020E0602020502020306" pitchFamily="34" charset="0"/>
                      </a:endParaRPr>
                    </a:p>
                  </a:txBody>
                  <a:tcPr marL="73774" marR="73774" marT="36887" marB="36887" anchor="ctr"/>
                </a:tc>
                <a:extLst>
                  <a:ext uri="{0D108BD9-81ED-4DB2-BD59-A6C34878D82A}">
                    <a16:rowId xmlns:a16="http://schemas.microsoft.com/office/drawing/2014/main" val="54577473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" name="Title 1"/>
              <p:cNvSpPr txBox="1">
                <a:spLocks/>
              </p:cNvSpPr>
              <p:nvPr/>
            </p:nvSpPr>
            <p:spPr>
              <a:xfrm>
                <a:off x="1222374" y="239571"/>
                <a:ext cx="7588350" cy="706030"/>
              </a:xfrm>
              <a:prstGeom prst="rect">
                <a:avLst/>
              </a:prstGeom>
            </p:spPr>
            <p:txBody>
              <a:bodyPr/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r>
                  <a:rPr lang="en-GB" sz="2800" dirty="0" smtClean="0">
                    <a:latin typeface="+mn-lt"/>
                  </a:rPr>
                  <a:t>362,324  </a:t>
                </a:r>
                <a:r>
                  <a:rPr lang="en-GB" sz="2800" dirty="0">
                    <a:latin typeface="+mn-lt"/>
                  </a:rPr>
                  <a:t>	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</a:rPr>
                      <m:t>&lt;</m:t>
                    </m:r>
                  </m:oMath>
                </a14:m>
                <a:r>
                  <a:rPr lang="en-GB" sz="2800" dirty="0" smtClean="0">
                    <a:latin typeface="+mn-lt"/>
                  </a:rPr>
                  <a:t>    __02,876 </a:t>
                </a:r>
                <a14:m>
                  <m:oMath xmlns:m="http://schemas.openxmlformats.org/officeDocument/2006/math">
                    <m:r>
                      <a:rPr lang="en-GB" sz="2800" b="0" i="0" dirty="0" smtClean="0">
                        <a:latin typeface="Cambria Math" panose="02040503050406030204" pitchFamily="18" charset="0"/>
                      </a:rPr>
                      <m:t>    </m:t>
                    </m:r>
                    <m:r>
                      <a:rPr lang="en-GB" sz="2800" i="1" dirty="0">
                        <a:latin typeface="Cambria Math" panose="02040503050406030204" pitchFamily="18" charset="0"/>
                      </a:rPr>
                      <m:t>&lt;</m:t>
                    </m:r>
                  </m:oMath>
                </a14:m>
                <a:r>
                  <a:rPr lang="en-GB" sz="2800" dirty="0"/>
                  <a:t>    </a:t>
                </a:r>
                <a:r>
                  <a:rPr lang="en-GB" sz="2800" dirty="0" smtClean="0">
                    <a:latin typeface="+mn-lt"/>
                  </a:rPr>
                  <a:t>40__,516 	</a:t>
                </a:r>
                <a:endParaRPr lang="en-GB" sz="2800" dirty="0">
                  <a:latin typeface="+mn-lt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2374" y="239571"/>
                <a:ext cx="7588350" cy="706030"/>
              </a:xfrm>
              <a:prstGeom prst="rect">
                <a:avLst/>
              </a:prstGeom>
              <a:blipFill>
                <a:blip r:embed="rId5"/>
                <a:stretch>
                  <a:fillRect l="-1688" t="-1379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Oval 7"/>
          <p:cNvSpPr/>
          <p:nvPr/>
        </p:nvSpPr>
        <p:spPr>
          <a:xfrm>
            <a:off x="2593624" y="1075848"/>
            <a:ext cx="290447" cy="290447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Oval 8"/>
          <p:cNvSpPr/>
          <p:nvPr/>
        </p:nvSpPr>
        <p:spPr>
          <a:xfrm>
            <a:off x="2272223" y="1075848"/>
            <a:ext cx="290447" cy="290447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Oval 9"/>
          <p:cNvSpPr/>
          <p:nvPr/>
        </p:nvSpPr>
        <p:spPr>
          <a:xfrm>
            <a:off x="2272223" y="1405352"/>
            <a:ext cx="290447" cy="290447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037512" y="1327725"/>
            <a:ext cx="747045" cy="747045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6506755" y="2012131"/>
            <a:ext cx="1826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Calibri" panose="020F0502020204030204" pitchFamily="34" charset="0"/>
              </a:rPr>
              <a:t>Have a think</a:t>
            </a:r>
            <a:endParaRPr lang="en-GB" sz="2400" dirty="0">
              <a:latin typeface="Calibri" panose="020F0502020204030204" pitchFamily="34" charset="0"/>
            </a:endParaRPr>
          </a:p>
        </p:txBody>
      </p:sp>
      <p:sp>
        <p:nvSpPr>
          <p:cNvPr id="28" name="Oval 27"/>
          <p:cNvSpPr/>
          <p:nvPr/>
        </p:nvSpPr>
        <p:spPr>
          <a:xfrm>
            <a:off x="2976011" y="1075848"/>
            <a:ext cx="290447" cy="290447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9" name="Oval 28"/>
          <p:cNvSpPr/>
          <p:nvPr/>
        </p:nvSpPr>
        <p:spPr>
          <a:xfrm>
            <a:off x="3300240" y="1075848"/>
            <a:ext cx="290447" cy="290447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0" name="Oval 29"/>
          <p:cNvSpPr/>
          <p:nvPr/>
        </p:nvSpPr>
        <p:spPr>
          <a:xfrm>
            <a:off x="2972276" y="1405352"/>
            <a:ext cx="290447" cy="290447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1" name="Oval 30"/>
          <p:cNvSpPr/>
          <p:nvPr/>
        </p:nvSpPr>
        <p:spPr>
          <a:xfrm>
            <a:off x="3300240" y="1405352"/>
            <a:ext cx="290447" cy="290447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2" name="Oval 31"/>
          <p:cNvSpPr/>
          <p:nvPr/>
        </p:nvSpPr>
        <p:spPr>
          <a:xfrm>
            <a:off x="2972276" y="1741557"/>
            <a:ext cx="290447" cy="290447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3" name="Oval 32"/>
          <p:cNvSpPr/>
          <p:nvPr/>
        </p:nvSpPr>
        <p:spPr>
          <a:xfrm>
            <a:off x="2311741" y="4705737"/>
            <a:ext cx="290447" cy="290447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9" name="Oval 38"/>
          <p:cNvSpPr/>
          <p:nvPr/>
        </p:nvSpPr>
        <p:spPr>
          <a:xfrm>
            <a:off x="5428787" y="1075848"/>
            <a:ext cx="290447" cy="290447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0" name="Oval 39"/>
          <p:cNvSpPr/>
          <p:nvPr/>
        </p:nvSpPr>
        <p:spPr>
          <a:xfrm>
            <a:off x="4385060" y="1075848"/>
            <a:ext cx="290447" cy="290447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1" name="Oval 40"/>
          <p:cNvSpPr/>
          <p:nvPr/>
        </p:nvSpPr>
        <p:spPr>
          <a:xfrm>
            <a:off x="4712947" y="1075848"/>
            <a:ext cx="290447" cy="290447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2" name="Oval 41"/>
          <p:cNvSpPr/>
          <p:nvPr/>
        </p:nvSpPr>
        <p:spPr>
          <a:xfrm>
            <a:off x="4385060" y="1405352"/>
            <a:ext cx="290447" cy="290447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3" name="Oval 42"/>
          <p:cNvSpPr/>
          <p:nvPr/>
        </p:nvSpPr>
        <p:spPr>
          <a:xfrm>
            <a:off x="5776228" y="1405352"/>
            <a:ext cx="290447" cy="290447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4" name="Oval 43"/>
          <p:cNvSpPr/>
          <p:nvPr/>
        </p:nvSpPr>
        <p:spPr>
          <a:xfrm>
            <a:off x="5776228" y="1075848"/>
            <a:ext cx="290447" cy="290447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5" name="Oval 44"/>
          <p:cNvSpPr/>
          <p:nvPr/>
        </p:nvSpPr>
        <p:spPr>
          <a:xfrm>
            <a:off x="6120299" y="1075848"/>
            <a:ext cx="290447" cy="290447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6" name="Oval 45"/>
          <p:cNvSpPr/>
          <p:nvPr/>
        </p:nvSpPr>
        <p:spPr>
          <a:xfrm>
            <a:off x="6120299" y="1405352"/>
            <a:ext cx="290447" cy="290447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7" name="Oval 46"/>
          <p:cNvSpPr/>
          <p:nvPr/>
        </p:nvSpPr>
        <p:spPr>
          <a:xfrm>
            <a:off x="4733148" y="5020037"/>
            <a:ext cx="290447" cy="290447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8" name="Oval 47"/>
          <p:cNvSpPr/>
          <p:nvPr/>
        </p:nvSpPr>
        <p:spPr>
          <a:xfrm>
            <a:off x="3669844" y="1075848"/>
            <a:ext cx="290447" cy="290447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9" name="Title 1"/>
          <p:cNvSpPr txBox="1">
            <a:spLocks/>
          </p:cNvSpPr>
          <p:nvPr/>
        </p:nvSpPr>
        <p:spPr>
          <a:xfrm>
            <a:off x="3717757" y="235852"/>
            <a:ext cx="908873" cy="70603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 smtClean="0">
                <a:solidFill>
                  <a:schemeClr val="accent1"/>
                </a:solidFill>
                <a:latin typeface="+mn-lt"/>
              </a:rPr>
              <a:t>4</a:t>
            </a:r>
            <a:r>
              <a:rPr lang="en-GB" sz="2800" dirty="0" smtClean="0">
                <a:latin typeface="+mn-lt"/>
              </a:rPr>
              <a:t>	</a:t>
            </a:r>
            <a:endParaRPr lang="en-GB" sz="2800" dirty="0">
              <a:latin typeface="+mn-lt"/>
              <a:ea typeface="Cambria Math" panose="02040503050406030204" pitchFamily="18" charset="0"/>
            </a:endParaRPr>
          </a:p>
        </p:txBody>
      </p:sp>
      <p:sp>
        <p:nvSpPr>
          <p:cNvPr id="50" name="Oval 49"/>
          <p:cNvSpPr/>
          <p:nvPr/>
        </p:nvSpPr>
        <p:spPr>
          <a:xfrm>
            <a:off x="3998089" y="1075848"/>
            <a:ext cx="290447" cy="290447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2" name="Oval 51"/>
          <p:cNvSpPr/>
          <p:nvPr/>
        </p:nvSpPr>
        <p:spPr>
          <a:xfrm>
            <a:off x="5087661" y="1075848"/>
            <a:ext cx="290447" cy="290447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4" name="Title 1"/>
          <p:cNvSpPr txBox="1">
            <a:spLocks/>
          </p:cNvSpPr>
          <p:nvPr/>
        </p:nvSpPr>
        <p:spPr>
          <a:xfrm>
            <a:off x="3747028" y="221133"/>
            <a:ext cx="908873" cy="70603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 smtClean="0">
                <a:solidFill>
                  <a:schemeClr val="accent1"/>
                </a:solidFill>
                <a:latin typeface="+mn-lt"/>
              </a:rPr>
              <a:t>3</a:t>
            </a:r>
            <a:r>
              <a:rPr lang="en-GB" sz="2800" dirty="0" smtClean="0">
                <a:latin typeface="+mn-lt"/>
              </a:rPr>
              <a:t>	</a:t>
            </a:r>
            <a:endParaRPr lang="en-GB" sz="2800" dirty="0">
              <a:latin typeface="+mn-lt"/>
              <a:ea typeface="Cambria Math" panose="02040503050406030204" pitchFamily="18" charset="0"/>
            </a:endParaRPr>
          </a:p>
        </p:txBody>
      </p:sp>
      <p:sp>
        <p:nvSpPr>
          <p:cNvPr id="67" name="Oval 66"/>
          <p:cNvSpPr/>
          <p:nvPr/>
        </p:nvSpPr>
        <p:spPr>
          <a:xfrm>
            <a:off x="4405261" y="4705737"/>
            <a:ext cx="290447" cy="290447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8" name="Oval 67"/>
          <p:cNvSpPr/>
          <p:nvPr/>
        </p:nvSpPr>
        <p:spPr>
          <a:xfrm>
            <a:off x="4733148" y="4705737"/>
            <a:ext cx="290447" cy="290447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9" name="Oval 68"/>
          <p:cNvSpPr/>
          <p:nvPr/>
        </p:nvSpPr>
        <p:spPr>
          <a:xfrm>
            <a:off x="4405261" y="5020037"/>
            <a:ext cx="290447" cy="290447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0" name="Oval 69"/>
          <p:cNvSpPr/>
          <p:nvPr/>
        </p:nvSpPr>
        <p:spPr>
          <a:xfrm>
            <a:off x="5796429" y="5020037"/>
            <a:ext cx="290447" cy="290447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1" name="Oval 70"/>
          <p:cNvSpPr/>
          <p:nvPr/>
        </p:nvSpPr>
        <p:spPr>
          <a:xfrm>
            <a:off x="5796429" y="4705737"/>
            <a:ext cx="290447" cy="290447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2" name="Oval 71"/>
          <p:cNvSpPr/>
          <p:nvPr/>
        </p:nvSpPr>
        <p:spPr>
          <a:xfrm>
            <a:off x="6140500" y="4705737"/>
            <a:ext cx="290447" cy="290447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3" name="Oval 72"/>
          <p:cNvSpPr/>
          <p:nvPr/>
        </p:nvSpPr>
        <p:spPr>
          <a:xfrm>
            <a:off x="6140500" y="5020037"/>
            <a:ext cx="290447" cy="290447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6" name="Oval 75"/>
          <p:cNvSpPr/>
          <p:nvPr/>
        </p:nvSpPr>
        <p:spPr>
          <a:xfrm>
            <a:off x="5107862" y="4705737"/>
            <a:ext cx="290447" cy="290447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8" name="Oval 77"/>
          <p:cNvSpPr/>
          <p:nvPr/>
        </p:nvSpPr>
        <p:spPr>
          <a:xfrm>
            <a:off x="4405260" y="5338169"/>
            <a:ext cx="290447" cy="290447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5" name="Oval 84"/>
          <p:cNvSpPr/>
          <p:nvPr/>
        </p:nvSpPr>
        <p:spPr>
          <a:xfrm>
            <a:off x="5796429" y="5338169"/>
            <a:ext cx="290447" cy="290447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6" name="Oval 85"/>
          <p:cNvSpPr/>
          <p:nvPr/>
        </p:nvSpPr>
        <p:spPr>
          <a:xfrm>
            <a:off x="6140500" y="5338169"/>
            <a:ext cx="290447" cy="290447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7" name="Oval 86"/>
          <p:cNvSpPr/>
          <p:nvPr/>
        </p:nvSpPr>
        <p:spPr>
          <a:xfrm>
            <a:off x="2633142" y="4705737"/>
            <a:ext cx="290447" cy="290447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8" name="Oval 87"/>
          <p:cNvSpPr/>
          <p:nvPr/>
        </p:nvSpPr>
        <p:spPr>
          <a:xfrm>
            <a:off x="2312235" y="5020037"/>
            <a:ext cx="290447" cy="290447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9" name="Oval 88"/>
          <p:cNvSpPr/>
          <p:nvPr/>
        </p:nvSpPr>
        <p:spPr>
          <a:xfrm>
            <a:off x="2633142" y="5020037"/>
            <a:ext cx="290447" cy="290447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5" name="Oval 34"/>
          <p:cNvSpPr/>
          <p:nvPr/>
        </p:nvSpPr>
        <p:spPr>
          <a:xfrm>
            <a:off x="807020" y="163515"/>
            <a:ext cx="4563822" cy="583398"/>
          </a:xfrm>
          <a:prstGeom prst="ellips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124" name="Table 1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0420262"/>
              </p:ext>
            </p:extLst>
          </p:nvPr>
        </p:nvGraphicFramePr>
        <p:xfrm>
          <a:off x="2229920" y="2398791"/>
          <a:ext cx="4207422" cy="185455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01237">
                  <a:extLst>
                    <a:ext uri="{9D8B030D-6E8A-4147-A177-3AD203B41FA5}">
                      <a16:colId xmlns:a16="http://schemas.microsoft.com/office/drawing/2014/main" val="2381301211"/>
                    </a:ext>
                  </a:extLst>
                </a:gridCol>
                <a:gridCol w="701237">
                  <a:extLst>
                    <a:ext uri="{9D8B030D-6E8A-4147-A177-3AD203B41FA5}">
                      <a16:colId xmlns:a16="http://schemas.microsoft.com/office/drawing/2014/main" val="4059377862"/>
                    </a:ext>
                  </a:extLst>
                </a:gridCol>
                <a:gridCol w="701237">
                  <a:extLst>
                    <a:ext uri="{9D8B030D-6E8A-4147-A177-3AD203B41FA5}">
                      <a16:colId xmlns:a16="http://schemas.microsoft.com/office/drawing/2014/main" val="1589910220"/>
                    </a:ext>
                  </a:extLst>
                </a:gridCol>
                <a:gridCol w="701237">
                  <a:extLst>
                    <a:ext uri="{9D8B030D-6E8A-4147-A177-3AD203B41FA5}">
                      <a16:colId xmlns:a16="http://schemas.microsoft.com/office/drawing/2014/main" val="2069221138"/>
                    </a:ext>
                  </a:extLst>
                </a:gridCol>
                <a:gridCol w="701237">
                  <a:extLst>
                    <a:ext uri="{9D8B030D-6E8A-4147-A177-3AD203B41FA5}">
                      <a16:colId xmlns:a16="http://schemas.microsoft.com/office/drawing/2014/main" val="2550450566"/>
                    </a:ext>
                  </a:extLst>
                </a:gridCol>
                <a:gridCol w="701237">
                  <a:extLst>
                    <a:ext uri="{9D8B030D-6E8A-4147-A177-3AD203B41FA5}">
                      <a16:colId xmlns:a16="http://schemas.microsoft.com/office/drawing/2014/main" val="544942445"/>
                    </a:ext>
                  </a:extLst>
                </a:gridCol>
              </a:tblGrid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 err="1" smtClean="0">
                          <a:latin typeface="+mn-lt"/>
                        </a:rPr>
                        <a:t>HTh</a:t>
                      </a:r>
                      <a:endParaRPr lang="en-GB" sz="1600" b="1" dirty="0">
                        <a:latin typeface="+mn-lt"/>
                      </a:endParaRPr>
                    </a:p>
                  </a:txBody>
                  <a:tcPr marL="73774" marR="73774" marT="36887" marB="36887" anchor="ctr">
                    <a:solidFill>
                      <a:srgbClr val="E8B9A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 err="1" smtClean="0">
                          <a:latin typeface="+mn-lt"/>
                        </a:rPr>
                        <a:t>TTh</a:t>
                      </a:r>
                      <a:endParaRPr lang="en-GB" sz="1600" b="1" dirty="0">
                        <a:latin typeface="+mn-lt"/>
                      </a:endParaRPr>
                    </a:p>
                  </a:txBody>
                  <a:tcPr marL="73774" marR="73774" marT="36887" marB="36887" anchor="ctr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 err="1" smtClean="0">
                          <a:latin typeface="+mn-lt"/>
                        </a:rPr>
                        <a:t>Th</a:t>
                      </a:r>
                      <a:endParaRPr lang="en-GB" sz="1600" b="1" dirty="0">
                        <a:latin typeface="+mn-lt"/>
                      </a:endParaRPr>
                    </a:p>
                  </a:txBody>
                  <a:tcPr marL="73774" marR="73774" marT="36887" marB="36887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 smtClean="0">
                          <a:latin typeface="+mn-lt"/>
                        </a:rPr>
                        <a:t>H</a:t>
                      </a:r>
                      <a:endParaRPr lang="en-GB" sz="1600" b="1" dirty="0">
                        <a:latin typeface="+mn-lt"/>
                      </a:endParaRPr>
                    </a:p>
                  </a:txBody>
                  <a:tcPr marL="73774" marR="73774" marT="36887" marB="36887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 smtClean="0">
                          <a:latin typeface="+mn-lt"/>
                        </a:rPr>
                        <a:t>T</a:t>
                      </a:r>
                      <a:endParaRPr lang="en-GB" sz="1600" b="1" dirty="0">
                        <a:latin typeface="+mn-lt"/>
                      </a:endParaRPr>
                    </a:p>
                  </a:txBody>
                  <a:tcPr marL="73774" marR="73774" marT="36887" marB="36887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 smtClean="0">
                          <a:latin typeface="+mn-lt"/>
                        </a:rPr>
                        <a:t>O</a:t>
                      </a:r>
                      <a:endParaRPr lang="en-GB" sz="1600" b="1" dirty="0">
                        <a:latin typeface="+mn-lt"/>
                      </a:endParaRPr>
                    </a:p>
                  </a:txBody>
                  <a:tcPr marL="73774" marR="73774" marT="36887" marB="36887" anchor="ctr">
                    <a:solidFill>
                      <a:srgbClr val="FF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7756721"/>
                  </a:ext>
                </a:extLst>
              </a:tr>
              <a:tr h="1530554"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atin typeface="Berlin Sans FB" panose="020E0602020502020306" pitchFamily="34" charset="0"/>
                      </a:endParaRPr>
                    </a:p>
                  </a:txBody>
                  <a:tcPr marL="73774" marR="73774" marT="36887" marB="36887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atin typeface="Berlin Sans FB" panose="020E0602020502020306" pitchFamily="34" charset="0"/>
                      </a:endParaRPr>
                    </a:p>
                  </a:txBody>
                  <a:tcPr marL="73774" marR="73774" marT="36887" marB="36887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atin typeface="Berlin Sans FB" panose="020E0602020502020306" pitchFamily="34" charset="0"/>
                      </a:endParaRPr>
                    </a:p>
                  </a:txBody>
                  <a:tcPr marL="73774" marR="73774" marT="36887" marB="36887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atin typeface="Berlin Sans FB" panose="020E0602020502020306" pitchFamily="34" charset="0"/>
                      </a:endParaRPr>
                    </a:p>
                  </a:txBody>
                  <a:tcPr marL="73774" marR="73774" marT="36887" marB="36887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>
                        <a:latin typeface="Berlin Sans FB" panose="020E0602020502020306" pitchFamily="34" charset="0"/>
                      </a:endParaRPr>
                    </a:p>
                  </a:txBody>
                  <a:tcPr marL="73774" marR="73774" marT="36887" marB="36887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atin typeface="Berlin Sans FB" panose="020E0602020502020306" pitchFamily="34" charset="0"/>
                      </a:endParaRPr>
                    </a:p>
                  </a:txBody>
                  <a:tcPr marL="73774" marR="73774" marT="36887" marB="36887" anchor="ctr"/>
                </a:tc>
                <a:extLst>
                  <a:ext uri="{0D108BD9-81ED-4DB2-BD59-A6C34878D82A}">
                    <a16:rowId xmlns:a16="http://schemas.microsoft.com/office/drawing/2014/main" val="54577473"/>
                  </a:ext>
                </a:extLst>
              </a:tr>
            </a:tbl>
          </a:graphicData>
        </a:graphic>
      </p:graphicFrame>
      <p:sp>
        <p:nvSpPr>
          <p:cNvPr id="125" name="Oval 124"/>
          <p:cNvSpPr/>
          <p:nvPr/>
        </p:nvSpPr>
        <p:spPr>
          <a:xfrm>
            <a:off x="2598003" y="2778238"/>
            <a:ext cx="290447" cy="290447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6" name="Oval 125"/>
          <p:cNvSpPr/>
          <p:nvPr/>
        </p:nvSpPr>
        <p:spPr>
          <a:xfrm>
            <a:off x="2276602" y="2778238"/>
            <a:ext cx="290447" cy="290447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7" name="Oval 126"/>
          <p:cNvSpPr/>
          <p:nvPr/>
        </p:nvSpPr>
        <p:spPr>
          <a:xfrm>
            <a:off x="2276602" y="3106043"/>
            <a:ext cx="290447" cy="290447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9" name="Oval 128"/>
          <p:cNvSpPr/>
          <p:nvPr/>
        </p:nvSpPr>
        <p:spPr>
          <a:xfrm>
            <a:off x="4385060" y="2754385"/>
            <a:ext cx="290447" cy="290447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30" name="Oval 129"/>
          <p:cNvSpPr/>
          <p:nvPr/>
        </p:nvSpPr>
        <p:spPr>
          <a:xfrm>
            <a:off x="4712947" y="2754385"/>
            <a:ext cx="290447" cy="290447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31" name="Oval 130"/>
          <p:cNvSpPr/>
          <p:nvPr/>
        </p:nvSpPr>
        <p:spPr>
          <a:xfrm>
            <a:off x="4385060" y="3082190"/>
            <a:ext cx="290447" cy="290447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39" name="Oval 138"/>
          <p:cNvSpPr/>
          <p:nvPr/>
        </p:nvSpPr>
        <p:spPr>
          <a:xfrm>
            <a:off x="2600585" y="3112938"/>
            <a:ext cx="290447" cy="290447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41" name="Oval 140"/>
          <p:cNvSpPr/>
          <p:nvPr/>
        </p:nvSpPr>
        <p:spPr>
          <a:xfrm>
            <a:off x="4385060" y="3411905"/>
            <a:ext cx="290447" cy="290447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44" name="Oval 143"/>
          <p:cNvSpPr/>
          <p:nvPr/>
        </p:nvSpPr>
        <p:spPr>
          <a:xfrm>
            <a:off x="4712947" y="3082190"/>
            <a:ext cx="290447" cy="290447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51" name="Oval 150"/>
          <p:cNvSpPr/>
          <p:nvPr/>
        </p:nvSpPr>
        <p:spPr>
          <a:xfrm>
            <a:off x="3669844" y="2754385"/>
            <a:ext cx="290447" cy="290447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52" name="Oval 151"/>
          <p:cNvSpPr/>
          <p:nvPr/>
        </p:nvSpPr>
        <p:spPr>
          <a:xfrm>
            <a:off x="3513031" y="2355503"/>
            <a:ext cx="962479" cy="3778597"/>
          </a:xfrm>
          <a:prstGeom prst="ellips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3" name="Oval 152"/>
          <p:cNvSpPr/>
          <p:nvPr/>
        </p:nvSpPr>
        <p:spPr>
          <a:xfrm>
            <a:off x="3998089" y="2754385"/>
            <a:ext cx="290447" cy="290447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55" name="Oval 154"/>
          <p:cNvSpPr/>
          <p:nvPr/>
        </p:nvSpPr>
        <p:spPr>
          <a:xfrm>
            <a:off x="4043428" y="4724563"/>
            <a:ext cx="290447" cy="290447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8" name="Oval 127"/>
          <p:cNvSpPr/>
          <p:nvPr/>
        </p:nvSpPr>
        <p:spPr>
          <a:xfrm>
            <a:off x="3300240" y="1741557"/>
            <a:ext cx="290447" cy="290447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1" name="Oval 90"/>
          <p:cNvSpPr/>
          <p:nvPr/>
        </p:nvSpPr>
        <p:spPr>
          <a:xfrm>
            <a:off x="4715345" y="3415665"/>
            <a:ext cx="290447" cy="290447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2" name="Oval 91"/>
          <p:cNvSpPr/>
          <p:nvPr/>
        </p:nvSpPr>
        <p:spPr>
          <a:xfrm>
            <a:off x="4382662" y="3761854"/>
            <a:ext cx="290447" cy="290447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3" name="Oval 92"/>
          <p:cNvSpPr/>
          <p:nvPr/>
        </p:nvSpPr>
        <p:spPr>
          <a:xfrm>
            <a:off x="4712947" y="3765614"/>
            <a:ext cx="290447" cy="290447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4" name="Oval 93"/>
          <p:cNvSpPr/>
          <p:nvPr/>
        </p:nvSpPr>
        <p:spPr>
          <a:xfrm>
            <a:off x="5080395" y="3702702"/>
            <a:ext cx="290447" cy="290447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5" name="Oval 94"/>
          <p:cNvSpPr/>
          <p:nvPr/>
        </p:nvSpPr>
        <p:spPr>
          <a:xfrm>
            <a:off x="5421521" y="2754385"/>
            <a:ext cx="290447" cy="290447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6" name="Oval 95"/>
          <p:cNvSpPr/>
          <p:nvPr/>
        </p:nvSpPr>
        <p:spPr>
          <a:xfrm>
            <a:off x="5768962" y="3068685"/>
            <a:ext cx="290447" cy="290447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7" name="Oval 96"/>
          <p:cNvSpPr/>
          <p:nvPr/>
        </p:nvSpPr>
        <p:spPr>
          <a:xfrm>
            <a:off x="5768962" y="2754385"/>
            <a:ext cx="290447" cy="290447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8" name="Oval 97"/>
          <p:cNvSpPr/>
          <p:nvPr/>
        </p:nvSpPr>
        <p:spPr>
          <a:xfrm>
            <a:off x="6113033" y="2754385"/>
            <a:ext cx="290447" cy="290447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9" name="Oval 98"/>
          <p:cNvSpPr/>
          <p:nvPr/>
        </p:nvSpPr>
        <p:spPr>
          <a:xfrm>
            <a:off x="6113033" y="3068685"/>
            <a:ext cx="290447" cy="290447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0" name="Oval 99"/>
          <p:cNvSpPr/>
          <p:nvPr/>
        </p:nvSpPr>
        <p:spPr>
          <a:xfrm>
            <a:off x="5080395" y="2754385"/>
            <a:ext cx="290447" cy="290447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1" name="Oval 100"/>
          <p:cNvSpPr/>
          <p:nvPr/>
        </p:nvSpPr>
        <p:spPr>
          <a:xfrm>
            <a:off x="5080395" y="3068685"/>
            <a:ext cx="290447" cy="290447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2" name="Oval 101"/>
          <p:cNvSpPr/>
          <p:nvPr/>
        </p:nvSpPr>
        <p:spPr>
          <a:xfrm>
            <a:off x="5421521" y="3068685"/>
            <a:ext cx="290447" cy="290447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3" name="Oval 102"/>
          <p:cNvSpPr/>
          <p:nvPr/>
        </p:nvSpPr>
        <p:spPr>
          <a:xfrm>
            <a:off x="5080395" y="3386817"/>
            <a:ext cx="290447" cy="290447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4" name="Oval 103"/>
          <p:cNvSpPr/>
          <p:nvPr/>
        </p:nvSpPr>
        <p:spPr>
          <a:xfrm>
            <a:off x="5421521" y="3386817"/>
            <a:ext cx="290447" cy="290447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5" name="Oval 104"/>
          <p:cNvSpPr/>
          <p:nvPr/>
        </p:nvSpPr>
        <p:spPr>
          <a:xfrm>
            <a:off x="5768962" y="3386817"/>
            <a:ext cx="290447" cy="290447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6" name="Oval 105"/>
          <p:cNvSpPr/>
          <p:nvPr/>
        </p:nvSpPr>
        <p:spPr>
          <a:xfrm>
            <a:off x="6113033" y="3386817"/>
            <a:ext cx="290447" cy="290447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Rounded Rectangle 1"/>
          <p:cNvSpPr/>
          <p:nvPr/>
        </p:nvSpPr>
        <p:spPr>
          <a:xfrm>
            <a:off x="6059409" y="290007"/>
            <a:ext cx="191582" cy="330413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7" name="Oval 106"/>
          <p:cNvSpPr/>
          <p:nvPr/>
        </p:nvSpPr>
        <p:spPr>
          <a:xfrm>
            <a:off x="3284833" y="150486"/>
            <a:ext cx="4385967" cy="583398"/>
          </a:xfrm>
          <a:prstGeom prst="ellips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8" name="Oval 107"/>
          <p:cNvSpPr/>
          <p:nvPr/>
        </p:nvSpPr>
        <p:spPr>
          <a:xfrm>
            <a:off x="3697757" y="4724564"/>
            <a:ext cx="290447" cy="290447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9" name="Title 1"/>
          <p:cNvSpPr txBox="1">
            <a:spLocks/>
          </p:cNvSpPr>
          <p:nvPr/>
        </p:nvSpPr>
        <p:spPr>
          <a:xfrm>
            <a:off x="6438648" y="221133"/>
            <a:ext cx="908873" cy="70603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 smtClean="0">
                <a:solidFill>
                  <a:schemeClr val="accent1"/>
                </a:solidFill>
                <a:latin typeface="+mn-lt"/>
              </a:rPr>
              <a:t>2</a:t>
            </a:r>
            <a:r>
              <a:rPr lang="en-GB" sz="2800" dirty="0" smtClean="0">
                <a:latin typeface="+mn-lt"/>
              </a:rPr>
              <a:t>	</a:t>
            </a:r>
            <a:endParaRPr lang="en-GB" sz="2800" dirty="0">
              <a:latin typeface="+mn-lt"/>
              <a:ea typeface="Cambria Math" panose="02040503050406030204" pitchFamily="18" charset="0"/>
            </a:endParaRPr>
          </a:p>
        </p:txBody>
      </p:sp>
      <p:sp>
        <p:nvSpPr>
          <p:cNvPr id="110" name="Rounded Rectangle 109"/>
          <p:cNvSpPr/>
          <p:nvPr/>
        </p:nvSpPr>
        <p:spPr>
          <a:xfrm>
            <a:off x="4511086" y="301649"/>
            <a:ext cx="237540" cy="330413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1" name="Rounded Rectangle 110"/>
          <p:cNvSpPr/>
          <p:nvPr/>
        </p:nvSpPr>
        <p:spPr>
          <a:xfrm>
            <a:off x="6867415" y="290007"/>
            <a:ext cx="183545" cy="330413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2" name="Oval 111"/>
          <p:cNvSpPr/>
          <p:nvPr/>
        </p:nvSpPr>
        <p:spPr>
          <a:xfrm>
            <a:off x="3708046" y="5084921"/>
            <a:ext cx="290447" cy="290447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3" name="Title 1"/>
          <p:cNvSpPr txBox="1">
            <a:spLocks/>
          </p:cNvSpPr>
          <p:nvPr/>
        </p:nvSpPr>
        <p:spPr>
          <a:xfrm>
            <a:off x="6445100" y="221133"/>
            <a:ext cx="908873" cy="70603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 smtClean="0">
                <a:solidFill>
                  <a:schemeClr val="accent1"/>
                </a:solidFill>
                <a:latin typeface="+mn-lt"/>
              </a:rPr>
              <a:t>3</a:t>
            </a:r>
            <a:r>
              <a:rPr lang="en-GB" sz="2800" dirty="0" smtClean="0">
                <a:latin typeface="+mn-lt"/>
              </a:rPr>
              <a:t>	</a:t>
            </a:r>
            <a:endParaRPr lang="en-GB" sz="2800" dirty="0">
              <a:latin typeface="+mn-lt"/>
              <a:ea typeface="Cambria Math" panose="020405030504060302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845403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7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5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8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1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4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0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>
                      <p:stCondLst>
                        <p:cond delay="indefinite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5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>
                      <p:stCondLst>
                        <p:cond delay="indefinite"/>
                      </p:stCondLst>
                      <p:childTnLst>
                        <p:par>
                          <p:cTn id="257" fill="hold">
                            <p:stCondLst>
                              <p:cond delay="0"/>
                            </p:stCondLst>
                            <p:childTnLst>
                              <p:par>
                                <p:cTn id="2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0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3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4" fill="hold">
                      <p:stCondLst>
                        <p:cond delay="indefinite"/>
                      </p:stCondLst>
                      <p:childTnLst>
                        <p:par>
                          <p:cTn id="265" fill="hold">
                            <p:stCondLst>
                              <p:cond delay="0"/>
                            </p:stCondLst>
                            <p:childTnLst>
                              <p:par>
                                <p:cTn id="2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8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9" fill="hold">
                      <p:stCondLst>
                        <p:cond delay="indefinite"/>
                      </p:stCondLst>
                      <p:childTnLst>
                        <p:par>
                          <p:cTn id="270" fill="hold">
                            <p:stCondLst>
                              <p:cond delay="0"/>
                            </p:stCondLst>
                            <p:childTnLst>
                              <p:par>
                                <p:cTn id="27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3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6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7" fill="hold">
                      <p:stCondLst>
                        <p:cond delay="indefinite"/>
                      </p:stCondLst>
                      <p:childTnLst>
                        <p:par>
                          <p:cTn id="278" fill="hold">
                            <p:stCondLst>
                              <p:cond delay="0"/>
                            </p:stCondLst>
                            <p:childTnLst>
                              <p:par>
                                <p:cTn id="27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0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3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6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8" fill="hold">
                      <p:stCondLst>
                        <p:cond delay="indefinite"/>
                      </p:stCondLst>
                      <p:childTnLst>
                        <p:par>
                          <p:cTn id="289" fill="hold">
                            <p:stCondLst>
                              <p:cond delay="0"/>
                            </p:stCondLst>
                            <p:childTnLst>
                              <p:par>
                                <p:cTn id="2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2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5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7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24" grpId="0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/>
      <p:bldP spid="50" grpId="0" animBg="1"/>
      <p:bldP spid="52" grpId="0" animBg="1"/>
      <p:bldP spid="54" grpId="0"/>
      <p:bldP spid="54" grpId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6" grpId="0" animBg="1"/>
      <p:bldP spid="78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35" grpId="0" animBg="1"/>
      <p:bldP spid="35" grpId="1" animBg="1"/>
      <p:bldP spid="125" grpId="0" animBg="1"/>
      <p:bldP spid="126" grpId="0" animBg="1"/>
      <p:bldP spid="127" grpId="0" animBg="1"/>
      <p:bldP spid="129" grpId="0" animBg="1"/>
      <p:bldP spid="130" grpId="0" animBg="1"/>
      <p:bldP spid="131" grpId="0" animBg="1"/>
      <p:bldP spid="139" grpId="0" animBg="1"/>
      <p:bldP spid="141" grpId="0" animBg="1"/>
      <p:bldP spid="144" grpId="0" animBg="1"/>
      <p:bldP spid="151" grpId="0" animBg="1"/>
      <p:bldP spid="152" grpId="0" animBg="1"/>
      <p:bldP spid="152" grpId="1" animBg="1"/>
      <p:bldP spid="153" grpId="0" animBg="1"/>
      <p:bldP spid="155" grpId="0" animBg="1"/>
      <p:bldP spid="128" grpId="0" animBg="1"/>
      <p:bldP spid="91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  <p:bldP spid="100" grpId="0" animBg="1"/>
      <p:bldP spid="101" grpId="0" animBg="1"/>
      <p:bldP spid="102" grpId="0" animBg="1"/>
      <p:bldP spid="103" grpId="0" animBg="1"/>
      <p:bldP spid="104" grpId="0" animBg="1"/>
      <p:bldP spid="105" grpId="0" animBg="1"/>
      <p:bldP spid="106" grpId="0" animBg="1"/>
      <p:bldP spid="2" grpId="0" animBg="1"/>
      <p:bldP spid="2" grpId="1" animBg="1"/>
      <p:bldP spid="107" grpId="0" animBg="1"/>
      <p:bldP spid="108" grpId="0" animBg="1"/>
      <p:bldP spid="109" grpId="0"/>
      <p:bldP spid="109" grpId="1"/>
      <p:bldP spid="110" grpId="0" animBg="1"/>
      <p:bldP spid="110" grpId="1" animBg="1"/>
      <p:bldP spid="111" grpId="0" animBg="1"/>
      <p:bldP spid="111" grpId="1" animBg="1"/>
      <p:bldP spid="112" grpId="0" animBg="1"/>
      <p:bldP spid="11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Have a go at the rest of </a:t>
            </a:r>
            <a:r>
              <a:rPr lang="en-GB" smtClean="0"/>
              <a:t>the questions on </a:t>
            </a:r>
            <a:r>
              <a:rPr lang="en-GB" dirty="0" smtClean="0"/>
              <a:t>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402203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105934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667512" y="556115"/>
            <a:ext cx="607800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Tx/>
              <a:buAutoNum type="arabicParenR"/>
            </a:pPr>
            <a:r>
              <a:rPr lang="en-GB" sz="2800" dirty="0" smtClean="0"/>
              <a:t>What digit is in the ten thousands place in 70,562?</a:t>
            </a:r>
          </a:p>
          <a:p>
            <a:pPr marL="514350" indent="-514350">
              <a:buFontTx/>
              <a:buAutoNum type="arabicParenR"/>
            </a:pPr>
            <a:endParaRPr lang="en-GB" sz="2800" dirty="0" smtClean="0">
              <a:ea typeface="Cambria Math" panose="02040503050406030204" pitchFamily="18" charset="0"/>
            </a:endParaRPr>
          </a:p>
          <a:p>
            <a:pPr marL="514350" indent="-514350">
              <a:buFontTx/>
              <a:buAutoNum type="arabicParenR"/>
            </a:pPr>
            <a:endParaRPr lang="en-GB" sz="2800" dirty="0">
              <a:ea typeface="Cambria Math" panose="02040503050406030204" pitchFamily="18" charset="0"/>
            </a:endParaRPr>
          </a:p>
          <a:p>
            <a:pPr marL="514350" indent="-514350">
              <a:buFontTx/>
              <a:buAutoNum type="arabicParenR"/>
            </a:pPr>
            <a:r>
              <a:rPr lang="en-GB" sz="2800" dirty="0" smtClean="0">
                <a:ea typeface="Cambria Math" panose="02040503050406030204" pitchFamily="18" charset="0"/>
              </a:rPr>
              <a:t>6,834		6,934		_____		_____</a:t>
            </a:r>
          </a:p>
          <a:p>
            <a:pPr marL="514350" indent="-514350">
              <a:buFontTx/>
              <a:buAutoNum type="arabicParenR"/>
            </a:pPr>
            <a:endParaRPr lang="en-GB" sz="2800" dirty="0">
              <a:ea typeface="Cambria Math" panose="02040503050406030204" pitchFamily="18" charset="0"/>
            </a:endParaRPr>
          </a:p>
          <a:p>
            <a:endParaRPr lang="en-GB" sz="2800" dirty="0">
              <a:ea typeface="Cambria Math" panose="02040503050406030204" pitchFamily="18" charset="0"/>
            </a:endParaRPr>
          </a:p>
          <a:p>
            <a:r>
              <a:rPr lang="en-GB" sz="2800" dirty="0">
                <a:ea typeface="Cambria Math" panose="02040503050406030204" pitchFamily="18" charset="0"/>
              </a:rPr>
              <a:t>3)	1,003				978	</a:t>
            </a:r>
          </a:p>
          <a:p>
            <a:endParaRPr lang="en-GB" sz="2800" dirty="0">
              <a:ea typeface="Cambria Math" panose="02040503050406030204" pitchFamily="18" charset="0"/>
            </a:endParaRPr>
          </a:p>
          <a:p>
            <a:endParaRPr lang="en-GB" sz="28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marL="514350" indent="-514350">
              <a:buAutoNum type="arabicParenR"/>
            </a:pPr>
            <a:endParaRPr lang="en-GB" sz="2800" dirty="0" smtClean="0">
              <a:latin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2386822" y="3439353"/>
            <a:ext cx="798829" cy="798829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972675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667512" y="556115"/>
            <a:ext cx="607800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Tx/>
              <a:buAutoNum type="arabicParenR"/>
            </a:pPr>
            <a:r>
              <a:rPr lang="en-GB" sz="2800" dirty="0" smtClean="0"/>
              <a:t>What digit is in the ten thousands place in 70,562?</a:t>
            </a:r>
          </a:p>
          <a:p>
            <a:pPr marL="514350" indent="-514350">
              <a:buFontTx/>
              <a:buAutoNum type="arabicParenR"/>
            </a:pPr>
            <a:endParaRPr lang="en-GB" sz="2800" dirty="0" smtClean="0">
              <a:ea typeface="Cambria Math" panose="02040503050406030204" pitchFamily="18" charset="0"/>
            </a:endParaRPr>
          </a:p>
          <a:p>
            <a:pPr marL="514350" indent="-514350">
              <a:buFontTx/>
              <a:buAutoNum type="arabicParenR"/>
            </a:pPr>
            <a:endParaRPr lang="en-GB" sz="2800" dirty="0">
              <a:ea typeface="Cambria Math" panose="02040503050406030204" pitchFamily="18" charset="0"/>
            </a:endParaRPr>
          </a:p>
          <a:p>
            <a:pPr marL="514350" indent="-514350">
              <a:buFontTx/>
              <a:buAutoNum type="arabicParenR"/>
            </a:pPr>
            <a:r>
              <a:rPr lang="en-GB" sz="2800" dirty="0" smtClean="0">
                <a:ea typeface="Cambria Math" panose="02040503050406030204" pitchFamily="18" charset="0"/>
              </a:rPr>
              <a:t>6,834		6,934		_____		_____</a:t>
            </a:r>
          </a:p>
          <a:p>
            <a:pPr marL="514350" indent="-514350">
              <a:buFontTx/>
              <a:buAutoNum type="arabicParenR"/>
            </a:pPr>
            <a:endParaRPr lang="en-GB" sz="2800" dirty="0">
              <a:ea typeface="Cambria Math" panose="02040503050406030204" pitchFamily="18" charset="0"/>
            </a:endParaRPr>
          </a:p>
          <a:p>
            <a:endParaRPr lang="en-GB" sz="2800" dirty="0">
              <a:ea typeface="Cambria Math" panose="02040503050406030204" pitchFamily="18" charset="0"/>
            </a:endParaRPr>
          </a:p>
          <a:p>
            <a:r>
              <a:rPr lang="en-GB" sz="2800" dirty="0" smtClean="0">
                <a:ea typeface="Cambria Math" panose="02040503050406030204" pitchFamily="18" charset="0"/>
              </a:rPr>
              <a:t>3)	1,003				978	</a:t>
            </a:r>
          </a:p>
          <a:p>
            <a:endParaRPr lang="en-GB" sz="2800" dirty="0">
              <a:ea typeface="Cambria Math" panose="02040503050406030204" pitchFamily="18" charset="0"/>
            </a:endParaRPr>
          </a:p>
          <a:p>
            <a:endParaRPr lang="en-GB" sz="28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marL="514350" indent="-514350">
              <a:buAutoNum type="arabicParenR"/>
            </a:pPr>
            <a:endParaRPr lang="en-GB" sz="2800" dirty="0" smtClean="0">
              <a:latin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932192" y="2214701"/>
            <a:ext cx="16932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7,034</a:t>
            </a:r>
            <a:endParaRPr lang="en-GB" sz="2800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812162" y="996330"/>
            <a:ext cx="16932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0</a:t>
            </a:r>
            <a:endParaRPr lang="en-GB" sz="2800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251459" y="2241440"/>
            <a:ext cx="16932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7,134</a:t>
            </a:r>
            <a:endParaRPr lang="en-GB" sz="2800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2562482" y="3532315"/>
            <a:ext cx="1778860" cy="70603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400" dirty="0" smtClean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&gt;</a:t>
            </a:r>
            <a:endParaRPr lang="en-GB" sz="3400" dirty="0">
              <a:solidFill>
                <a:schemeClr val="accent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2386822" y="3439353"/>
            <a:ext cx="798829" cy="798829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211501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472211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6" name="Table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9558401"/>
              </p:ext>
            </p:extLst>
          </p:nvPr>
        </p:nvGraphicFramePr>
        <p:xfrm>
          <a:off x="2514176" y="402945"/>
          <a:ext cx="5214966" cy="201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69161">
                  <a:extLst>
                    <a:ext uri="{9D8B030D-6E8A-4147-A177-3AD203B41FA5}">
                      <a16:colId xmlns:a16="http://schemas.microsoft.com/office/drawing/2014/main" val="2381301211"/>
                    </a:ext>
                  </a:extLst>
                </a:gridCol>
                <a:gridCol w="869161">
                  <a:extLst>
                    <a:ext uri="{9D8B030D-6E8A-4147-A177-3AD203B41FA5}">
                      <a16:colId xmlns:a16="http://schemas.microsoft.com/office/drawing/2014/main" val="4059377862"/>
                    </a:ext>
                  </a:extLst>
                </a:gridCol>
                <a:gridCol w="869161">
                  <a:extLst>
                    <a:ext uri="{9D8B030D-6E8A-4147-A177-3AD203B41FA5}">
                      <a16:colId xmlns:a16="http://schemas.microsoft.com/office/drawing/2014/main" val="1589910220"/>
                    </a:ext>
                  </a:extLst>
                </a:gridCol>
                <a:gridCol w="869161">
                  <a:extLst>
                    <a:ext uri="{9D8B030D-6E8A-4147-A177-3AD203B41FA5}">
                      <a16:colId xmlns:a16="http://schemas.microsoft.com/office/drawing/2014/main" val="2069221138"/>
                    </a:ext>
                  </a:extLst>
                </a:gridCol>
                <a:gridCol w="869161">
                  <a:extLst>
                    <a:ext uri="{9D8B030D-6E8A-4147-A177-3AD203B41FA5}">
                      <a16:colId xmlns:a16="http://schemas.microsoft.com/office/drawing/2014/main" val="2550450566"/>
                    </a:ext>
                  </a:extLst>
                </a:gridCol>
                <a:gridCol w="869161">
                  <a:extLst>
                    <a:ext uri="{9D8B030D-6E8A-4147-A177-3AD203B41FA5}">
                      <a16:colId xmlns:a16="http://schemas.microsoft.com/office/drawing/2014/main" val="544942445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err="1" smtClean="0">
                          <a:latin typeface="+mn-lt"/>
                        </a:rPr>
                        <a:t>HTh</a:t>
                      </a:r>
                      <a:endParaRPr lang="en-GB" sz="2000" b="1" dirty="0">
                        <a:latin typeface="+mn-lt"/>
                      </a:endParaRPr>
                    </a:p>
                  </a:txBody>
                  <a:tcPr anchor="ctr">
                    <a:solidFill>
                      <a:srgbClr val="E8B9A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err="1" smtClean="0">
                          <a:latin typeface="+mn-lt"/>
                        </a:rPr>
                        <a:t>TTh</a:t>
                      </a:r>
                      <a:endParaRPr lang="en-GB" sz="2000" b="1" dirty="0">
                        <a:latin typeface="+mn-lt"/>
                      </a:endParaRPr>
                    </a:p>
                  </a:txBody>
                  <a:tcPr anchor="ctr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err="1" smtClean="0">
                          <a:latin typeface="+mn-lt"/>
                        </a:rPr>
                        <a:t>Th</a:t>
                      </a:r>
                      <a:endParaRPr lang="en-GB" sz="2000" b="1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>
                          <a:latin typeface="+mn-lt"/>
                        </a:rPr>
                        <a:t>H</a:t>
                      </a:r>
                      <a:endParaRPr lang="en-GB" sz="2000" b="1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>
                          <a:latin typeface="+mn-lt"/>
                        </a:rPr>
                        <a:t>T</a:t>
                      </a:r>
                      <a:endParaRPr lang="en-GB" sz="2000" b="1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>
                          <a:latin typeface="+mn-lt"/>
                        </a:rPr>
                        <a:t>O</a:t>
                      </a:r>
                      <a:endParaRPr lang="en-GB" sz="2000" b="1" dirty="0">
                        <a:latin typeface="+mn-lt"/>
                      </a:endParaRPr>
                    </a:p>
                  </a:txBody>
                  <a:tcPr anchor="ctr">
                    <a:solidFill>
                      <a:srgbClr val="FF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7756721"/>
                  </a:ext>
                </a:extLst>
              </a:tr>
              <a:tr h="1548000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577473"/>
                  </a:ext>
                </a:extLst>
              </a:tr>
            </a:tbl>
          </a:graphicData>
        </a:graphic>
      </p:graphicFrame>
      <p:graphicFrame>
        <p:nvGraphicFramePr>
          <p:cNvPr id="49" name="Table 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2785919"/>
              </p:ext>
            </p:extLst>
          </p:nvPr>
        </p:nvGraphicFramePr>
        <p:xfrm>
          <a:off x="2514381" y="2923466"/>
          <a:ext cx="5214966" cy="201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69161">
                  <a:extLst>
                    <a:ext uri="{9D8B030D-6E8A-4147-A177-3AD203B41FA5}">
                      <a16:colId xmlns:a16="http://schemas.microsoft.com/office/drawing/2014/main" val="2381301211"/>
                    </a:ext>
                  </a:extLst>
                </a:gridCol>
                <a:gridCol w="869161">
                  <a:extLst>
                    <a:ext uri="{9D8B030D-6E8A-4147-A177-3AD203B41FA5}">
                      <a16:colId xmlns:a16="http://schemas.microsoft.com/office/drawing/2014/main" val="4059377862"/>
                    </a:ext>
                  </a:extLst>
                </a:gridCol>
                <a:gridCol w="869161">
                  <a:extLst>
                    <a:ext uri="{9D8B030D-6E8A-4147-A177-3AD203B41FA5}">
                      <a16:colId xmlns:a16="http://schemas.microsoft.com/office/drawing/2014/main" val="1589910220"/>
                    </a:ext>
                  </a:extLst>
                </a:gridCol>
                <a:gridCol w="869161">
                  <a:extLst>
                    <a:ext uri="{9D8B030D-6E8A-4147-A177-3AD203B41FA5}">
                      <a16:colId xmlns:a16="http://schemas.microsoft.com/office/drawing/2014/main" val="2069221138"/>
                    </a:ext>
                  </a:extLst>
                </a:gridCol>
                <a:gridCol w="869161">
                  <a:extLst>
                    <a:ext uri="{9D8B030D-6E8A-4147-A177-3AD203B41FA5}">
                      <a16:colId xmlns:a16="http://schemas.microsoft.com/office/drawing/2014/main" val="2550450566"/>
                    </a:ext>
                  </a:extLst>
                </a:gridCol>
                <a:gridCol w="869161">
                  <a:extLst>
                    <a:ext uri="{9D8B030D-6E8A-4147-A177-3AD203B41FA5}">
                      <a16:colId xmlns:a16="http://schemas.microsoft.com/office/drawing/2014/main" val="544942445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err="1" smtClean="0">
                          <a:latin typeface="+mn-lt"/>
                        </a:rPr>
                        <a:t>HTh</a:t>
                      </a:r>
                      <a:endParaRPr lang="en-GB" sz="2000" b="1" dirty="0">
                        <a:latin typeface="+mn-lt"/>
                      </a:endParaRPr>
                    </a:p>
                  </a:txBody>
                  <a:tcPr anchor="ctr">
                    <a:solidFill>
                      <a:srgbClr val="E8B9A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err="1" smtClean="0">
                          <a:latin typeface="+mn-lt"/>
                        </a:rPr>
                        <a:t>TTh</a:t>
                      </a:r>
                      <a:endParaRPr lang="en-GB" sz="2000" b="1" dirty="0">
                        <a:latin typeface="+mn-lt"/>
                      </a:endParaRPr>
                    </a:p>
                  </a:txBody>
                  <a:tcPr anchor="ctr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err="1" smtClean="0">
                          <a:latin typeface="+mn-lt"/>
                        </a:rPr>
                        <a:t>Th</a:t>
                      </a:r>
                      <a:endParaRPr lang="en-GB" sz="2000" b="1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>
                          <a:latin typeface="+mn-lt"/>
                        </a:rPr>
                        <a:t>H</a:t>
                      </a:r>
                      <a:endParaRPr lang="en-GB" sz="2000" b="1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>
                          <a:latin typeface="+mn-lt"/>
                        </a:rPr>
                        <a:t>T</a:t>
                      </a:r>
                      <a:endParaRPr lang="en-GB" sz="2000" b="1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>
                          <a:latin typeface="+mn-lt"/>
                        </a:rPr>
                        <a:t>O</a:t>
                      </a:r>
                      <a:endParaRPr lang="en-GB" sz="2000" b="1" dirty="0">
                        <a:latin typeface="+mn-lt"/>
                      </a:endParaRPr>
                    </a:p>
                  </a:txBody>
                  <a:tcPr anchor="ctr">
                    <a:solidFill>
                      <a:srgbClr val="FF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7756721"/>
                  </a:ext>
                </a:extLst>
              </a:tr>
              <a:tr h="1548000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577473"/>
                  </a:ext>
                </a:extLst>
              </a:tr>
            </a:tbl>
          </a:graphicData>
        </a:graphic>
      </p:graphicFrame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013" y="3198667"/>
            <a:ext cx="947267" cy="654166"/>
          </a:xfrm>
          <a:prstGeom prst="rect">
            <a:avLst/>
          </a:prstGeom>
        </p:spPr>
      </p:pic>
      <p:sp>
        <p:nvSpPr>
          <p:cNvPr id="18" name="Title 1"/>
          <p:cNvSpPr txBox="1">
            <a:spLocks/>
          </p:cNvSpPr>
          <p:nvPr/>
        </p:nvSpPr>
        <p:spPr>
          <a:xfrm>
            <a:off x="219841" y="1334573"/>
            <a:ext cx="2294539" cy="70603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2400" dirty="0" smtClean="0">
                <a:latin typeface="+mn-lt"/>
              </a:rPr>
              <a:t>Dora’s number</a:t>
            </a:r>
            <a:endParaRPr lang="en-GB" sz="2400" dirty="0">
              <a:latin typeface="+mn-lt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2782854" y="1169789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/>
          <p:cNvSpPr/>
          <p:nvPr/>
        </p:nvSpPr>
        <p:spPr>
          <a:xfrm>
            <a:off x="6225698" y="1135052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Oval 22"/>
          <p:cNvSpPr/>
          <p:nvPr/>
        </p:nvSpPr>
        <p:spPr>
          <a:xfrm>
            <a:off x="3620596" y="1154723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270" y="301203"/>
            <a:ext cx="880755" cy="1244421"/>
          </a:xfrm>
          <a:prstGeom prst="rect">
            <a:avLst/>
          </a:prstGeom>
        </p:spPr>
      </p:pic>
      <p:sp>
        <p:nvSpPr>
          <p:cNvPr id="27" name="Title 1"/>
          <p:cNvSpPr txBox="1">
            <a:spLocks/>
          </p:cNvSpPr>
          <p:nvPr/>
        </p:nvSpPr>
        <p:spPr>
          <a:xfrm>
            <a:off x="219842" y="3860556"/>
            <a:ext cx="2292380" cy="70603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2400" dirty="0" smtClean="0">
                <a:latin typeface="+mn-lt"/>
              </a:rPr>
              <a:t>Dexter’s number</a:t>
            </a:r>
            <a:endParaRPr lang="en-GB" sz="2400" dirty="0">
              <a:latin typeface="+mn-lt"/>
            </a:endParaRPr>
          </a:p>
        </p:txBody>
      </p:sp>
      <p:sp>
        <p:nvSpPr>
          <p:cNvPr id="30" name="Oval 29"/>
          <p:cNvSpPr/>
          <p:nvPr/>
        </p:nvSpPr>
        <p:spPr>
          <a:xfrm>
            <a:off x="6244777" y="3420381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/>
          <p:cNvSpPr/>
          <p:nvPr/>
        </p:nvSpPr>
        <p:spPr>
          <a:xfrm>
            <a:off x="5389991" y="3420381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/>
          <p:cNvSpPr/>
          <p:nvPr/>
        </p:nvSpPr>
        <p:spPr>
          <a:xfrm>
            <a:off x="5389991" y="4201623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/>
          <p:cNvSpPr/>
          <p:nvPr/>
        </p:nvSpPr>
        <p:spPr>
          <a:xfrm>
            <a:off x="2801061" y="3420381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8" name="Oval 37"/>
          <p:cNvSpPr/>
          <p:nvPr/>
        </p:nvSpPr>
        <p:spPr>
          <a:xfrm>
            <a:off x="4492934" y="3825645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9" name="Oval 38"/>
          <p:cNvSpPr/>
          <p:nvPr/>
        </p:nvSpPr>
        <p:spPr>
          <a:xfrm>
            <a:off x="4492934" y="3420381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3" name="Title 1"/>
          <p:cNvSpPr txBox="1">
            <a:spLocks/>
          </p:cNvSpPr>
          <p:nvPr/>
        </p:nvSpPr>
        <p:spPr>
          <a:xfrm>
            <a:off x="2758452" y="1923270"/>
            <a:ext cx="812526" cy="70603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 smtClean="0">
                <a:latin typeface="+mn-lt"/>
              </a:rPr>
              <a:t>1</a:t>
            </a:r>
            <a:endParaRPr lang="en-GB" sz="2800" dirty="0">
              <a:latin typeface="+mn-lt"/>
            </a:endParaRPr>
          </a:p>
        </p:txBody>
      </p:sp>
      <p:sp>
        <p:nvSpPr>
          <p:cNvPr id="44" name="Title 1"/>
          <p:cNvSpPr txBox="1">
            <a:spLocks/>
          </p:cNvSpPr>
          <p:nvPr/>
        </p:nvSpPr>
        <p:spPr>
          <a:xfrm>
            <a:off x="3595672" y="1919967"/>
            <a:ext cx="812526" cy="70603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 smtClean="0">
                <a:latin typeface="+mn-lt"/>
              </a:rPr>
              <a:t>1</a:t>
            </a:r>
            <a:endParaRPr lang="en-GB" sz="2800" dirty="0">
              <a:latin typeface="+mn-lt"/>
            </a:endParaRPr>
          </a:p>
        </p:txBody>
      </p:sp>
      <p:sp>
        <p:nvSpPr>
          <p:cNvPr id="54" name="Title 1"/>
          <p:cNvSpPr txBox="1">
            <a:spLocks/>
          </p:cNvSpPr>
          <p:nvPr/>
        </p:nvSpPr>
        <p:spPr>
          <a:xfrm>
            <a:off x="4514851" y="1923270"/>
            <a:ext cx="812526" cy="70603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 smtClean="0">
                <a:latin typeface="+mn-lt"/>
              </a:rPr>
              <a:t>0</a:t>
            </a:r>
            <a:endParaRPr lang="en-GB" sz="2800" dirty="0">
              <a:latin typeface="+mn-lt"/>
            </a:endParaRPr>
          </a:p>
        </p:txBody>
      </p:sp>
      <p:sp>
        <p:nvSpPr>
          <p:cNvPr id="55" name="Title 1"/>
          <p:cNvSpPr txBox="1">
            <a:spLocks/>
          </p:cNvSpPr>
          <p:nvPr/>
        </p:nvSpPr>
        <p:spPr>
          <a:xfrm>
            <a:off x="6279120" y="1922899"/>
            <a:ext cx="812526" cy="70603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 smtClean="0">
                <a:latin typeface="+mn-lt"/>
              </a:rPr>
              <a:t>1</a:t>
            </a:r>
            <a:endParaRPr lang="en-GB" sz="2800" dirty="0">
              <a:latin typeface="+mn-lt"/>
            </a:endParaRPr>
          </a:p>
        </p:txBody>
      </p:sp>
      <p:sp>
        <p:nvSpPr>
          <p:cNvPr id="56" name="Title 1"/>
          <p:cNvSpPr txBox="1">
            <a:spLocks/>
          </p:cNvSpPr>
          <p:nvPr/>
        </p:nvSpPr>
        <p:spPr>
          <a:xfrm>
            <a:off x="7084951" y="1927798"/>
            <a:ext cx="812526" cy="70603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 smtClean="0">
                <a:latin typeface="+mn-lt"/>
              </a:rPr>
              <a:t>0</a:t>
            </a:r>
            <a:endParaRPr lang="en-GB" sz="2800" dirty="0">
              <a:latin typeface="+mn-lt"/>
            </a:endParaRPr>
          </a:p>
        </p:txBody>
      </p:sp>
      <p:sp>
        <p:nvSpPr>
          <p:cNvPr id="57" name="Title 1"/>
          <p:cNvSpPr txBox="1">
            <a:spLocks/>
          </p:cNvSpPr>
          <p:nvPr/>
        </p:nvSpPr>
        <p:spPr>
          <a:xfrm>
            <a:off x="2656191" y="4513893"/>
            <a:ext cx="812526" cy="70603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 smtClean="0">
                <a:latin typeface="+mn-lt"/>
              </a:rPr>
              <a:t>1</a:t>
            </a:r>
            <a:endParaRPr lang="en-GB" sz="2800" dirty="0">
              <a:latin typeface="+mn-lt"/>
            </a:endParaRPr>
          </a:p>
        </p:txBody>
      </p:sp>
      <p:sp>
        <p:nvSpPr>
          <p:cNvPr id="58" name="Title 1"/>
          <p:cNvSpPr txBox="1">
            <a:spLocks/>
          </p:cNvSpPr>
          <p:nvPr/>
        </p:nvSpPr>
        <p:spPr>
          <a:xfrm>
            <a:off x="3606757" y="4513893"/>
            <a:ext cx="812526" cy="70603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 smtClean="0">
                <a:latin typeface="+mn-lt"/>
              </a:rPr>
              <a:t>0</a:t>
            </a:r>
            <a:endParaRPr lang="en-GB" sz="2800" dirty="0">
              <a:latin typeface="+mn-lt"/>
            </a:endParaRPr>
          </a:p>
        </p:txBody>
      </p:sp>
      <p:sp>
        <p:nvSpPr>
          <p:cNvPr id="59" name="Title 1"/>
          <p:cNvSpPr txBox="1">
            <a:spLocks/>
          </p:cNvSpPr>
          <p:nvPr/>
        </p:nvSpPr>
        <p:spPr>
          <a:xfrm>
            <a:off x="4491578" y="4513893"/>
            <a:ext cx="812526" cy="70603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 smtClean="0">
                <a:latin typeface="+mn-lt"/>
              </a:rPr>
              <a:t>2</a:t>
            </a:r>
            <a:endParaRPr lang="en-GB" sz="2800" dirty="0">
              <a:latin typeface="+mn-lt"/>
            </a:endParaRPr>
          </a:p>
        </p:txBody>
      </p:sp>
      <p:sp>
        <p:nvSpPr>
          <p:cNvPr id="60" name="Title 1"/>
          <p:cNvSpPr txBox="1">
            <a:spLocks/>
          </p:cNvSpPr>
          <p:nvPr/>
        </p:nvSpPr>
        <p:spPr>
          <a:xfrm>
            <a:off x="5123384" y="4513893"/>
            <a:ext cx="872593" cy="70603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2800" dirty="0" smtClean="0">
                <a:latin typeface="+mn-lt"/>
              </a:rPr>
              <a:t>3</a:t>
            </a:r>
            <a:endParaRPr lang="en-GB" sz="2800" dirty="0">
              <a:latin typeface="+mn-lt"/>
            </a:endParaRPr>
          </a:p>
        </p:txBody>
      </p:sp>
      <p:sp>
        <p:nvSpPr>
          <p:cNvPr id="61" name="Title 1"/>
          <p:cNvSpPr txBox="1">
            <a:spLocks/>
          </p:cNvSpPr>
          <p:nvPr/>
        </p:nvSpPr>
        <p:spPr>
          <a:xfrm>
            <a:off x="6280323" y="4513893"/>
            <a:ext cx="812526" cy="70603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 smtClean="0">
                <a:latin typeface="+mn-lt"/>
              </a:rPr>
              <a:t>2</a:t>
            </a:r>
            <a:endParaRPr lang="en-GB" sz="2800" dirty="0">
              <a:latin typeface="+mn-lt"/>
            </a:endParaRPr>
          </a:p>
        </p:txBody>
      </p:sp>
      <p:sp>
        <p:nvSpPr>
          <p:cNvPr id="62" name="Title 1"/>
          <p:cNvSpPr txBox="1">
            <a:spLocks/>
          </p:cNvSpPr>
          <p:nvPr/>
        </p:nvSpPr>
        <p:spPr>
          <a:xfrm>
            <a:off x="630456" y="1712665"/>
            <a:ext cx="1473308" cy="70603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2800" dirty="0" smtClean="0">
                <a:solidFill>
                  <a:schemeClr val="accent1"/>
                </a:solidFill>
                <a:latin typeface="+mn-lt"/>
              </a:rPr>
              <a:t>110,010</a:t>
            </a:r>
            <a:endParaRPr lang="en-GB" sz="2800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63" name="Title 1"/>
          <p:cNvSpPr txBox="1">
            <a:spLocks/>
          </p:cNvSpPr>
          <p:nvPr/>
        </p:nvSpPr>
        <p:spPr>
          <a:xfrm>
            <a:off x="516789" y="4238648"/>
            <a:ext cx="1698487" cy="70603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2800" dirty="0" smtClean="0">
                <a:solidFill>
                  <a:schemeClr val="accent1"/>
                </a:solidFill>
                <a:latin typeface="+mn-lt"/>
              </a:rPr>
              <a:t>102,320</a:t>
            </a:r>
            <a:endParaRPr lang="en-GB" sz="2800" dirty="0">
              <a:solidFill>
                <a:schemeClr val="accent1"/>
              </a:solidFill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itle 1"/>
              <p:cNvSpPr txBox="1">
                <a:spLocks/>
              </p:cNvSpPr>
              <p:nvPr/>
            </p:nvSpPr>
            <p:spPr>
              <a:xfrm>
                <a:off x="2899647" y="5705069"/>
                <a:ext cx="3906574" cy="706030"/>
              </a:xfrm>
              <a:prstGeom prst="rect">
                <a:avLst/>
              </a:prstGeom>
            </p:spPr>
            <p:txBody>
              <a:bodyPr/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r>
                  <a:rPr lang="en-GB" sz="2800" dirty="0" smtClean="0">
                    <a:solidFill>
                      <a:schemeClr val="accent1"/>
                    </a:solidFill>
                    <a:latin typeface="+mn-lt"/>
                  </a:rPr>
                  <a:t>110,010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&gt;</m:t>
                    </m:r>
                  </m:oMath>
                </a14:m>
                <a:r>
                  <a:rPr lang="en-GB" sz="2800" dirty="0" smtClean="0">
                    <a:solidFill>
                      <a:schemeClr val="accent1"/>
                    </a:solidFill>
                    <a:latin typeface="+mn-lt"/>
                  </a:rPr>
                  <a:t> 102,320</a:t>
                </a:r>
                <a:endParaRPr lang="en-GB" sz="2800" dirty="0">
                  <a:solidFill>
                    <a:schemeClr val="accent1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64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9647" y="5705069"/>
                <a:ext cx="3906574" cy="706030"/>
              </a:xfrm>
              <a:prstGeom prst="rect">
                <a:avLst/>
              </a:prstGeom>
              <a:blipFill>
                <a:blip r:embed="rId7"/>
                <a:stretch>
                  <a:fillRect l="-3276" t="-1465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0" name="Oval 49"/>
          <p:cNvSpPr/>
          <p:nvPr/>
        </p:nvSpPr>
        <p:spPr>
          <a:xfrm>
            <a:off x="6244777" y="3825645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Title 1"/>
          <p:cNvSpPr txBox="1">
            <a:spLocks/>
          </p:cNvSpPr>
          <p:nvPr/>
        </p:nvSpPr>
        <p:spPr>
          <a:xfrm>
            <a:off x="5359941" y="1922899"/>
            <a:ext cx="812526" cy="70603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 smtClean="0">
                <a:latin typeface="+mn-lt"/>
              </a:rPr>
              <a:t>0</a:t>
            </a:r>
            <a:endParaRPr lang="en-GB" sz="2800" dirty="0">
              <a:latin typeface="+mn-lt"/>
            </a:endParaRPr>
          </a:p>
        </p:txBody>
      </p:sp>
      <p:sp>
        <p:nvSpPr>
          <p:cNvPr id="52" name="Oval 51"/>
          <p:cNvSpPr/>
          <p:nvPr/>
        </p:nvSpPr>
        <p:spPr>
          <a:xfrm>
            <a:off x="5389991" y="3813119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Title 1"/>
          <p:cNvSpPr txBox="1">
            <a:spLocks/>
          </p:cNvSpPr>
          <p:nvPr/>
        </p:nvSpPr>
        <p:spPr>
          <a:xfrm>
            <a:off x="7072425" y="4513893"/>
            <a:ext cx="812526" cy="70603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 smtClean="0">
                <a:latin typeface="+mn-lt"/>
              </a:rPr>
              <a:t>0</a:t>
            </a:r>
            <a:endParaRPr lang="en-GB" sz="2800" dirty="0">
              <a:latin typeface="+mn-lt"/>
            </a:endParaRPr>
          </a:p>
        </p:txBody>
      </p:sp>
      <p:sp>
        <p:nvSpPr>
          <p:cNvPr id="65" name="Title 1"/>
          <p:cNvSpPr txBox="1">
            <a:spLocks/>
          </p:cNvSpPr>
          <p:nvPr/>
        </p:nvSpPr>
        <p:spPr>
          <a:xfrm>
            <a:off x="2574567" y="2412187"/>
            <a:ext cx="6659384" cy="70603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400" dirty="0" smtClean="0">
                <a:latin typeface="+mn-lt"/>
              </a:rPr>
              <a:t>One hundred and ten thousand and ten</a:t>
            </a:r>
            <a:endParaRPr lang="en-GB" sz="2400" dirty="0">
              <a:latin typeface="+mn-lt"/>
            </a:endParaRPr>
          </a:p>
        </p:txBody>
      </p:sp>
      <p:sp>
        <p:nvSpPr>
          <p:cNvPr id="66" name="Title 1"/>
          <p:cNvSpPr txBox="1">
            <a:spLocks/>
          </p:cNvSpPr>
          <p:nvPr/>
        </p:nvSpPr>
        <p:spPr>
          <a:xfrm>
            <a:off x="2369578" y="4909251"/>
            <a:ext cx="5354737" cy="70603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2400" dirty="0" smtClean="0">
                <a:latin typeface="+mn-lt"/>
              </a:rPr>
              <a:t>One hundred and two thousand, three hundred and twenty </a:t>
            </a:r>
            <a:endParaRPr lang="en-GB" sz="2400" dirty="0">
              <a:latin typeface="+mn-lt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312076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500" tmFilter="0, 0; .2, .5; .8, .5; 1, 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7" dur="250" autoRev="1" fill="hold"/>
                                        <p:tgtEl>
                                          <p:spTgt spid="4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8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500" tmFilter="0, 0; .2, .5; .8, .5; 1, 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0" dur="250" autoRev="1" fill="hold"/>
                                        <p:tgtEl>
                                          <p:spTgt spid="5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500" tmFilter="0, 0; .2, .5; .8, .5; 1, 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5" dur="250" autoRev="1" fill="hold"/>
                                        <p:tgtEl>
                                          <p:spTgt spid="4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96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500" tmFilter="0, 0; .2, .5; .8, .5; 1, 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8" dur="250" autoRev="1" fill="hold"/>
                                        <p:tgtEl>
                                          <p:spTgt spid="5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3" grpId="1"/>
      <p:bldP spid="44" grpId="0"/>
      <p:bldP spid="44" grpId="1"/>
      <p:bldP spid="54" grpId="0"/>
      <p:bldP spid="55" grpId="0"/>
      <p:bldP spid="56" grpId="0"/>
      <p:bldP spid="57" grpId="0"/>
      <p:bldP spid="57" grpId="1"/>
      <p:bldP spid="58" grpId="0"/>
      <p:bldP spid="58" grpId="1"/>
      <p:bldP spid="59" grpId="0"/>
      <p:bldP spid="60" grpId="0"/>
      <p:bldP spid="61" grpId="0"/>
      <p:bldP spid="62" grpId="0"/>
      <p:bldP spid="63" grpId="0"/>
      <p:bldP spid="64" grpId="0"/>
      <p:bldP spid="51" grpId="0"/>
      <p:bldP spid="53" grpId="0"/>
      <p:bldP spid="65" grpId="0"/>
      <p:bldP spid="6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194501" y="614326"/>
            <a:ext cx="6659384" cy="70603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2800" dirty="0" smtClean="0">
                <a:latin typeface="+mn-lt"/>
              </a:rPr>
              <a:t>Complete the number sentences using the correct inequality sign.</a:t>
            </a:r>
            <a:endParaRPr lang="en-GB" sz="2800" dirty="0">
              <a:latin typeface="+mn-lt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48817" y="1942819"/>
            <a:ext cx="4218152" cy="70603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2800" dirty="0" smtClean="0">
                <a:latin typeface="+mn-lt"/>
              </a:rPr>
              <a:t>One hundred </a:t>
            </a:r>
          </a:p>
          <a:p>
            <a:pPr algn="ctr"/>
            <a:r>
              <a:rPr lang="en-GB" sz="2800" dirty="0">
                <a:latin typeface="+mn-lt"/>
              </a:rPr>
              <a:t>t</a:t>
            </a:r>
            <a:r>
              <a:rPr lang="en-GB" sz="2800" dirty="0" smtClean="0">
                <a:latin typeface="+mn-lt"/>
              </a:rPr>
              <a:t>housand and one</a:t>
            </a:r>
            <a:endParaRPr lang="en-GB" sz="2800" dirty="0">
              <a:latin typeface="+mn-lt"/>
            </a:endParaRPr>
          </a:p>
        </p:txBody>
      </p:sp>
      <p:sp>
        <p:nvSpPr>
          <p:cNvPr id="5" name="Oval 4"/>
          <p:cNvSpPr/>
          <p:nvPr/>
        </p:nvSpPr>
        <p:spPr>
          <a:xfrm>
            <a:off x="4541332" y="1927469"/>
            <a:ext cx="836163" cy="836163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224674" y="3580574"/>
            <a:ext cx="7140861" cy="70603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 smtClean="0">
                <a:latin typeface="+mn-lt"/>
              </a:rPr>
              <a:t>	 7,489				74,890</a:t>
            </a:r>
            <a:endParaRPr lang="en-GB" sz="2800" dirty="0">
              <a:latin typeface="+mn-lt"/>
            </a:endParaRPr>
          </a:p>
        </p:txBody>
      </p:sp>
      <p:sp>
        <p:nvSpPr>
          <p:cNvPr id="7" name="Oval 6"/>
          <p:cNvSpPr/>
          <p:nvPr/>
        </p:nvSpPr>
        <p:spPr>
          <a:xfrm>
            <a:off x="4541332" y="3383754"/>
            <a:ext cx="836163" cy="836163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1224674" y="4924123"/>
            <a:ext cx="7140861" cy="70603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>
                <a:latin typeface="+mn-lt"/>
              </a:rPr>
              <a:t> </a:t>
            </a:r>
            <a:r>
              <a:rPr lang="en-GB" sz="2800" dirty="0" smtClean="0">
                <a:latin typeface="+mn-lt"/>
              </a:rPr>
              <a:t>         477,380			477,308</a:t>
            </a:r>
            <a:endParaRPr lang="en-GB" sz="2800" dirty="0">
              <a:latin typeface="+mn-lt"/>
            </a:endParaRPr>
          </a:p>
        </p:txBody>
      </p:sp>
      <p:sp>
        <p:nvSpPr>
          <p:cNvPr id="9" name="Oval 8"/>
          <p:cNvSpPr/>
          <p:nvPr/>
        </p:nvSpPr>
        <p:spPr>
          <a:xfrm>
            <a:off x="4541332" y="4698338"/>
            <a:ext cx="836163" cy="836163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2190785" y="2707810"/>
            <a:ext cx="1778860" cy="70603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 smtClean="0">
                <a:solidFill>
                  <a:schemeClr val="accent1"/>
                </a:solidFill>
                <a:latin typeface="+mn-lt"/>
              </a:rPr>
              <a:t>100,001</a:t>
            </a:r>
            <a:endParaRPr lang="en-GB" sz="2800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4750941" y="2061124"/>
            <a:ext cx="1778860" cy="70603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400" dirty="0" smtClean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&gt;</a:t>
            </a:r>
            <a:endParaRPr lang="en-GB" sz="3400" dirty="0">
              <a:solidFill>
                <a:schemeClr val="accent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4685974" y="3518622"/>
            <a:ext cx="1778860" cy="70603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400" dirty="0" smtClean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&lt;</a:t>
            </a:r>
            <a:endParaRPr lang="en-GB" sz="3400" dirty="0">
              <a:solidFill>
                <a:schemeClr val="accent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5839804" y="3980206"/>
            <a:ext cx="252413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itle 1"/>
          <p:cNvSpPr txBox="1">
            <a:spLocks/>
          </p:cNvSpPr>
          <p:nvPr/>
        </p:nvSpPr>
        <p:spPr>
          <a:xfrm>
            <a:off x="2047650" y="3580488"/>
            <a:ext cx="635558" cy="70603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 smtClean="0">
                <a:solidFill>
                  <a:schemeClr val="accent1"/>
                </a:solidFill>
                <a:latin typeface="+mn-lt"/>
              </a:rPr>
              <a:t>0</a:t>
            </a:r>
            <a:endParaRPr lang="en-GB" sz="2800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17" name="Title 1"/>
          <p:cNvSpPr txBox="1">
            <a:spLocks/>
          </p:cNvSpPr>
          <p:nvPr/>
        </p:nvSpPr>
        <p:spPr>
          <a:xfrm>
            <a:off x="4731506" y="4857436"/>
            <a:ext cx="1778860" cy="70603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400" dirty="0" smtClean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&gt;</a:t>
            </a:r>
            <a:endParaRPr lang="en-GB" sz="3400" dirty="0">
              <a:solidFill>
                <a:schemeClr val="accent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2886794" y="5325353"/>
            <a:ext cx="252413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6658255" y="5318248"/>
            <a:ext cx="252413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5839804" y="2061124"/>
            <a:ext cx="118814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800" dirty="0"/>
              <a:t>64,032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599054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22222" y="1424799"/>
            <a:ext cx="7069693" cy="70603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 smtClean="0">
                <a:latin typeface="+mn-lt"/>
              </a:rPr>
              <a:t>Order the numbers, starting with the greatest.	</a:t>
            </a:r>
            <a:endParaRPr lang="en-GB" sz="2800" dirty="0">
              <a:latin typeface="+mn-lt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360488" y="2598568"/>
            <a:ext cx="1303180" cy="70603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 smtClean="0">
                <a:latin typeface="+mn-lt"/>
              </a:rPr>
              <a:t>49,006</a:t>
            </a:r>
            <a:endParaRPr lang="en-GB" sz="2800" dirty="0">
              <a:latin typeface="+mn-lt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459615" y="2598568"/>
            <a:ext cx="1069848" cy="70603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 smtClean="0">
                <a:latin typeface="+mn-lt"/>
              </a:rPr>
              <a:t>4,923</a:t>
            </a:r>
            <a:endParaRPr lang="en-GB" sz="2800" dirty="0">
              <a:latin typeface="+mn-lt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781904" y="2598568"/>
            <a:ext cx="1338142" cy="70603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 smtClean="0">
                <a:latin typeface="+mn-lt"/>
              </a:rPr>
              <a:t>45,915</a:t>
            </a:r>
            <a:endParaRPr lang="en-GB" sz="2800" dirty="0">
              <a:latin typeface="+mn-lt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946573" y="2598568"/>
            <a:ext cx="1429970" cy="70603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 smtClean="0">
                <a:latin typeface="+mn-lt"/>
              </a:rPr>
              <a:t>45,109</a:t>
            </a:r>
            <a:endParaRPr lang="en-GB" sz="2800" dirty="0">
              <a:latin typeface="+mn-lt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3769693" y="2598568"/>
            <a:ext cx="1816546" cy="70603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 smtClean="0">
                <a:latin typeface="+mn-lt"/>
              </a:rPr>
              <a:t>45,910</a:t>
            </a:r>
            <a:endParaRPr lang="en-GB" sz="2800" dirty="0">
              <a:latin typeface="+mn-lt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922223" y="3739665"/>
            <a:ext cx="7242801" cy="70603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 smtClean="0"/>
              <a:t>_____        _____        _____        _____        </a:t>
            </a:r>
            <a:r>
              <a:rPr lang="en-GB" sz="2800" dirty="0"/>
              <a:t>_____</a:t>
            </a:r>
            <a:endParaRPr lang="en-GB" sz="2800" dirty="0">
              <a:latin typeface="+mn-lt"/>
            </a:endParaRPr>
          </a:p>
        </p:txBody>
      </p:sp>
      <p:sp>
        <p:nvSpPr>
          <p:cNvPr id="10" name="Oval 9"/>
          <p:cNvSpPr/>
          <p:nvPr/>
        </p:nvSpPr>
        <p:spPr>
          <a:xfrm>
            <a:off x="3737070" y="2420584"/>
            <a:ext cx="1280899" cy="792078"/>
          </a:xfrm>
          <a:prstGeom prst="ellipse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6745360" y="2417321"/>
            <a:ext cx="1275386" cy="792078"/>
          </a:xfrm>
          <a:prstGeom prst="ellipse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883149" y="3649282"/>
            <a:ext cx="1248972" cy="70603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 smtClean="0">
                <a:solidFill>
                  <a:schemeClr val="accent1"/>
                </a:solidFill>
                <a:latin typeface="+mn-lt"/>
              </a:rPr>
              <a:t>49,006</a:t>
            </a:r>
            <a:endParaRPr lang="en-GB" sz="2800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2394553" y="3651257"/>
            <a:ext cx="1266568" cy="70603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 smtClean="0">
                <a:solidFill>
                  <a:schemeClr val="accent1"/>
                </a:solidFill>
                <a:latin typeface="+mn-lt"/>
              </a:rPr>
              <a:t>45,915</a:t>
            </a:r>
            <a:endParaRPr lang="en-GB" sz="2800" dirty="0">
              <a:solidFill>
                <a:schemeClr val="accent1"/>
              </a:solidFill>
              <a:latin typeface="+mn-lt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 flipV="1">
            <a:off x="6906884" y="2631845"/>
            <a:ext cx="866201" cy="30999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3879602" y="2647997"/>
            <a:ext cx="890292" cy="32496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5177894" y="2427671"/>
            <a:ext cx="1444085" cy="792078"/>
          </a:xfrm>
          <a:prstGeom prst="ellipse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/>
          <p:cNvSpPr/>
          <p:nvPr/>
        </p:nvSpPr>
        <p:spPr>
          <a:xfrm>
            <a:off x="822060" y="2417321"/>
            <a:ext cx="1444085" cy="792078"/>
          </a:xfrm>
          <a:prstGeom prst="ellipse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Title 1"/>
          <p:cNvSpPr txBox="1">
            <a:spLocks/>
          </p:cNvSpPr>
          <p:nvPr/>
        </p:nvSpPr>
        <p:spPr>
          <a:xfrm>
            <a:off x="3874016" y="3651257"/>
            <a:ext cx="1307735" cy="70603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 smtClean="0">
                <a:solidFill>
                  <a:schemeClr val="accent1"/>
                </a:solidFill>
                <a:latin typeface="+mn-lt"/>
              </a:rPr>
              <a:t>45,910</a:t>
            </a:r>
            <a:endParaRPr lang="en-GB" sz="2800" dirty="0">
              <a:solidFill>
                <a:schemeClr val="accent1"/>
              </a:solidFill>
              <a:latin typeface="+mn-lt"/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 flipV="1">
            <a:off x="1070091" y="2637289"/>
            <a:ext cx="908325" cy="34637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itle 1"/>
          <p:cNvSpPr txBox="1">
            <a:spLocks/>
          </p:cNvSpPr>
          <p:nvPr/>
        </p:nvSpPr>
        <p:spPr>
          <a:xfrm>
            <a:off x="5421175" y="3651257"/>
            <a:ext cx="1272555" cy="70603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 smtClean="0">
                <a:solidFill>
                  <a:schemeClr val="accent1"/>
                </a:solidFill>
                <a:latin typeface="+mn-lt"/>
              </a:rPr>
              <a:t>45,109</a:t>
            </a:r>
            <a:endParaRPr lang="en-GB" sz="2800" dirty="0">
              <a:solidFill>
                <a:schemeClr val="accent1"/>
              </a:solidFill>
              <a:latin typeface="+mn-lt"/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 flipV="1">
            <a:off x="5492793" y="2621029"/>
            <a:ext cx="908325" cy="34637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itle 1"/>
          <p:cNvSpPr txBox="1">
            <a:spLocks/>
          </p:cNvSpPr>
          <p:nvPr/>
        </p:nvSpPr>
        <p:spPr>
          <a:xfrm>
            <a:off x="7069722" y="3651257"/>
            <a:ext cx="1258140" cy="70603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 smtClean="0">
                <a:solidFill>
                  <a:schemeClr val="accent1"/>
                </a:solidFill>
                <a:latin typeface="+mn-lt"/>
              </a:rPr>
              <a:t>4,923</a:t>
            </a:r>
            <a:endParaRPr lang="en-GB" sz="2800" dirty="0">
              <a:solidFill>
                <a:schemeClr val="accent1"/>
              </a:solidFill>
              <a:latin typeface="+mn-lt"/>
            </a:endParaRPr>
          </a:p>
        </p:txBody>
      </p:sp>
      <p:cxnSp>
        <p:nvCxnSpPr>
          <p:cNvPr id="28" name="Straight Connector 27"/>
          <p:cNvCxnSpPr/>
          <p:nvPr/>
        </p:nvCxnSpPr>
        <p:spPr>
          <a:xfrm>
            <a:off x="5586239" y="2985936"/>
            <a:ext cx="252413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1446717" y="2985936"/>
            <a:ext cx="252413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4607996" y="2985936"/>
            <a:ext cx="252413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7638067" y="2985936"/>
            <a:ext cx="252413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9" name="Picture 3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4122" y="661234"/>
            <a:ext cx="747045" cy="747045"/>
          </a:xfrm>
          <a:prstGeom prst="rect">
            <a:avLst/>
          </a:prstGeom>
        </p:spPr>
      </p:pic>
      <p:sp>
        <p:nvSpPr>
          <p:cNvPr id="40" name="TextBox 39"/>
          <p:cNvSpPr txBox="1"/>
          <p:nvPr/>
        </p:nvSpPr>
        <p:spPr>
          <a:xfrm>
            <a:off x="5746106" y="772844"/>
            <a:ext cx="1826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Calibri" panose="020F0502020204030204" pitchFamily="34" charset="0"/>
              </a:rPr>
              <a:t>Have a think</a:t>
            </a:r>
            <a:endParaRPr lang="en-GB" sz="2400" dirty="0">
              <a:latin typeface="Calibri" panose="020F050202020403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143772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11" grpId="0" animBg="1"/>
      <p:bldP spid="11" grpId="1" animBg="1"/>
      <p:bldP spid="12" grpId="0"/>
      <p:bldP spid="15" grpId="0"/>
      <p:bldP spid="21" grpId="0" animBg="1"/>
      <p:bldP spid="21" grpId="1" animBg="1"/>
      <p:bldP spid="22" grpId="0" animBg="1"/>
      <p:bldP spid="22" grpId="1" animBg="1"/>
      <p:bldP spid="26" grpId="0"/>
      <p:bldP spid="29" grpId="0"/>
      <p:bldP spid="3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Have a go at questions 1 - 7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795523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4|10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3|4.3|2.3|4.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.3|1.7|1.7|1.3|1.4|1.1|1.5|4|6|2.5|1.9|1.3|1.2|1.1|1.6|3.8|15.7|6.1|7.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2|11.4|20.6|1.1|2.8|15.6|1.6|1.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1|22.8|6|4.6|10.6|22.2|1.4|4.8|0.9|4.1|1.1|4.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1|13.1|5|4.2|1.6|7.9|6.5|5.1|5.6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4|4|8.3|8.4|7|6.4|1.1|15.9|9.6|2.1|6.7|2.5|1.7|4.4|9.9|0.9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0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9" ma:contentTypeDescription="Create a new document." ma:contentTypeScope="" ma:versionID="b2c766a94e95002ac4288712d4fa69c8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7178f4fb24cd49e559b70803ab372ab1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1727757-3061-47D3-99FD-9493F136DC43}">
  <ds:schemaRefs>
    <ds:schemaRef ds:uri="http://schemas.openxmlformats.org/package/2006/metadata/core-properties"/>
    <ds:schemaRef ds:uri="http://purl.org/dc/terms/"/>
    <ds:schemaRef ds:uri="http://purl.org/dc/dcmitype/"/>
    <ds:schemaRef ds:uri="http://schemas.microsoft.com/office/2006/documentManagement/types"/>
    <ds:schemaRef ds:uri="http://www.w3.org/XML/1998/namespace"/>
    <ds:schemaRef ds:uri="http://schemas.microsoft.com/office/2006/metadata/properties"/>
    <ds:schemaRef ds:uri="http://purl.org/dc/elements/1.1/"/>
    <ds:schemaRef ds:uri="http://schemas.microsoft.com/office/infopath/2007/PartnerControls"/>
    <ds:schemaRef ds:uri="522d4c35-b548-4432-90ae-af4376e1c4b4"/>
  </ds:schemaRefs>
</ds:datastoreItem>
</file>

<file path=customXml/itemProps2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C42A14D-15C7-4099-86BA-E65B24C9C37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4108</TotalTime>
  <Words>199</Words>
  <Application>Microsoft Office PowerPoint</Application>
  <PresentationFormat>On-screen Show (4:3)</PresentationFormat>
  <Paragraphs>113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11</vt:i4>
      </vt:variant>
      <vt:variant>
        <vt:lpstr>Slide Titles</vt:lpstr>
      </vt:variant>
      <vt:variant>
        <vt:i4>12</vt:i4>
      </vt:variant>
    </vt:vector>
  </HeadingPairs>
  <TitlesOfParts>
    <vt:vector size="30" baseType="lpstr">
      <vt:lpstr>Arial</vt:lpstr>
      <vt:lpstr>Berlin Sans FB</vt:lpstr>
      <vt:lpstr>Calibri</vt:lpstr>
      <vt:lpstr>Calibri Light</vt:lpstr>
      <vt:lpstr>Cambria Math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Custom Design</vt:lpstr>
      <vt:lpstr>1_Custom Design</vt:lpstr>
      <vt:lpstr>2_Custom Design</vt:lpstr>
      <vt:lpstr>3_Custom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questions 1 - 7 on the worksheet</vt:lpstr>
      <vt:lpstr>PowerPoint Presentation</vt:lpstr>
      <vt:lpstr>PowerPoint Presentation</vt:lpstr>
      <vt:lpstr>Have a go at the rest of the questions on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James Clegg</cp:lastModifiedBy>
  <cp:revision>332</cp:revision>
  <dcterms:created xsi:type="dcterms:W3CDTF">2019-07-05T11:02:13Z</dcterms:created>
  <dcterms:modified xsi:type="dcterms:W3CDTF">2020-09-10T09:41:12Z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