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6.xml" ContentType="application/vnd.openxmlformats-officedocument.theme+xml"/>
  <Override PartName="/ppt/slideLayouts/slideLayout9.xml" ContentType="application/vnd.openxmlformats-officedocument.presentationml.slideLayout+xml"/>
  <Override PartName="/ppt/theme/theme7.xml" ContentType="application/vnd.openxmlformats-officedocument.theme+xml"/>
  <Override PartName="/ppt/slideLayouts/slideLayout10.xml" ContentType="application/vnd.openxmlformats-officedocument.presentationml.slideLayout+xml"/>
  <Override PartName="/ppt/theme/theme8.xml" ContentType="application/vnd.openxmlformats-officedocument.theme+xml"/>
  <Override PartName="/ppt/slideLayouts/slideLayout11.xml" ContentType="application/vnd.openxmlformats-officedocument.presentationml.slideLayout+xml"/>
  <Override PartName="/ppt/theme/theme9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10.xml" ContentType="application/vnd.openxmlformats-officedocument.theme+xml"/>
  <Override PartName="/ppt/slideLayouts/slideLayout23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8" r:id="rId4"/>
    <p:sldMasterId id="2147483671" r:id="rId5"/>
    <p:sldMasterId id="2147483673" r:id="rId6"/>
    <p:sldMasterId id="2147483675" r:id="rId7"/>
    <p:sldMasterId id="2147483677" r:id="rId8"/>
    <p:sldMasterId id="2147483679" r:id="rId9"/>
    <p:sldMasterId id="2147483682" r:id="rId10"/>
    <p:sldMasterId id="2147483650" r:id="rId11"/>
    <p:sldMasterId id="2147483652" r:id="rId12"/>
    <p:sldMasterId id="2147483654" r:id="rId13"/>
    <p:sldMasterId id="2147483666" r:id="rId14"/>
  </p:sldMasterIdLst>
  <p:notesMasterIdLst>
    <p:notesMasterId r:id="rId30"/>
  </p:notesMasterIdLst>
  <p:sldIdLst>
    <p:sldId id="327" r:id="rId15"/>
    <p:sldId id="328" r:id="rId16"/>
    <p:sldId id="260" r:id="rId17"/>
    <p:sldId id="300" r:id="rId18"/>
    <p:sldId id="329" r:id="rId19"/>
    <p:sldId id="308" r:id="rId20"/>
    <p:sldId id="321" r:id="rId21"/>
    <p:sldId id="316" r:id="rId22"/>
    <p:sldId id="324" r:id="rId23"/>
    <p:sldId id="330" r:id="rId24"/>
    <p:sldId id="317" r:id="rId25"/>
    <p:sldId id="322" r:id="rId26"/>
    <p:sldId id="325" r:id="rId27"/>
    <p:sldId id="326" r:id="rId28"/>
    <p:sldId id="331" r:id="rId2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0" d="100"/>
          <a:sy n="70" d="100"/>
        </p:scale>
        <p:origin x="132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4.xml"/><Relationship Id="rId26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slide" Target="slides/slide7.xml"/><Relationship Id="rId34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3.xml"/><Relationship Id="rId25" Type="http://schemas.openxmlformats.org/officeDocument/2006/relationships/slide" Target="slides/slide1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29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0.xml"/><Relationship Id="rId32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.xml"/><Relationship Id="rId23" Type="http://schemas.openxmlformats.org/officeDocument/2006/relationships/slide" Target="slides/slide9.xml"/><Relationship Id="rId28" Type="http://schemas.openxmlformats.org/officeDocument/2006/relationships/slide" Target="slides/slide14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Master" Target="slideMasters/slideMaster11.xml"/><Relationship Id="rId22" Type="http://schemas.openxmlformats.org/officeDocument/2006/relationships/slide" Target="slides/slide8.xml"/><Relationship Id="rId27" Type="http://schemas.openxmlformats.org/officeDocument/2006/relationships/slide" Target="slides/slide1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Master" Target="slideMasters/slideMaster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E4B4D-D867-492E-97B2-A4C94167F287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63A521-224D-4C95-824A-3CEFF92EB90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2511188"/>
            <a:ext cx="5950424" cy="1787857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>
              <a:defRPr sz="6600" baseline="0">
                <a:solidFill>
                  <a:schemeClr val="bg1"/>
                </a:solidFill>
                <a:latin typeface="KG Primary Penmanship" panose="02000506000000020003" pitchFamily="2" charset="0"/>
              </a:defRPr>
            </a:lvl1pPr>
          </a:lstStyle>
          <a:p>
            <a:r>
              <a:rPr lang="en-US" dirty="0"/>
              <a:t>TITLE – in caps and saved as a picture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0477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570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5403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945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5628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334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152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773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464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7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609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5335E50-1930-44E5-9B14-893AFBD95C69}" type="datetimeFigureOut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04/09/2020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>
            <a:lvl1pPr>
              <a:defRPr>
                <a:latin typeface="Comic Sans MS" panose="030F0702030302020204" pitchFamily="66" charset="0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08BBDC2-4ED5-4A8D-A28C-1B3F6D2413F0}" type="slidenum">
              <a:rPr kumimoji="0" lang="en-GB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7292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9266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2965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45335E50-1930-44E5-9B14-893AFBD95C69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108BBDC2-4ED5-4A8D-A28C-1B3F6D2413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334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246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711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44433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79184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96672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03403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+mn-lt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2528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60758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2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9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0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close up of a sign&#10;&#10;Description automatically generated">
            <a:extLst>
              <a:ext uri="{FF2B5EF4-FFF2-40B4-BE49-F238E27FC236}">
                <a16:creationId xmlns:a16="http://schemas.microsoft.com/office/drawing/2014/main" id="{F14EDCB3-CC60-E94C-B25C-4D771CB6495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61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4792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256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02C252DA-A0E8-6A49-900E-07188D62BBE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201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72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sign with white text&#10;&#10;Description automatically generated">
            <a:extLst>
              <a:ext uri="{FF2B5EF4-FFF2-40B4-BE49-F238E27FC236}">
                <a16:creationId xmlns:a16="http://schemas.microsoft.com/office/drawing/2014/main" id="{E7898E14-59E6-7D4D-8006-F74307CCB98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73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5135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90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97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83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Y5_SP_B3_PP13.jpg">
            <a:extLst>
              <a:ext uri="{FF2B5EF4-FFF2-40B4-BE49-F238E27FC236}">
                <a16:creationId xmlns:a16="http://schemas.microsoft.com/office/drawing/2014/main" id="{E95FB4EA-75B8-F24A-A499-2ACE9F9705C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599"/>
            <a:ext cx="9144000" cy="6464401"/>
          </a:xfrm>
          <a:prstGeom prst="rect">
            <a:avLst/>
          </a:prstGeom>
        </p:spPr>
      </p:pic>
      <p:pic>
        <p:nvPicPr>
          <p:cNvPr id="7" name="Picture 6" descr="Y5_SP_B3_PP13.jpg">
            <a:extLst>
              <a:ext uri="{FF2B5EF4-FFF2-40B4-BE49-F238E27FC236}">
                <a16:creationId xmlns:a16="http://schemas.microsoft.com/office/drawing/2014/main" id="{251B3F75-D21C-0C4E-A1CC-4B8DDEF0853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77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1072" y="1737213"/>
            <a:ext cx="6334293" cy="3383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912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questions 1 - 3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28926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4206447" y="3245684"/>
            <a:ext cx="479416" cy="478971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507878" y="2696389"/>
            <a:ext cx="479416" cy="478971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507878" y="2174209"/>
            <a:ext cx="479416" cy="478971"/>
          </a:xfrm>
          <a:prstGeom prst="ellipse">
            <a:avLst/>
          </a:prstGeom>
          <a:solidFill>
            <a:schemeClr val="accent4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7511251" y="1638924"/>
            <a:ext cx="479416" cy="478971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6686563" y="1099790"/>
            <a:ext cx="479416" cy="478971"/>
          </a:xfrm>
          <a:prstGeom prst="ellipse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289477"/>
              </p:ext>
            </p:extLst>
          </p:nvPr>
        </p:nvGraphicFramePr>
        <p:xfrm>
          <a:off x="660979" y="539496"/>
          <a:ext cx="7525512" cy="321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168">
                  <a:extLst>
                    <a:ext uri="{9D8B030D-6E8A-4147-A177-3AD203B41FA5}">
                      <a16:colId xmlns:a16="http://schemas.microsoft.com/office/drawing/2014/main" val="1764152854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41544469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1102553499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2947725217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2055376673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2611152106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2329054115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1299573053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3539156001"/>
                    </a:ext>
                  </a:extLst>
                </a:gridCol>
              </a:tblGrid>
              <a:tr h="526869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893560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550350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392519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904751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791543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05038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33933" y="3825238"/>
            <a:ext cx="4484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 number is shown here?</a:t>
            </a:r>
          </a:p>
        </p:txBody>
      </p:sp>
      <p:sp>
        <p:nvSpPr>
          <p:cNvPr id="7" name="Rectangle 6"/>
          <p:cNvSpPr/>
          <p:nvPr/>
        </p:nvSpPr>
        <p:spPr>
          <a:xfrm>
            <a:off x="633933" y="4385354"/>
            <a:ext cx="62648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/>
              <a:t>500,000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30,000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3,000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900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80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647542" y="4385862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533,980</a:t>
            </a:r>
            <a:endParaRPr lang="en-GB" sz="2800" dirty="0"/>
          </a:p>
        </p:txBody>
      </p:sp>
      <p:sp>
        <p:nvSpPr>
          <p:cNvPr id="17" name="TextBox 16"/>
          <p:cNvSpPr txBox="1"/>
          <p:nvPr/>
        </p:nvSpPr>
        <p:spPr>
          <a:xfrm>
            <a:off x="633933" y="4945470"/>
            <a:ext cx="47851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 number has been added?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3933" y="5505587"/>
            <a:ext cx="66890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dirty="0"/>
              <a:t>500,000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</a:t>
            </a:r>
            <a:r>
              <a:rPr lang="en-GB" sz="2800" dirty="0" smtClean="0"/>
              <a:t>30,000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</a:t>
            </a:r>
            <a:r>
              <a:rPr lang="en-GB" sz="2800" dirty="0" smtClean="0"/>
              <a:t>4,000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900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/>
              <a:t> 80 </a:t>
            </a:r>
            <a:r>
              <a:rPr lang="en-GB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/>
              <a:t>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702524" y="5505587"/>
            <a:ext cx="13708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/>
              <a:t>534,980</a:t>
            </a:r>
            <a:endParaRPr lang="en-GB" sz="2800" dirty="0"/>
          </a:p>
        </p:txBody>
      </p:sp>
      <p:sp>
        <p:nvSpPr>
          <p:cNvPr id="20" name="Rectangle 19"/>
          <p:cNvSpPr/>
          <p:nvPr/>
        </p:nvSpPr>
        <p:spPr>
          <a:xfrm>
            <a:off x="5448926" y="4945470"/>
            <a:ext cx="1005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1,000</a:t>
            </a:r>
            <a:endParaRPr lang="en-GB" sz="2800" dirty="0">
              <a:solidFill>
                <a:schemeClr val="accent1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60979" y="319314"/>
            <a:ext cx="7641032" cy="435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2293" y="539496"/>
            <a:ext cx="0" cy="318515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3330129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3.33333E-6 L 0.09184 0.0002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8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/>
      <p:bldP spid="15" grpId="0"/>
      <p:bldP spid="17" grpId="0"/>
      <p:bldP spid="18" grpId="0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/>
          <p:cNvSpPr/>
          <p:nvPr/>
        </p:nvSpPr>
        <p:spPr>
          <a:xfrm>
            <a:off x="5026433" y="3226136"/>
            <a:ext cx="479416" cy="478971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192898" y="2705432"/>
            <a:ext cx="479416" cy="478971"/>
          </a:xfrm>
          <a:prstGeom prst="ellipse">
            <a:avLst/>
          </a:prstGeom>
          <a:solidFill>
            <a:schemeClr val="accent6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532243" y="2160762"/>
            <a:ext cx="479416" cy="478971"/>
          </a:xfrm>
          <a:prstGeom prst="ellipse">
            <a:avLst/>
          </a:prstGeom>
          <a:solidFill>
            <a:schemeClr val="accent4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849085" y="1625477"/>
            <a:ext cx="479416" cy="478971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5026433" y="1091182"/>
            <a:ext cx="479416" cy="478971"/>
          </a:xfrm>
          <a:prstGeom prst="ellipse">
            <a:avLst/>
          </a:prstGeom>
          <a:solidFill>
            <a:schemeClr val="accent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4192898" y="551440"/>
            <a:ext cx="479416" cy="478971"/>
          </a:xfrm>
          <a:prstGeom prst="ellipse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37201"/>
              </p:ext>
            </p:extLst>
          </p:nvPr>
        </p:nvGraphicFramePr>
        <p:xfrm>
          <a:off x="674426" y="539496"/>
          <a:ext cx="7525512" cy="3215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6168">
                  <a:extLst>
                    <a:ext uri="{9D8B030D-6E8A-4147-A177-3AD203B41FA5}">
                      <a16:colId xmlns:a16="http://schemas.microsoft.com/office/drawing/2014/main" val="1764152854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41544469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1102553499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2947725217"/>
                    </a:ext>
                  </a:extLst>
                </a:gridCol>
                <a:gridCol w="811617">
                  <a:extLst>
                    <a:ext uri="{9D8B030D-6E8A-4147-A177-3AD203B41FA5}">
                      <a16:colId xmlns:a16="http://schemas.microsoft.com/office/drawing/2014/main" val="2055376673"/>
                    </a:ext>
                  </a:extLst>
                </a:gridCol>
                <a:gridCol w="860719">
                  <a:extLst>
                    <a:ext uri="{9D8B030D-6E8A-4147-A177-3AD203B41FA5}">
                      <a16:colId xmlns:a16="http://schemas.microsoft.com/office/drawing/2014/main" val="2611152106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2329054115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1299573053"/>
                    </a:ext>
                  </a:extLst>
                </a:gridCol>
                <a:gridCol w="836168">
                  <a:extLst>
                    <a:ext uri="{9D8B030D-6E8A-4147-A177-3AD203B41FA5}">
                      <a16:colId xmlns:a16="http://schemas.microsoft.com/office/drawing/2014/main" val="3539156001"/>
                    </a:ext>
                  </a:extLst>
                </a:gridCol>
              </a:tblGrid>
              <a:tr h="526869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3893560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5550350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5392519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5904751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8791543"/>
                  </a:ext>
                </a:extLst>
              </a:tr>
              <a:tr h="537754"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100,000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200,000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300,000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400,000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500,000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600,000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700,000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800,000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b="0" dirty="0" smtClean="0">
                          <a:solidFill>
                            <a:schemeClr val="tx1"/>
                          </a:solidFill>
                        </a:rPr>
                        <a:t>900,000</a:t>
                      </a:r>
                      <a:endParaRPr lang="en-GB" sz="15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9050385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633933" y="3825238"/>
            <a:ext cx="44840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 number is shown here?</a:t>
            </a:r>
          </a:p>
        </p:txBody>
      </p:sp>
      <p:sp>
        <p:nvSpPr>
          <p:cNvPr id="7" name="Rectangle 6"/>
          <p:cNvSpPr/>
          <p:nvPr/>
        </p:nvSpPr>
        <p:spPr>
          <a:xfrm>
            <a:off x="633933" y="4405873"/>
            <a:ext cx="58833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/>
              <a:t>600,000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50,000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3,000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 smtClean="0"/>
              <a:t> 100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60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 smtClean="0"/>
              <a:t> 5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/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356476" y="4389111"/>
            <a:ext cx="1194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accent1"/>
                </a:solidFill>
              </a:rPr>
              <a:t>653,165</a:t>
            </a:r>
            <a:endParaRPr lang="en-GB" sz="2400" dirty="0">
              <a:solidFill>
                <a:schemeClr val="accent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33933" y="4924953"/>
            <a:ext cx="5431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 number has been subtracted?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33933" y="5505587"/>
            <a:ext cx="68788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500,000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50,000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3,000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100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60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5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19" name="Rectangle 18"/>
          <p:cNvSpPr/>
          <p:nvPr/>
        </p:nvSpPr>
        <p:spPr>
          <a:xfrm>
            <a:off x="6332629" y="5505587"/>
            <a:ext cx="1194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/>
              <a:t>553,165</a:t>
            </a:r>
            <a:endParaRPr lang="en-GB" sz="2400" dirty="0"/>
          </a:p>
        </p:txBody>
      </p:sp>
      <p:sp>
        <p:nvSpPr>
          <p:cNvPr id="20" name="Rectangle 19"/>
          <p:cNvSpPr/>
          <p:nvPr/>
        </p:nvSpPr>
        <p:spPr>
          <a:xfrm>
            <a:off x="5997592" y="4979888"/>
            <a:ext cx="1194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accent1"/>
                </a:solidFill>
              </a:rPr>
              <a:t>100,000</a:t>
            </a:r>
            <a:endParaRPr lang="en-GB" sz="2800" dirty="0">
              <a:solidFill>
                <a:schemeClr val="accent1"/>
              </a:solidFill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4447" y="3798334"/>
            <a:ext cx="747045" cy="747045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5419513" y="3896440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3933" y="4636706"/>
            <a:ext cx="54311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 number has been subtracted?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33933" y="5217340"/>
            <a:ext cx="68788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/>
              <a:t>500,000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50,000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3,000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</a:t>
            </a:r>
            <a:r>
              <a:rPr lang="en-GB" sz="2400" dirty="0" smtClean="0"/>
              <a:t>0 </a:t>
            </a:r>
            <a:r>
              <a:rPr lang="en-GB" sz="24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 smtClean="0"/>
              <a:t> 60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400" dirty="0"/>
              <a:t> 5 </a:t>
            </a:r>
            <a:r>
              <a:rPr lang="en-GB" sz="2400" dirty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400" dirty="0" smtClean="0"/>
              <a:t> </a:t>
            </a:r>
            <a:endParaRPr lang="en-GB" sz="2400" dirty="0"/>
          </a:p>
        </p:txBody>
      </p:sp>
      <p:sp>
        <p:nvSpPr>
          <p:cNvPr id="26" name="Rectangle 25"/>
          <p:cNvSpPr/>
          <p:nvPr/>
        </p:nvSpPr>
        <p:spPr>
          <a:xfrm>
            <a:off x="6101241" y="4698261"/>
            <a:ext cx="65114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>
                <a:solidFill>
                  <a:schemeClr val="accent1"/>
                </a:solidFill>
              </a:rPr>
              <a:t>100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027959" y="5217340"/>
            <a:ext cx="11945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dirty="0" smtClean="0"/>
              <a:t>553,065</a:t>
            </a:r>
            <a:endParaRPr lang="en-GB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19053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186 L -0.09219 -0.00232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18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9" grpId="0" animBg="1"/>
      <p:bldP spid="13" grpId="0"/>
      <p:bldP spid="7" grpId="0"/>
      <p:bldP spid="7" grpId="1"/>
      <p:bldP spid="15" grpId="0"/>
      <p:bldP spid="15" grpId="1"/>
      <p:bldP spid="17" grpId="0"/>
      <p:bldP spid="17" grpId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3" grpId="0"/>
      <p:bldP spid="24" grpId="0"/>
      <p:bldP spid="26" grpId="0"/>
      <p:bldP spid="2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959361"/>
              </p:ext>
            </p:extLst>
          </p:nvPr>
        </p:nvGraphicFramePr>
        <p:xfrm>
          <a:off x="504531" y="423313"/>
          <a:ext cx="7318668" cy="2537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778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55730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Berlin Sans FB" panose="020E0602020502020306" pitchFamily="34" charset="0"/>
                        </a:rPr>
                        <a:t>HTh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Berlin Sans FB" panose="020E0602020502020306" pitchFamily="34" charset="0"/>
                        </a:rPr>
                        <a:t>TTh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Berlin Sans FB" panose="020E0602020502020306" pitchFamily="34" charset="0"/>
                        </a:rPr>
                        <a:t>Th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Berlin Sans FB" panose="020E0602020502020306" pitchFamily="34" charset="0"/>
                        </a:rPr>
                        <a:t>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Berlin Sans FB" panose="020E0602020502020306" pitchFamily="34" charset="0"/>
                        </a:rPr>
                        <a:t>T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Berlin Sans FB" panose="020E0602020502020306" pitchFamily="34" charset="0"/>
                        </a:rPr>
                        <a:t>O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98029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591617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132261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752661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022661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583305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022661" y="17435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583305" y="17435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232854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793498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232854" y="17435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676173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70930" y="3121132"/>
            <a:ext cx="74522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Whitney must add 3 counters to the place value chart and make an even number.</a:t>
            </a:r>
          </a:p>
          <a:p>
            <a:endParaRPr lang="en-GB" sz="2800" dirty="0"/>
          </a:p>
          <a:p>
            <a:r>
              <a:rPr lang="en-GB" sz="2800" dirty="0" smtClean="0"/>
              <a:t>What number could Whitney make?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631" y="3194782"/>
            <a:ext cx="1180959" cy="1668582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051110" y="4432189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986926" y="4029073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025927" y="4666189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5768132" y="4406158"/>
            <a:ext cx="181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214,322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52642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3004 -0.424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93" y="-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-0.16979 -0.51643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490" y="-258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7407E-6 L -0.00382 -0.482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1" y="-2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959361"/>
              </p:ext>
            </p:extLst>
          </p:nvPr>
        </p:nvGraphicFramePr>
        <p:xfrm>
          <a:off x="504531" y="423313"/>
          <a:ext cx="7318668" cy="25376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9778">
                  <a:extLst>
                    <a:ext uri="{9D8B030D-6E8A-4147-A177-3AD203B41FA5}">
                      <a16:colId xmlns:a16="http://schemas.microsoft.com/office/drawing/2014/main" val="2381301211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4059377862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1589910220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2069221138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2550450566"/>
                    </a:ext>
                  </a:extLst>
                </a:gridCol>
                <a:gridCol w="1219778">
                  <a:extLst>
                    <a:ext uri="{9D8B030D-6E8A-4147-A177-3AD203B41FA5}">
                      <a16:colId xmlns:a16="http://schemas.microsoft.com/office/drawing/2014/main" val="544942445"/>
                    </a:ext>
                  </a:extLst>
                </a:gridCol>
              </a:tblGrid>
              <a:tr h="557306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Berlin Sans FB" panose="020E0602020502020306" pitchFamily="34" charset="0"/>
                        </a:rPr>
                        <a:t>HTh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E8B9A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Berlin Sans FB" panose="020E0602020502020306" pitchFamily="34" charset="0"/>
                        </a:rPr>
                        <a:t>TTh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err="1" smtClean="0">
                          <a:latin typeface="Berlin Sans FB" panose="020E0602020502020306" pitchFamily="34" charset="0"/>
                        </a:rPr>
                        <a:t>Th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Berlin Sans FB" panose="020E0602020502020306" pitchFamily="34" charset="0"/>
                        </a:rPr>
                        <a:t>H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Berlin Sans FB" panose="020E0602020502020306" pitchFamily="34" charset="0"/>
                        </a:rPr>
                        <a:t>T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latin typeface="Berlin Sans FB" panose="020E0602020502020306" pitchFamily="34" charset="0"/>
                        </a:rPr>
                        <a:t>O</a:t>
                      </a:r>
                      <a:endParaRPr lang="en-GB" sz="2000" dirty="0">
                        <a:latin typeface="Berlin Sans FB" panose="020E0602020502020306" pitchFamily="34" charset="0"/>
                      </a:endParaRPr>
                    </a:p>
                  </a:txBody>
                  <a:tcPr anchor="ctr">
                    <a:solidFill>
                      <a:srgbClr val="FF5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56721"/>
                  </a:ext>
                </a:extLst>
              </a:tr>
              <a:tr h="1980295"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latin typeface="Berlin Sans FB" panose="020E0602020502020306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577473"/>
                  </a:ext>
                </a:extLst>
              </a:tr>
            </a:tbl>
          </a:graphicData>
        </a:graphic>
      </p:graphicFrame>
      <p:sp>
        <p:nvSpPr>
          <p:cNvPr id="3" name="Oval 2"/>
          <p:cNvSpPr/>
          <p:nvPr/>
        </p:nvSpPr>
        <p:spPr>
          <a:xfrm>
            <a:off x="591617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1132261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1752661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022661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583305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3022661" y="17435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583305" y="17435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4232854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4793498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4232854" y="17435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6676173" y="1123176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370930" y="3121132"/>
            <a:ext cx="74522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Whitney must add 3 counters to the place value chart and make an even number.</a:t>
            </a:r>
          </a:p>
          <a:p>
            <a:endParaRPr lang="en-GB" sz="2800" dirty="0"/>
          </a:p>
          <a:p>
            <a:r>
              <a:rPr lang="en-GB" sz="2800" dirty="0" smtClean="0"/>
              <a:t>What number could Whitney make?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631" y="3194782"/>
            <a:ext cx="1180959" cy="1668582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051110" y="4432189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986926" y="4029073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7025927" y="4666189"/>
            <a:ext cx="468000" cy="468000"/>
          </a:xfrm>
          <a:prstGeom prst="ellipse">
            <a:avLst/>
          </a:prstGeom>
          <a:gradFill flip="none" rotWithShape="1">
            <a:gsLst>
              <a:gs pos="0">
                <a:srgbClr val="FF5050">
                  <a:shade val="30000"/>
                  <a:satMod val="115000"/>
                </a:srgbClr>
              </a:gs>
              <a:gs pos="50000">
                <a:srgbClr val="FF5050">
                  <a:shade val="67500"/>
                  <a:satMod val="115000"/>
                </a:srgbClr>
              </a:gs>
              <a:gs pos="100000">
                <a:srgbClr val="FF5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/>
          <p:cNvSpPr txBox="1"/>
          <p:nvPr/>
        </p:nvSpPr>
        <p:spPr>
          <a:xfrm>
            <a:off x="7025927" y="2359813"/>
            <a:ext cx="6351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3</a:t>
            </a:r>
            <a:endParaRPr lang="en-GB" sz="2800" dirty="0" smtClean="0">
              <a:solidFill>
                <a:schemeClr val="accent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768132" y="4376969"/>
            <a:ext cx="181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214,304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19542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22222E-6 L 0.02952 -0.424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6" y="-21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-1.85185E-6 L -0.03889 -0.4328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4" y="-2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07407E-6 L 0.12795 -0.39884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89" y="-1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/>
      <p:bldP spid="19" grpId="1"/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Have a go at the rest of the questions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03347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92568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667512" y="539496"/>
            <a:ext cx="75255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2		4		6		8		10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	The numbers increase by _______ each time.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</a:rPr>
              <a:t>Write the number 839,004 in words.</a:t>
            </a: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 smtClean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 smtClean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</a:rPr>
              <a:t>23,553		24,553		25,553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	</a:t>
            </a:r>
            <a:r>
              <a:rPr lang="en-GB" sz="2800" dirty="0" smtClean="0">
                <a:latin typeface="Calibri" panose="020F0502020204030204" pitchFamily="34" charset="0"/>
              </a:rPr>
              <a:t>Which place value column changes each time?</a:t>
            </a:r>
            <a:endParaRPr lang="en-GB" sz="28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972675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542095" y="1526010"/>
            <a:ext cx="60780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endParaRPr lang="en-GB" sz="2800" dirty="0">
              <a:latin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4755084" y="1356392"/>
            <a:ext cx="14739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2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1940975" y="2907689"/>
            <a:ext cx="56282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Eight hundred and thirty-nine thousand and four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2647431" y="5353110"/>
            <a:ext cx="3895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The thousands column</a:t>
            </a:r>
            <a:endParaRPr lang="en-GB" sz="28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67512" y="539496"/>
            <a:ext cx="752551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en-GB" sz="2800" dirty="0" smtClean="0">
                <a:latin typeface="Calibri" panose="020F0502020204030204" pitchFamily="34" charset="0"/>
              </a:rPr>
              <a:t>2		4		6		8		10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r>
              <a:rPr lang="en-GB" sz="2800" dirty="0" smtClean="0">
                <a:latin typeface="Calibri" panose="020F0502020204030204" pitchFamily="34" charset="0"/>
              </a:rPr>
              <a:t>	The numbers increase by _______ each time.</a:t>
            </a:r>
          </a:p>
          <a:p>
            <a:pPr marL="514350" indent="-514350">
              <a:buAutoNum type="arabicParenR"/>
            </a:pPr>
            <a:endParaRPr lang="en-GB" sz="2800" dirty="0" smtClean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</a:rPr>
              <a:t>Write the number 839,004 in words.</a:t>
            </a:r>
          </a:p>
          <a:p>
            <a:pPr marL="514350" indent="-514350">
              <a:buAutoNum type="arabicParenR" startAt="2"/>
            </a:pPr>
            <a:endParaRPr lang="en-GB" sz="2800" dirty="0" smtClean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endParaRPr lang="en-GB" sz="2800" dirty="0" smtClean="0">
              <a:latin typeface="Calibri" panose="020F0502020204030204" pitchFamily="34" charset="0"/>
            </a:endParaRPr>
          </a:p>
          <a:p>
            <a:pPr marL="514350" indent="-514350">
              <a:buAutoNum type="arabicParenR" startAt="2"/>
            </a:pPr>
            <a:r>
              <a:rPr lang="en-GB" sz="2800" dirty="0" smtClean="0">
                <a:latin typeface="Calibri" panose="020F0502020204030204" pitchFamily="34" charset="0"/>
              </a:rPr>
              <a:t>23,553		24,553		25,553</a:t>
            </a:r>
          </a:p>
          <a:p>
            <a:endParaRPr lang="en-GB" sz="2800" dirty="0" smtClean="0">
              <a:latin typeface="Calibri" panose="020F0502020204030204" pitchFamily="34" charset="0"/>
            </a:endParaRPr>
          </a:p>
          <a:p>
            <a:r>
              <a:rPr lang="en-GB" sz="2800" dirty="0">
                <a:latin typeface="Calibri" panose="020F0502020204030204" pitchFamily="34" charset="0"/>
              </a:rPr>
              <a:t>	</a:t>
            </a:r>
            <a:r>
              <a:rPr lang="en-GB" sz="2800" dirty="0" smtClean="0">
                <a:latin typeface="Calibri" panose="020F0502020204030204" pitchFamily="34" charset="0"/>
              </a:rPr>
              <a:t>Which place value column changes each time?</a:t>
            </a:r>
            <a:endParaRPr lang="en-GB" sz="2800" dirty="0"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1150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02274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0859" y="1930392"/>
            <a:ext cx="747045" cy="747045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5545925" y="2028498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154" y="953589"/>
            <a:ext cx="6622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6,135		7,135		_____		9,135</a:t>
            </a:r>
            <a:r>
              <a:rPr lang="en-GB" sz="2800" dirty="0"/>
              <a:t>	</a:t>
            </a:r>
            <a:r>
              <a:rPr lang="en-GB" sz="2800" dirty="0" smtClean="0"/>
              <a:t>	_____</a:t>
            </a:r>
            <a:endParaRPr lang="en-GB" sz="2800" dirty="0"/>
          </a:p>
        </p:txBody>
      </p:sp>
      <p:sp>
        <p:nvSpPr>
          <p:cNvPr id="21" name="TextBox 20"/>
          <p:cNvSpPr txBox="1"/>
          <p:nvPr/>
        </p:nvSpPr>
        <p:spPr>
          <a:xfrm>
            <a:off x="1071154" y="2303915"/>
            <a:ext cx="38216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What’s stayed the same?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What’s changed?</a:t>
            </a:r>
            <a:endParaRPr lang="en-GB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1071154" y="3063048"/>
            <a:ext cx="52640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The hundreds, tens and ones digits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071154" y="4821090"/>
            <a:ext cx="517250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The thousands digits</a:t>
            </a:r>
          </a:p>
          <a:p>
            <a:r>
              <a:rPr lang="en-GB" sz="2800" dirty="0" smtClean="0">
                <a:solidFill>
                  <a:schemeClr val="accent1"/>
                </a:solidFill>
              </a:rPr>
              <a:t>It is 1 thousand greater each time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70180" y="903878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,135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870819" y="903878"/>
            <a:ext cx="822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,135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886476" y="903878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>
                <a:solidFill>
                  <a:schemeClr val="accent1"/>
                </a:solidFill>
              </a:rPr>
              <a:t>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1042" y="903878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10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440180" y="1036196"/>
            <a:ext cx="556260" cy="35800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2804545" y="1036196"/>
            <a:ext cx="556260" cy="35800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5560625" y="1036196"/>
            <a:ext cx="556260" cy="35800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1111227" y="1036196"/>
            <a:ext cx="278130" cy="35800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ounded Rectangle 17"/>
          <p:cNvSpPr/>
          <p:nvPr/>
        </p:nvSpPr>
        <p:spPr>
          <a:xfrm>
            <a:off x="2476119" y="1036196"/>
            <a:ext cx="278130" cy="35800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ounded Rectangle 18"/>
          <p:cNvSpPr/>
          <p:nvPr/>
        </p:nvSpPr>
        <p:spPr>
          <a:xfrm>
            <a:off x="5233398" y="1036196"/>
            <a:ext cx="278130" cy="358005"/>
          </a:xfrm>
          <a:prstGeom prst="roundRect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522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5" grpId="0" animBg="1"/>
      <p:bldP spid="5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8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Picture 8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1292" y="1993345"/>
            <a:ext cx="747045" cy="747045"/>
          </a:xfrm>
          <a:prstGeom prst="rect">
            <a:avLst/>
          </a:prstGeom>
        </p:spPr>
      </p:pic>
      <p:sp>
        <p:nvSpPr>
          <p:cNvPr id="89" name="TextBox 88"/>
          <p:cNvSpPr txBox="1"/>
          <p:nvPr/>
        </p:nvSpPr>
        <p:spPr>
          <a:xfrm>
            <a:off x="5676358" y="2091451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1154" y="953589"/>
            <a:ext cx="7109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1,618		_____		_____		1,918    _____ </a:t>
            </a:r>
            <a:r>
              <a:rPr lang="en-GB" sz="2800" dirty="0"/>
              <a:t>	</a:t>
            </a:r>
            <a:r>
              <a:rPr lang="en-GB" sz="2800" dirty="0" smtClean="0"/>
              <a:t>	</a:t>
            </a:r>
            <a:endParaRPr lang="en-GB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1266927" y="2029595"/>
            <a:ext cx="382168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What’s stayed the same?</a:t>
            </a:r>
          </a:p>
          <a:p>
            <a:endParaRPr lang="en-GB" sz="2800" dirty="0"/>
          </a:p>
          <a:p>
            <a:endParaRPr lang="en-GB" sz="2800" dirty="0" smtClean="0"/>
          </a:p>
          <a:p>
            <a:endParaRPr lang="en-GB" sz="2800" dirty="0"/>
          </a:p>
          <a:p>
            <a:r>
              <a:rPr lang="en-GB" sz="2800" dirty="0" smtClean="0"/>
              <a:t>What’s changed?</a:t>
            </a:r>
            <a:endParaRPr lang="en-GB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00175" y="1435100"/>
            <a:ext cx="24447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486400" y="1422400"/>
            <a:ext cx="244475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644650" y="4001750"/>
            <a:ext cx="4626086" cy="1029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636757" y="3672241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173352" y="3675684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709947" y="3679127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246543" y="3682570"/>
            <a:ext cx="7893" cy="658949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150997" y="4265669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1,618	</a:t>
            </a:r>
            <a:endParaRPr lang="en-GB" sz="2800" dirty="0"/>
          </a:p>
        </p:txBody>
      </p:sp>
      <p:sp>
        <p:nvSpPr>
          <p:cNvPr id="40" name="TextBox 39"/>
          <p:cNvSpPr txBox="1"/>
          <p:nvPr/>
        </p:nvSpPr>
        <p:spPr>
          <a:xfrm>
            <a:off x="5711639" y="4314375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1,918	</a:t>
            </a:r>
            <a:endParaRPr lang="en-GB" sz="28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636757" y="3444534"/>
            <a:ext cx="4609786" cy="0"/>
          </a:xfrm>
          <a:prstGeom prst="straightConnector1">
            <a:avLst/>
          </a:prstGeom>
          <a:ln w="38100">
            <a:solidFill>
              <a:schemeClr val="accent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483454" y="2863323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300	</a:t>
            </a:r>
            <a:endParaRPr lang="en-GB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4776826" y="2861939"/>
            <a:ext cx="26943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300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÷</a:t>
            </a:r>
            <a:r>
              <a:rPr lang="en-GB" sz="2800" dirty="0" smtClean="0"/>
              <a:t> 3 </a:t>
            </a:r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=</a:t>
            </a:r>
            <a:r>
              <a:rPr lang="en-GB" sz="2800" dirty="0" smtClean="0"/>
              <a:t> 100 	</a:t>
            </a:r>
            <a:endParaRPr lang="en-GB" sz="2800" dirty="0"/>
          </a:p>
        </p:txBody>
      </p:sp>
      <p:sp>
        <p:nvSpPr>
          <p:cNvPr id="43" name="TextBox 42"/>
          <p:cNvSpPr txBox="1"/>
          <p:nvPr/>
        </p:nvSpPr>
        <p:spPr>
          <a:xfrm>
            <a:off x="2704320" y="4310896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1,718	</a:t>
            </a:r>
            <a:endParaRPr lang="en-GB" sz="2800" dirty="0"/>
          </a:p>
        </p:txBody>
      </p:sp>
      <p:sp>
        <p:nvSpPr>
          <p:cNvPr id="44" name="TextBox 43"/>
          <p:cNvSpPr txBox="1"/>
          <p:nvPr/>
        </p:nvSpPr>
        <p:spPr>
          <a:xfrm>
            <a:off x="4236969" y="4331190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1,818	</a:t>
            </a:r>
            <a:endParaRPr lang="en-GB" sz="2800" dirty="0"/>
          </a:p>
        </p:txBody>
      </p:sp>
      <p:sp>
        <p:nvSpPr>
          <p:cNvPr id="45" name="TextBox 44"/>
          <p:cNvSpPr txBox="1"/>
          <p:nvPr/>
        </p:nvSpPr>
        <p:spPr>
          <a:xfrm>
            <a:off x="2460804" y="920699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1,718	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3837504" y="905340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1,818	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378918" y="902812"/>
            <a:ext cx="121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2,018	</a:t>
            </a:r>
            <a:endParaRPr lang="en-GB" sz="2800" dirty="0">
              <a:solidFill>
                <a:schemeClr val="accent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3852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/>
      <p:bldP spid="89" grpId="1"/>
      <p:bldP spid="13" grpId="0"/>
      <p:bldP spid="13" grpId="1"/>
      <p:bldP spid="39" grpId="0"/>
      <p:bldP spid="40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984881" y="1850996"/>
            <a:ext cx="71096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45			10,045		20,045		30,045 </a:t>
            </a:r>
            <a:r>
              <a:rPr lang="en-GB" sz="2800" dirty="0"/>
              <a:t>	</a:t>
            </a:r>
            <a:r>
              <a:rPr lang="en-GB" sz="2800" dirty="0" smtClean="0"/>
              <a:t>	</a:t>
            </a:r>
            <a:endParaRPr lang="en-GB" sz="2800" dirty="0"/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5942" y="2580656"/>
            <a:ext cx="747045" cy="747045"/>
          </a:xfrm>
          <a:prstGeom prst="rect">
            <a:avLst/>
          </a:prstGeom>
        </p:spPr>
      </p:pic>
      <p:sp>
        <p:nvSpPr>
          <p:cNvPr id="34" name="TextBox 33"/>
          <p:cNvSpPr txBox="1"/>
          <p:nvPr/>
        </p:nvSpPr>
        <p:spPr>
          <a:xfrm>
            <a:off x="5131008" y="2678762"/>
            <a:ext cx="1826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Calibri" panose="020F0502020204030204" pitchFamily="34" charset="0"/>
              </a:rPr>
              <a:t>Have a think</a:t>
            </a:r>
            <a:endParaRPr lang="en-GB" sz="2400" dirty="0">
              <a:latin typeface="Calibri" panose="020F050202020403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984881" y="3425807"/>
            <a:ext cx="66881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This sequence is counting up in __________.</a:t>
            </a:r>
            <a:endParaRPr lang="en-GB" sz="2800" dirty="0"/>
          </a:p>
        </p:txBody>
      </p:sp>
      <p:sp>
        <p:nvSpPr>
          <p:cNvPr id="22" name="Left Bracket 21"/>
          <p:cNvSpPr/>
          <p:nvPr/>
        </p:nvSpPr>
        <p:spPr>
          <a:xfrm rot="5400000">
            <a:off x="1813666" y="633700"/>
            <a:ext cx="621935" cy="1775011"/>
          </a:xfrm>
          <a:prstGeom prst="leftBracket">
            <a:avLst>
              <a:gd name="adj" fmla="val 14270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335617" y="742188"/>
            <a:ext cx="153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10,000</a:t>
            </a:r>
            <a:endParaRPr lang="en-GB" sz="2800" dirty="0"/>
          </a:p>
        </p:txBody>
      </p:sp>
      <p:sp>
        <p:nvSpPr>
          <p:cNvPr id="38" name="Left Bracket 37"/>
          <p:cNvSpPr/>
          <p:nvPr/>
        </p:nvSpPr>
        <p:spPr>
          <a:xfrm rot="5400000">
            <a:off x="3657626" y="633700"/>
            <a:ext cx="621934" cy="1775011"/>
          </a:xfrm>
          <a:prstGeom prst="leftBracket">
            <a:avLst>
              <a:gd name="adj" fmla="val 14270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169980" y="742188"/>
            <a:ext cx="153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10,000</a:t>
            </a:r>
            <a:endParaRPr lang="en-GB" sz="2800" dirty="0"/>
          </a:p>
        </p:txBody>
      </p:sp>
      <p:sp>
        <p:nvSpPr>
          <p:cNvPr id="40" name="Left Bracket 39"/>
          <p:cNvSpPr/>
          <p:nvPr/>
        </p:nvSpPr>
        <p:spPr>
          <a:xfrm rot="5400000">
            <a:off x="5491496" y="633700"/>
            <a:ext cx="621934" cy="1775011"/>
          </a:xfrm>
          <a:prstGeom prst="leftBracket">
            <a:avLst>
              <a:gd name="adj" fmla="val 142701"/>
            </a:avLst>
          </a:prstGeom>
          <a:noFill/>
          <a:ln w="38100"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04343" y="742188"/>
            <a:ext cx="15376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10,000</a:t>
            </a:r>
            <a:endParaRPr lang="en-GB" sz="28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44E6B0A-5D66-794E-AC76-3F54A01194FD}"/>
              </a:ext>
            </a:extLst>
          </p:cNvPr>
          <p:cNvSpPr txBox="1"/>
          <p:nvPr/>
        </p:nvSpPr>
        <p:spPr>
          <a:xfrm>
            <a:off x="5314998" y="3327085"/>
            <a:ext cx="24538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 smtClean="0">
                <a:solidFill>
                  <a:schemeClr val="accent1"/>
                </a:solidFill>
                <a:latin typeface="Calibri" panose="020F0502020204030204" pitchFamily="34" charset="0"/>
              </a:rPr>
              <a:t>10,000s</a:t>
            </a:r>
            <a:endParaRPr lang="en-GB" sz="3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8857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22" grpId="0" animBg="1"/>
      <p:bldP spid="36" grpId="0"/>
      <p:bldP spid="38" grpId="0" animBg="1"/>
      <p:bldP spid="39" grpId="0"/>
      <p:bldP spid="40" grpId="0" animBg="1"/>
      <p:bldP spid="41" grpId="0"/>
      <p:bldP spid="4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05040" y="1458546"/>
            <a:ext cx="75713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……8,763		8,773		8,783		8,793……		 </a:t>
            </a:r>
            <a:r>
              <a:rPr lang="en-GB" sz="2800" dirty="0"/>
              <a:t>	</a:t>
            </a:r>
            <a:r>
              <a:rPr lang="en-GB" sz="2800" dirty="0" smtClean="0"/>
              <a:t>	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142400" y="2140987"/>
            <a:ext cx="6789294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Which numbers will appear in this sequence?</a:t>
            </a:r>
          </a:p>
          <a:p>
            <a:endParaRPr lang="en-GB" sz="2800" dirty="0"/>
          </a:p>
          <a:p>
            <a:r>
              <a:rPr lang="en-GB" sz="2800" dirty="0" smtClean="0"/>
              <a:t>8,753			</a:t>
            </a:r>
            <a:r>
              <a:rPr lang="en-GB" sz="2800" dirty="0"/>
              <a:t> 8,803</a:t>
            </a:r>
          </a:p>
          <a:p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 smtClean="0"/>
              <a:t>   13			 5,342			</a:t>
            </a:r>
          </a:p>
          <a:p>
            <a:endParaRPr lang="en-GB" sz="2800" dirty="0" smtClean="0"/>
          </a:p>
          <a:p>
            <a:r>
              <a:rPr lang="en-GB" sz="2800" dirty="0" smtClean="0"/>
              <a:t>				</a:t>
            </a:r>
          </a:p>
          <a:p>
            <a:r>
              <a:rPr lang="en-GB" sz="2800" dirty="0" smtClean="0"/>
              <a:t>800,003					</a:t>
            </a:r>
          </a:p>
          <a:p>
            <a:endParaRPr lang="en-GB" sz="2800" dirty="0"/>
          </a:p>
        </p:txBody>
      </p:sp>
      <p:sp>
        <p:nvSpPr>
          <p:cNvPr id="5" name="Left Bracket 4"/>
          <p:cNvSpPr/>
          <p:nvPr/>
        </p:nvSpPr>
        <p:spPr>
          <a:xfrm rot="5400000">
            <a:off x="2525477" y="687398"/>
            <a:ext cx="371867" cy="1300703"/>
          </a:xfrm>
          <a:prstGeom prst="leftBracket">
            <a:avLst>
              <a:gd name="adj" fmla="val 174888"/>
            </a:avLst>
          </a:prstGeom>
          <a:noFill/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0793" y="700436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</a:t>
            </a:r>
            <a:endParaRPr lang="en-GB" sz="2800" dirty="0"/>
          </a:p>
        </p:txBody>
      </p:sp>
      <p:sp>
        <p:nvSpPr>
          <p:cNvPr id="7" name="Left Bracket 6"/>
          <p:cNvSpPr/>
          <p:nvPr/>
        </p:nvSpPr>
        <p:spPr>
          <a:xfrm rot="5400000">
            <a:off x="3861434" y="687397"/>
            <a:ext cx="371868" cy="1300703"/>
          </a:xfrm>
          <a:prstGeom prst="leftBracket">
            <a:avLst>
              <a:gd name="adj" fmla="val 174888"/>
            </a:avLst>
          </a:prstGeom>
          <a:noFill/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85275" y="700436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</a:t>
            </a:r>
            <a:endParaRPr lang="en-GB" sz="2800" dirty="0"/>
          </a:p>
        </p:txBody>
      </p:sp>
      <p:sp>
        <p:nvSpPr>
          <p:cNvPr id="9" name="Left Bracket 8"/>
          <p:cNvSpPr/>
          <p:nvPr/>
        </p:nvSpPr>
        <p:spPr>
          <a:xfrm rot="5400000">
            <a:off x="5213590" y="687397"/>
            <a:ext cx="371868" cy="1300703"/>
          </a:xfrm>
          <a:prstGeom prst="leftBracket">
            <a:avLst>
              <a:gd name="adj" fmla="val 174888"/>
            </a:avLst>
          </a:prstGeom>
          <a:noFill/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10537" y="700436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</a:t>
            </a:r>
            <a:endParaRPr lang="en-GB" sz="28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056947" y="3319766"/>
            <a:ext cx="1408372" cy="875008"/>
          </a:xfrm>
          <a:prstGeom prst="rect">
            <a:avLst/>
          </a:prstGeom>
        </p:spPr>
      </p:pic>
      <p:sp>
        <p:nvSpPr>
          <p:cNvPr id="12" name="Rounded Rectangular Callout 11"/>
          <p:cNvSpPr/>
          <p:nvPr/>
        </p:nvSpPr>
        <p:spPr>
          <a:xfrm>
            <a:off x="4913931" y="2900906"/>
            <a:ext cx="3148428" cy="1491801"/>
          </a:xfrm>
          <a:prstGeom prst="wedgeRoundRectCallout">
            <a:avLst>
              <a:gd name="adj1" fmla="val -70468"/>
              <a:gd name="adj2" fmla="val 4295"/>
              <a:gd name="adj3" fmla="val 16667"/>
            </a:avLst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 smtClean="0">
                <a:solidFill>
                  <a:schemeClr val="tx1"/>
                </a:solidFill>
                <a:latin typeface="Calibri" panose="020F0502020204030204" pitchFamily="34" charset="0"/>
              </a:rPr>
              <a:t>This number won’t appear because it doesn’t have a 7 in the hundreds place.</a:t>
            </a:r>
            <a:endParaRPr lang="en-GB" sz="240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42400" y="2900906"/>
            <a:ext cx="1049257" cy="7459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030481" y="1941624"/>
            <a:ext cx="4268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953004" y="1445298"/>
            <a:ext cx="24929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chemeClr val="accent1"/>
                </a:solidFill>
              </a:rPr>
              <a:t>8,803		 </a:t>
            </a:r>
            <a:r>
              <a:rPr lang="en-GB" sz="2800" dirty="0">
                <a:solidFill>
                  <a:schemeClr val="accent1"/>
                </a:solidFill>
              </a:rPr>
              <a:t>	</a:t>
            </a:r>
            <a:r>
              <a:rPr lang="en-GB" sz="2800" dirty="0" smtClean="0">
                <a:solidFill>
                  <a:schemeClr val="accent1"/>
                </a:solidFill>
              </a:rPr>
              <a:t>	</a:t>
            </a:r>
            <a:endParaRPr lang="en-GB" sz="2800" dirty="0">
              <a:solidFill>
                <a:schemeClr val="accent1"/>
              </a:solidFill>
            </a:endParaRPr>
          </a:p>
        </p:txBody>
      </p:sp>
      <p:sp>
        <p:nvSpPr>
          <p:cNvPr id="17" name="Left Bracket 16"/>
          <p:cNvSpPr/>
          <p:nvPr/>
        </p:nvSpPr>
        <p:spPr>
          <a:xfrm rot="5400000">
            <a:off x="6648254" y="614690"/>
            <a:ext cx="371868" cy="1446117"/>
          </a:xfrm>
          <a:prstGeom prst="leftBracket">
            <a:avLst>
              <a:gd name="adj" fmla="val 194440"/>
            </a:avLst>
          </a:prstGeom>
          <a:noFill/>
          <a:ln w="38100">
            <a:solidFill>
              <a:schemeClr val="accent1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12835" y="700436"/>
            <a:ext cx="8996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+</a:t>
            </a:r>
            <a:r>
              <a:rPr lang="en-GB" sz="2800" dirty="0" smtClean="0"/>
              <a:t> 10</a:t>
            </a:r>
            <a:endParaRPr lang="en-GB" sz="2800" dirty="0"/>
          </a:p>
        </p:txBody>
      </p:sp>
      <p:sp>
        <p:nvSpPr>
          <p:cNvPr id="19" name="Oval 18"/>
          <p:cNvSpPr/>
          <p:nvPr/>
        </p:nvSpPr>
        <p:spPr>
          <a:xfrm>
            <a:off x="3022099" y="2867206"/>
            <a:ext cx="1049257" cy="7459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1137692" y="4198058"/>
            <a:ext cx="1049257" cy="7459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999569" y="5441105"/>
            <a:ext cx="1642031" cy="745900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accent1"/>
              </a:solidFill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2931885" y="4392707"/>
            <a:ext cx="1139471" cy="31388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140628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  <p:bldP spid="10" grpId="0"/>
      <p:bldP spid="12" grpId="0" animBg="1"/>
      <p:bldP spid="12" grpId="1" animBg="1"/>
      <p:bldP spid="13" grpId="0" animBg="1"/>
      <p:bldP spid="16" grpId="0"/>
      <p:bldP spid="17" grpId="0" animBg="1"/>
      <p:bldP spid="18" grpId="0"/>
      <p:bldP spid="19" grpId="0" animBg="1"/>
      <p:bldP spid="20" grpId="0" animBg="1"/>
      <p:bldP spid="2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10.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0.9|3|6.3|0.8|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|2.9|8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|10.5|5.2|5.6|0.9|5.6|5.5|8.6|6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18.2|22.2|14.8|1.4|10.9|7.7|3.1|3.1|17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1|7.1|1.9|9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7|2.1|1.3|6.4|12.3|23.6|24.6|3.9|3.7|16.9|9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|26.9|33.6|14.4|7.9|8.2|8.1|7.3|9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7|5.3|5.6|2.4|6.7|3.1|5.4|4.8|3.9|5.7|1.2|3.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9.3|9.8|1.1|6.9"/>
</p:tagLst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et ready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Let's learn tit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9" ma:contentTypeDescription="Create a new document." ma:contentTypeScope="" ma:versionID="b2c766a94e95002ac4288712d4fa69c8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7178f4fb24cd49e559b70803ab372ab1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2006/documentManagement/types"/>
    <ds:schemaRef ds:uri="http://schemas.microsoft.com/office/2006/metadata/properties"/>
    <ds:schemaRef ds:uri="522d4c35-b548-4432-90ae-af4376e1c4b4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654431E-4EA3-4E4A-9B4E-C2C07A4937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3019</TotalTime>
  <Words>413</Words>
  <Application>Microsoft Office PowerPoint</Application>
  <PresentationFormat>On-screen Show (4:3)</PresentationFormat>
  <Paragraphs>228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15</vt:i4>
      </vt:variant>
    </vt:vector>
  </HeadingPairs>
  <TitlesOfParts>
    <vt:vector size="33" baseType="lpstr">
      <vt:lpstr>Arial</vt:lpstr>
      <vt:lpstr>Berlin Sans FB</vt:lpstr>
      <vt:lpstr>Calibri</vt:lpstr>
      <vt:lpstr>Calibri Light</vt:lpstr>
      <vt:lpstr>Cambria Math</vt:lpstr>
      <vt:lpstr>Comic Sans MS</vt:lpstr>
      <vt:lpstr>KG Primary Penmanship</vt:lpstr>
      <vt:lpstr>Title slide</vt:lpstr>
      <vt:lpstr>Get ready title</vt:lpstr>
      <vt:lpstr>Get ready questions</vt:lpstr>
      <vt:lpstr>Let's learn title</vt:lpstr>
      <vt:lpstr>Let's learn slides</vt:lpstr>
      <vt:lpstr>Your turn</vt:lpstr>
      <vt:lpstr>Your turn activity lesson</vt:lpstr>
      <vt:lpstr>Custom Design</vt:lpstr>
      <vt:lpstr>1_Custom Design</vt:lpstr>
      <vt:lpstr>2_Custom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Have a go at questions 1 - 3 on the worksheet</vt:lpstr>
      <vt:lpstr>PowerPoint Presentation</vt:lpstr>
      <vt:lpstr>PowerPoint Presentation</vt:lpstr>
      <vt:lpstr>PowerPoint Presentation</vt:lpstr>
      <vt:lpstr>PowerPoint Presentation</vt:lpstr>
      <vt:lpstr>Have a go at the rest of the questions on the worksheet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James Clegg</cp:lastModifiedBy>
  <cp:revision>318</cp:revision>
  <dcterms:created xsi:type="dcterms:W3CDTF">2019-07-05T11:02:13Z</dcterms:created>
  <dcterms:modified xsi:type="dcterms:W3CDTF">2020-09-04T11:03:17Z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