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50" r:id="rId11"/>
    <p:sldMasterId id="2147483652" r:id="rId12"/>
    <p:sldMasterId id="2147483654" r:id="rId13"/>
    <p:sldMasterId id="2147483666" r:id="rId14"/>
  </p:sldMasterIdLst>
  <p:notesMasterIdLst>
    <p:notesMasterId r:id="rId31"/>
  </p:notesMasterIdLst>
  <p:handoutMasterIdLst>
    <p:handoutMasterId r:id="rId32"/>
  </p:handoutMasterIdLst>
  <p:sldIdLst>
    <p:sldId id="315" r:id="rId15"/>
    <p:sldId id="316" r:id="rId16"/>
    <p:sldId id="260" r:id="rId17"/>
    <p:sldId id="308" r:id="rId18"/>
    <p:sldId id="317" r:id="rId19"/>
    <p:sldId id="279" r:id="rId20"/>
    <p:sldId id="310" r:id="rId21"/>
    <p:sldId id="313" r:id="rId22"/>
    <p:sldId id="309" r:id="rId23"/>
    <p:sldId id="300" r:id="rId24"/>
    <p:sldId id="312" r:id="rId25"/>
    <p:sldId id="318" r:id="rId26"/>
    <p:sldId id="301" r:id="rId27"/>
    <p:sldId id="302" r:id="rId28"/>
    <p:sldId id="314" r:id="rId29"/>
    <p:sldId id="31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21" Type="http://schemas.openxmlformats.org/officeDocument/2006/relationships/slide" Target="slides/slide7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0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EF7E7-CC86-4465-85FA-235C6FF3729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228D-9F5C-4CEE-8B44-5734927C2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71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5854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04/09/2020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140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759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753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9247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7114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156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0000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9138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1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78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88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86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62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7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4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5.png"/><Relationship Id="rId7" Type="http://schemas.openxmlformats.org/officeDocument/2006/relationships/image" Target="../media/image1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110.png"/><Relationship Id="rId10" Type="http://schemas.openxmlformats.org/officeDocument/2006/relationships/image" Target="../media/image140.png"/><Relationship Id="rId9" Type="http://schemas.openxmlformats.org/officeDocument/2006/relationships/image" Target="../media/image1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2874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315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22747" y="789095"/>
            <a:ext cx="78702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Find the number that has a 6 in the thousands column.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031573" y="4278302"/>
            <a:ext cx="228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5,607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22718" y="4278302"/>
            <a:ext cx="228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864,592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659717" y="4241567"/>
            <a:ext cx="228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326,704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238743"/>
              </p:ext>
            </p:extLst>
          </p:nvPr>
        </p:nvGraphicFramePr>
        <p:xfrm>
          <a:off x="2178801" y="1932058"/>
          <a:ext cx="4236216" cy="1480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6036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613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08413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76" name="Oval 75"/>
          <p:cNvSpPr/>
          <p:nvPr/>
        </p:nvSpPr>
        <p:spPr>
          <a:xfrm>
            <a:off x="3655000" y="1823612"/>
            <a:ext cx="561923" cy="194446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472756" y="2491108"/>
            <a:ext cx="889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1496820" y="4772506"/>
            <a:ext cx="21457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6549700" y="4741408"/>
            <a:ext cx="21457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>
            <a:off x="5754609" y="4292738"/>
            <a:ext cx="2036295" cy="533929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3695828" y="4785669"/>
            <a:ext cx="21457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4216923" y="2783496"/>
            <a:ext cx="1985127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03568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2" grpId="0"/>
      <p:bldP spid="76" grpId="0" animBg="1"/>
      <p:bldP spid="77" grpId="0"/>
      <p:bldP spid="8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22747" y="1487542"/>
            <a:ext cx="8215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What is the value of the 7 in each number?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376974" y="4224774"/>
            <a:ext cx="228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23,671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586419" y="4219741"/>
            <a:ext cx="228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47,964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521730"/>
              </p:ext>
            </p:extLst>
          </p:nvPr>
        </p:nvGraphicFramePr>
        <p:xfrm>
          <a:off x="833425" y="2415805"/>
          <a:ext cx="4236216" cy="1480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6036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706036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3613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08413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cxnSp>
        <p:nvCxnSpPr>
          <p:cNvPr id="78" name="Straight Connector 77"/>
          <p:cNvCxnSpPr/>
          <p:nvPr/>
        </p:nvCxnSpPr>
        <p:spPr>
          <a:xfrm>
            <a:off x="1876891" y="4224774"/>
            <a:ext cx="21457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325310" y="4703306"/>
            <a:ext cx="21457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648695" y="4725918"/>
            <a:ext cx="21457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008290" y="4725918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7,000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833466" y="4725918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715677" y="4224774"/>
            <a:ext cx="270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887402" y="4224774"/>
            <a:ext cx="270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alibri" panose="020F0502020204030204" pitchFamily="34" charset="0"/>
              </a:rPr>
              <a:t>7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960508" y="4224774"/>
            <a:ext cx="556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2,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349737" y="4224774"/>
            <a:ext cx="270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550217" y="4224774"/>
            <a:ext cx="270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758692" y="4224774"/>
            <a:ext cx="270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606440" y="2083232"/>
            <a:ext cx="561923" cy="1944466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307852" y="3909521"/>
            <a:ext cx="145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70,000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8259" y="740497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545930" y="88318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5900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81481E-6 L -0.07309 -0.2053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3" y="-10278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81481E-6 L -0.01233 -0.2057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-1030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0.04566 -0.2057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" y="-1030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81481E-6 L 0.08976 -0.2057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9" y="-1030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1481E-6 L 0.14739 -0.2057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61" y="-1030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81481E-6 L 0.19861 -0.2057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31" y="-1030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23" grpId="0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 animBg="1"/>
      <p:bldP spid="32" grpId="1" animBg="1"/>
      <p:bldP spid="33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1 - 6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09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69743"/>
              </p:ext>
            </p:extLst>
          </p:nvPr>
        </p:nvGraphicFramePr>
        <p:xfrm>
          <a:off x="1251915" y="1041949"/>
          <a:ext cx="60960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3555842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7160865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93249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1,000</a:t>
                      </a:r>
                      <a:r>
                        <a:rPr lang="en-GB" sz="28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less</a:t>
                      </a:r>
                      <a:endParaRPr lang="en-GB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</a:t>
                      </a:r>
                      <a:endParaRPr lang="en-GB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1,000 more</a:t>
                      </a:r>
                      <a:endParaRPr lang="en-GB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500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pPr algn="ctr"/>
                      <a:r>
                        <a:rPr lang="en-GB" sz="3200" dirty="0" smtClean="0"/>
                        <a:t>168,763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2899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pPr algn="ctr"/>
                      <a:r>
                        <a:rPr lang="en-GB" sz="3200" dirty="0" smtClean="0"/>
                        <a:t>469,706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404576"/>
                  </a:ext>
                </a:extLst>
              </a:tr>
            </a:tbl>
          </a:graphicData>
        </a:graphic>
      </p:graphicFrame>
      <p:sp>
        <p:nvSpPr>
          <p:cNvPr id="45" name="Right Bracket 44"/>
          <p:cNvSpPr/>
          <p:nvPr/>
        </p:nvSpPr>
        <p:spPr>
          <a:xfrm rot="16200000" flipV="1">
            <a:off x="2950672" y="768720"/>
            <a:ext cx="346535" cy="2005994"/>
          </a:xfrm>
          <a:prstGeom prst="rightBracket">
            <a:avLst>
              <a:gd name="adj" fmla="val 550761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Right Bracket 45"/>
          <p:cNvSpPr/>
          <p:nvPr/>
        </p:nvSpPr>
        <p:spPr>
          <a:xfrm rot="16200000">
            <a:off x="5012805" y="721294"/>
            <a:ext cx="330386" cy="2105737"/>
          </a:xfrm>
          <a:prstGeom prst="rightBracket">
            <a:avLst>
              <a:gd name="adj" fmla="val 550761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027830" y="2322079"/>
            <a:ext cx="214103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03983" y="1843777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169,763</a:t>
            </a:r>
            <a:endParaRPr lang="en-GB" sz="3200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6109728" y="2316772"/>
            <a:ext cx="200629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519323" y="1843777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167,763</a:t>
            </a:r>
            <a:endParaRPr lang="en-GB" sz="3200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2013363" y="2316773"/>
            <a:ext cx="211081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4027830" y="3441258"/>
            <a:ext cx="206481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ight Bracket 84"/>
          <p:cNvSpPr/>
          <p:nvPr/>
        </p:nvSpPr>
        <p:spPr>
          <a:xfrm rot="16200000" flipV="1">
            <a:off x="2950672" y="1887897"/>
            <a:ext cx="346535" cy="2005996"/>
          </a:xfrm>
          <a:prstGeom prst="rightBracket">
            <a:avLst>
              <a:gd name="adj" fmla="val 550761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Right Bracket 85"/>
          <p:cNvSpPr/>
          <p:nvPr/>
        </p:nvSpPr>
        <p:spPr>
          <a:xfrm rot="16200000">
            <a:off x="5013635" y="1844247"/>
            <a:ext cx="330386" cy="2104078"/>
          </a:xfrm>
          <a:prstGeom prst="rightBracket">
            <a:avLst>
              <a:gd name="adj" fmla="val 550761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6115774" y="3451416"/>
            <a:ext cx="209922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2028223" y="3410934"/>
            <a:ext cx="18288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418492" y="2936907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4610,706</a:t>
            </a:r>
            <a:endParaRPr lang="en-GB" sz="3200" dirty="0"/>
          </a:p>
        </p:txBody>
      </p:sp>
      <p:sp>
        <p:nvSpPr>
          <p:cNvPr id="90" name="TextBox 89"/>
          <p:cNvSpPr txBox="1"/>
          <p:nvPr/>
        </p:nvSpPr>
        <p:spPr>
          <a:xfrm>
            <a:off x="5623190" y="2945676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470,706</a:t>
            </a:r>
            <a:endParaRPr lang="en-GB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1519323" y="2935605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468,706</a:t>
            </a:r>
            <a:endParaRPr lang="en-GB" sz="32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443" y="4167846"/>
            <a:ext cx="602924" cy="5880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367" y="4167846"/>
            <a:ext cx="602924" cy="5880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652" y="4167846"/>
            <a:ext cx="602924" cy="5880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576" y="4167846"/>
            <a:ext cx="602924" cy="58807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443" y="4781346"/>
            <a:ext cx="602924" cy="58807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367" y="4781346"/>
            <a:ext cx="602924" cy="58807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652" y="4781346"/>
            <a:ext cx="602924" cy="58807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576" y="4781346"/>
            <a:ext cx="602924" cy="58807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861" y="4167846"/>
            <a:ext cx="602924" cy="58807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500" y="4781346"/>
            <a:ext cx="602924" cy="58807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907" y="4444111"/>
            <a:ext cx="627819" cy="6123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6670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6" grpId="0" animBg="1"/>
      <p:bldP spid="46" grpId="1" animBg="1"/>
      <p:bldP spid="9" grpId="0"/>
      <p:bldP spid="70" grpId="0"/>
      <p:bldP spid="85" grpId="0" animBg="1"/>
      <p:bldP spid="86" grpId="0" animBg="1"/>
      <p:bldP spid="86" grpId="1" animBg="1"/>
      <p:bldP spid="89" grpId="0"/>
      <p:bldP spid="89" grpId="1"/>
      <p:bldP spid="90" grpId="0"/>
      <p:bldP spid="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8259" y="570226"/>
            <a:ext cx="747045" cy="747045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>
            <a:off x="5341514" y="755708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14608" y="1966586"/>
                <a:ext cx="20166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584,693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608" y="1966586"/>
                <a:ext cx="2016690" cy="584775"/>
              </a:xfrm>
              <a:prstGeom prst="rect">
                <a:avLst/>
              </a:prstGeom>
              <a:blipFill>
                <a:blip r:embed="rId6"/>
                <a:stretch>
                  <a:fillRect l="-7553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870548" y="1966585"/>
                <a:ext cx="19394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284,693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0548" y="1966585"/>
                <a:ext cx="1939447" cy="584775"/>
              </a:xfrm>
              <a:prstGeom prst="rect">
                <a:avLst/>
              </a:prstGeom>
              <a:blipFill>
                <a:blip r:embed="rId7"/>
                <a:stretch>
                  <a:fillRect l="-8176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/>
          <p:cNvSpPr txBox="1"/>
          <p:nvPr/>
        </p:nvSpPr>
        <p:spPr>
          <a:xfrm>
            <a:off x="4687364" y="1966584"/>
            <a:ext cx="1939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450" y="4435538"/>
            <a:ext cx="1250012" cy="875008"/>
          </a:xfrm>
          <a:prstGeom prst="rect">
            <a:avLst/>
          </a:prstGeom>
        </p:spPr>
      </p:pic>
      <p:sp>
        <p:nvSpPr>
          <p:cNvPr id="73" name="Rounded Rectangular Callout 72"/>
          <p:cNvSpPr/>
          <p:nvPr/>
        </p:nvSpPr>
        <p:spPr>
          <a:xfrm>
            <a:off x="1337564" y="4225827"/>
            <a:ext cx="4900282" cy="1084720"/>
          </a:xfrm>
          <a:prstGeom prst="wedgeRoundRectCallout">
            <a:avLst>
              <a:gd name="adj1" fmla="val 59469"/>
              <a:gd name="adj2" fmla="val 1210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 need to use a written method to work out the missing number.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14608" y="1998213"/>
            <a:ext cx="322956" cy="59725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2883260" y="1998213"/>
            <a:ext cx="322956" cy="59725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660393" y="1955828"/>
            <a:ext cx="1939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/>
                </a:solidFill>
              </a:rPr>
              <a:t>300,000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146475" y="3254572"/>
            <a:ext cx="485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989034" y="3254572"/>
                <a:ext cx="215744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485,680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034" y="3254572"/>
                <a:ext cx="2157442" cy="584775"/>
              </a:xfrm>
              <a:prstGeom prst="rect">
                <a:avLst/>
              </a:prstGeom>
              <a:blipFill>
                <a:blip r:embed="rId9"/>
                <a:stretch>
                  <a:fillRect l="-7062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3917519" y="3254572"/>
                <a:ext cx="20166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 smtClean="0"/>
                  <a:t> 405,680 </a:t>
                </a:r>
                <a:endParaRPr lang="en-GB" sz="32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7519" y="3254572"/>
                <a:ext cx="2016690" cy="584775"/>
              </a:xfrm>
              <a:prstGeom prst="rect">
                <a:avLst/>
              </a:prstGeom>
              <a:blipFill>
                <a:blip r:embed="rId10"/>
                <a:stretch>
                  <a:fillRect t="-12500" r="-757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Oval 80"/>
          <p:cNvSpPr/>
          <p:nvPr/>
        </p:nvSpPr>
        <p:spPr>
          <a:xfrm>
            <a:off x="1240076" y="3269666"/>
            <a:ext cx="285015" cy="59725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4597811" y="3281080"/>
            <a:ext cx="233700" cy="59725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760075" y="3247183"/>
            <a:ext cx="1939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/>
                </a:solidFill>
              </a:rPr>
              <a:t>80,000</a:t>
            </a:r>
            <a:endParaRPr lang="en-GB" sz="3200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8144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4" grpId="0" animBg="1"/>
      <p:bldP spid="75" grpId="0" animBg="1"/>
      <p:bldP spid="77" grpId="0"/>
      <p:bldP spid="78" grpId="0"/>
      <p:bldP spid="78" grpId="1"/>
      <p:bldP spid="79" grpId="0"/>
      <p:bldP spid="80" grpId="0"/>
      <p:bldP spid="81" grpId="0" animBg="1"/>
      <p:bldP spid="83" grpId="0" animBg="1"/>
      <p:bldP spid="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187456" y="4748456"/>
            <a:ext cx="645458" cy="8289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ounded Rectangle 80"/>
          <p:cNvSpPr/>
          <p:nvPr/>
        </p:nvSpPr>
        <p:spPr>
          <a:xfrm>
            <a:off x="4977954" y="4748456"/>
            <a:ext cx="645458" cy="8289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965271" y="5100689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9</a:t>
            </a:r>
            <a:endParaRPr lang="en-GB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1427042" y="5090668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3</a:t>
            </a:r>
            <a:endParaRPr lang="en-GB" sz="3200" dirty="0"/>
          </a:p>
        </p:txBody>
      </p:sp>
      <p:graphicFrame>
        <p:nvGraphicFramePr>
          <p:cNvPr id="82" name="Table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58698"/>
              </p:ext>
            </p:extLst>
          </p:nvPr>
        </p:nvGraphicFramePr>
        <p:xfrm>
          <a:off x="1124317" y="4092536"/>
          <a:ext cx="4558944" cy="15916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24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759824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7598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759824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759824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759824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55924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0324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0180" y="539496"/>
            <a:ext cx="551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Rosie is thinking of a 6-digit number.</a:t>
            </a:r>
            <a:endParaRPr lang="en-GB" sz="2400" dirty="0">
              <a:latin typeface="Calibri" panose="020F0502020204030204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51501" y="226867"/>
            <a:ext cx="1160360" cy="163505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0180" y="1412631"/>
            <a:ext cx="7525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The greatest digit has the largest possible value.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0180" y="976874"/>
            <a:ext cx="7525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The first and last digits add up to 11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0179" y="2284145"/>
            <a:ext cx="7183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The value of the digit in the hundreds column is double the ones.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0180" y="1848388"/>
            <a:ext cx="7525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The value of the digit in the thousands column is 3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0180" y="3089236"/>
            <a:ext cx="8321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There is the same digit in the 1s, 10s and 10,000s columns.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0180" y="3526613"/>
            <a:ext cx="8019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What is Rosie’s number?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1945556" y="4748456"/>
            <a:ext cx="645458" cy="8289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ounded Rectangle 51"/>
          <p:cNvSpPr/>
          <p:nvPr/>
        </p:nvSpPr>
        <p:spPr>
          <a:xfrm>
            <a:off x="2703656" y="4748456"/>
            <a:ext cx="645458" cy="8289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ounded Rectangle 73"/>
          <p:cNvSpPr/>
          <p:nvPr/>
        </p:nvSpPr>
        <p:spPr>
          <a:xfrm>
            <a:off x="3461756" y="4748456"/>
            <a:ext cx="645458" cy="8289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ounded Rectangle 79"/>
          <p:cNvSpPr/>
          <p:nvPr/>
        </p:nvSpPr>
        <p:spPr>
          <a:xfrm>
            <a:off x="4219856" y="4748456"/>
            <a:ext cx="645458" cy="82894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168619" y="4740848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9</a:t>
            </a:r>
            <a:endParaRPr lang="en-GB" sz="3200" dirty="0"/>
          </a:p>
        </p:txBody>
      </p:sp>
      <p:sp>
        <p:nvSpPr>
          <p:cNvPr id="83" name="TextBox 82"/>
          <p:cNvSpPr txBox="1"/>
          <p:nvPr/>
        </p:nvSpPr>
        <p:spPr>
          <a:xfrm>
            <a:off x="4953180" y="4718811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2</a:t>
            </a:r>
            <a:endParaRPr lang="en-GB" sz="3200" dirty="0"/>
          </a:p>
        </p:txBody>
      </p:sp>
      <p:sp>
        <p:nvSpPr>
          <p:cNvPr id="85" name="TextBox 84"/>
          <p:cNvSpPr txBox="1"/>
          <p:nvPr/>
        </p:nvSpPr>
        <p:spPr>
          <a:xfrm>
            <a:off x="3577499" y="4865678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4</a:t>
            </a:r>
            <a:endParaRPr lang="en-GB" sz="3200" dirty="0"/>
          </a:p>
        </p:txBody>
      </p:sp>
      <p:sp>
        <p:nvSpPr>
          <p:cNvPr id="87" name="TextBox 86"/>
          <p:cNvSpPr txBox="1"/>
          <p:nvPr/>
        </p:nvSpPr>
        <p:spPr>
          <a:xfrm>
            <a:off x="2841093" y="4865678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3</a:t>
            </a:r>
            <a:endParaRPr lang="en-GB" sz="3200" dirty="0"/>
          </a:p>
        </p:txBody>
      </p:sp>
      <p:sp>
        <p:nvSpPr>
          <p:cNvPr id="88" name="TextBox 87"/>
          <p:cNvSpPr txBox="1"/>
          <p:nvPr/>
        </p:nvSpPr>
        <p:spPr>
          <a:xfrm>
            <a:off x="4365986" y="4865678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2</a:t>
            </a:r>
            <a:endParaRPr lang="en-GB" sz="3200" dirty="0"/>
          </a:p>
        </p:txBody>
      </p:sp>
      <p:sp>
        <p:nvSpPr>
          <p:cNvPr id="89" name="TextBox 88"/>
          <p:cNvSpPr txBox="1"/>
          <p:nvPr/>
        </p:nvSpPr>
        <p:spPr>
          <a:xfrm>
            <a:off x="6003276" y="4740849"/>
            <a:ext cx="2509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923,422</a:t>
            </a:r>
            <a:endParaRPr lang="en-GB" sz="3200" dirty="0"/>
          </a:p>
        </p:txBody>
      </p:sp>
      <p:pic>
        <p:nvPicPr>
          <p:cNvPr id="90" name="Picture 8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0172" y="3663258"/>
            <a:ext cx="747045" cy="747045"/>
          </a:xfrm>
          <a:prstGeom prst="rect">
            <a:avLst/>
          </a:prstGeom>
        </p:spPr>
      </p:pic>
      <p:sp>
        <p:nvSpPr>
          <p:cNvPr id="91" name="TextBox 90"/>
          <p:cNvSpPr txBox="1"/>
          <p:nvPr/>
        </p:nvSpPr>
        <p:spPr>
          <a:xfrm>
            <a:off x="5774880" y="3798513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0924" y="5099420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2</a:t>
            </a:r>
            <a:endParaRPr lang="en-GB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5225203" y="4730135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3</a:t>
            </a:r>
            <a:endParaRPr lang="en-GB" sz="3200" dirty="0"/>
          </a:p>
        </p:txBody>
      </p:sp>
      <p:sp>
        <p:nvSpPr>
          <p:cNvPr id="32" name="TextBox 31"/>
          <p:cNvSpPr txBox="1"/>
          <p:nvPr/>
        </p:nvSpPr>
        <p:spPr>
          <a:xfrm>
            <a:off x="1436580" y="4748456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8</a:t>
            </a:r>
            <a:endParaRPr lang="en-GB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5224043" y="5081085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8</a:t>
            </a:r>
            <a:endParaRPr lang="en-GB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2061545" y="4858973"/>
            <a:ext cx="441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2</a:t>
            </a:r>
            <a:endParaRPr lang="en-GB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8665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01389 0.02338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" y="1157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44444E-6 L 0.01632 0.01736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1" grpId="0" animBg="1"/>
      <p:bldP spid="30" grpId="0"/>
      <p:bldP spid="30" grpId="1"/>
      <p:bldP spid="33" grpId="0"/>
      <p:bldP spid="33" grpId="1"/>
      <p:bldP spid="38" grpId="0"/>
      <p:bldP spid="38" grpId="1"/>
      <p:bldP spid="41" grpId="0"/>
      <p:bldP spid="41" grpId="1"/>
      <p:bldP spid="45" grpId="0"/>
      <p:bldP spid="45" grpId="1"/>
      <p:bldP spid="46" grpId="0"/>
      <p:bldP spid="46" grpId="1"/>
      <p:bldP spid="48" grpId="0"/>
      <p:bldP spid="48" grpId="1"/>
      <p:bldP spid="49" grpId="0"/>
      <p:bldP spid="51" grpId="0" animBg="1"/>
      <p:bldP spid="52" grpId="0" animBg="1"/>
      <p:bldP spid="74" grpId="0" animBg="1"/>
      <p:bldP spid="80" grpId="0" animBg="1"/>
      <p:bldP spid="4" grpId="0"/>
      <p:bldP spid="4" grpId="1"/>
      <p:bldP spid="83" grpId="0"/>
      <p:bldP spid="83" grpId="1"/>
      <p:bldP spid="85" grpId="0"/>
      <p:bldP spid="87" grpId="0"/>
      <p:bldP spid="88" grpId="0"/>
      <p:bldP spid="89" grpId="0"/>
      <p:bldP spid="91" grpId="0"/>
      <p:bldP spid="29" grpId="0"/>
      <p:bldP spid="29" grpId="1"/>
      <p:bldP spid="31" grpId="0"/>
      <p:bldP spid="31" grpId="1"/>
      <p:bldP spid="32" grpId="0"/>
      <p:bldP spid="32" grpId="1"/>
      <p:bldP spid="34" grpId="0"/>
      <p:bldP spid="34" grpId="1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rest of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46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351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39496"/>
            <a:ext cx="661358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1) Write 49,012 in words.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2) Draw counters to represent 31,043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3</a:t>
            </a:r>
            <a:r>
              <a:rPr lang="en-GB" sz="2800" dirty="0">
                <a:latin typeface="Calibri" panose="020F0502020204030204" pitchFamily="34" charset="0"/>
              </a:rPr>
              <a:t>) </a:t>
            </a:r>
            <a:r>
              <a:rPr lang="en-GB" sz="2800" dirty="0" smtClean="0">
                <a:latin typeface="Calibri" panose="020F0502020204030204" pitchFamily="34" charset="0"/>
              </a:rPr>
              <a:t>What is the value of the digit 2 in 52,301?</a:t>
            </a:r>
            <a:endParaRPr lang="en-GB" sz="2800" dirty="0"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845684"/>
              </p:ext>
            </p:extLst>
          </p:nvPr>
        </p:nvGraphicFramePr>
        <p:xfrm>
          <a:off x="1494798" y="2398271"/>
          <a:ext cx="5214965" cy="18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39496"/>
            <a:ext cx="661358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1) Write 49,012 in words.</a:t>
            </a:r>
          </a:p>
          <a:p>
            <a:r>
              <a:rPr lang="en-GB" sz="2800" dirty="0" smtClean="0">
                <a:latin typeface="Calibri" panose="020F0502020204030204" pitchFamily="34" charset="0"/>
              </a:rPr>
              <a:t>     </a:t>
            </a:r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Forty-nine thousand and twelve</a:t>
            </a: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2) Draw counters to represent 31,043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3</a:t>
            </a:r>
            <a:r>
              <a:rPr lang="en-GB" sz="2800" dirty="0">
                <a:latin typeface="Calibri" panose="020F0502020204030204" pitchFamily="34" charset="0"/>
              </a:rPr>
              <a:t>) </a:t>
            </a:r>
            <a:r>
              <a:rPr lang="en-GB" sz="2800" dirty="0" smtClean="0">
                <a:latin typeface="Calibri" panose="020F0502020204030204" pitchFamily="34" charset="0"/>
              </a:rPr>
              <a:t>What is the value of the digit 2 in 52,301?</a:t>
            </a:r>
          </a:p>
          <a:p>
            <a:r>
              <a:rPr lang="en-GB" sz="2800" dirty="0" smtClean="0">
                <a:latin typeface="Calibri" panose="020F0502020204030204" pitchFamily="34" charset="0"/>
              </a:rPr>
              <a:t>     </a:t>
            </a:r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Two thousand / 2,000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48402" y="3092278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057048" y="3092278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693053" y="3092278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201699" y="3092278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693053" y="3612404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5201699" y="3612404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801288" y="3571446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743050" y="3092278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251696" y="3092278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5995936" y="3571446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2646313" y="3092277"/>
            <a:ext cx="440182" cy="421641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679100"/>
              </p:ext>
            </p:extLst>
          </p:nvPr>
        </p:nvGraphicFramePr>
        <p:xfrm>
          <a:off x="1494798" y="2398271"/>
          <a:ext cx="5214965" cy="18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99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4299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34453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1427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8457"/>
              </p:ext>
            </p:extLst>
          </p:nvPr>
        </p:nvGraphicFramePr>
        <p:xfrm>
          <a:off x="1267095" y="1345475"/>
          <a:ext cx="6387740" cy="3879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7548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277548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277548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277548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7754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9699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2909751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010345"/>
              </p:ext>
            </p:extLst>
          </p:nvPr>
        </p:nvGraphicFramePr>
        <p:xfrm>
          <a:off x="1267097" y="1345475"/>
          <a:ext cx="6387738" cy="3879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4623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9699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2909751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55" name="Oval 54"/>
          <p:cNvSpPr/>
          <p:nvPr/>
        </p:nvSpPr>
        <p:spPr>
          <a:xfrm>
            <a:off x="1015417" y="874570"/>
            <a:ext cx="1453705" cy="5099715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786938" y="1607004"/>
            <a:ext cx="568800" cy="4572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2585916" y="1594758"/>
            <a:ext cx="567311" cy="4572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4712399" y="1607004"/>
            <a:ext cx="568800" cy="4572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1525281" y="1607004"/>
            <a:ext cx="568800" cy="457200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6864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4" grpId="0" animBg="1"/>
      <p:bldP spid="4" grpId="1" animBg="1"/>
      <p:bldP spid="9" grpId="0" animBg="1"/>
      <p:bldP spid="9" grpId="1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570902"/>
              </p:ext>
            </p:extLst>
          </p:nvPr>
        </p:nvGraphicFramePr>
        <p:xfrm>
          <a:off x="1236399" y="1296336"/>
          <a:ext cx="6387738" cy="3879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4623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9699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2909751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585" y="2347185"/>
            <a:ext cx="561662" cy="5478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339" y="2347185"/>
            <a:ext cx="561662" cy="5478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585" y="2947667"/>
            <a:ext cx="561662" cy="5478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339" y="2947667"/>
            <a:ext cx="561662" cy="5478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585" y="3490962"/>
            <a:ext cx="561662" cy="5478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339" y="3490962"/>
            <a:ext cx="561662" cy="5478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286" y="2347185"/>
            <a:ext cx="585751" cy="5713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770" y="2347185"/>
            <a:ext cx="585751" cy="5713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286" y="2947667"/>
            <a:ext cx="585751" cy="57132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430" y="2347185"/>
            <a:ext cx="564684" cy="5507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737" y="2347185"/>
            <a:ext cx="564684" cy="5507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430" y="2947667"/>
            <a:ext cx="564684" cy="55077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737" y="2947667"/>
            <a:ext cx="564684" cy="55077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430" y="3490962"/>
            <a:ext cx="564684" cy="55077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663" y="2347185"/>
            <a:ext cx="602924" cy="5880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197" y="2347185"/>
            <a:ext cx="602924" cy="58807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249" y="2347185"/>
            <a:ext cx="605707" cy="59079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71211" y="886728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100,000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2313260" y="886728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</a:t>
            </a:r>
            <a:r>
              <a:rPr lang="en-GB" sz="2400" dirty="0" smtClean="0"/>
              <a:t>0,000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4626563" y="886728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  <a:r>
              <a:rPr lang="en-GB" sz="2400" dirty="0" smtClean="0"/>
              <a:t>00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5788757" y="886728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30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6926670" y="886728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5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3705592" y="886728"/>
            <a:ext cx="466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1431249" y="5450400"/>
            <a:ext cx="1550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120,635</a:t>
            </a:r>
            <a:endParaRPr lang="en-GB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3145136" y="5296512"/>
            <a:ext cx="4642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One hundred and twenty thousand, six hundred and thirty-five</a:t>
            </a:r>
            <a:endParaRPr lang="en-GB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1537861" y="4703136"/>
            <a:ext cx="49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</a:t>
            </a:r>
            <a:endParaRPr lang="en-GB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2605843" y="4703136"/>
            <a:ext cx="49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</a:t>
            </a:r>
            <a:endParaRPr lang="en-GB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3705592" y="4703136"/>
            <a:ext cx="49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801386" y="4703136"/>
            <a:ext cx="49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6</a:t>
            </a:r>
            <a:endParaRPr lang="en-GB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5791779" y="4703136"/>
            <a:ext cx="49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3</a:t>
            </a:r>
            <a:endParaRPr lang="en-GB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6941255" y="4703136"/>
            <a:ext cx="49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5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1448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2" grpId="0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856682" y="2439615"/>
            <a:ext cx="7565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Four hundred and three thousand, two hundred and ten</a:t>
            </a:r>
            <a:endParaRPr lang="en-GB" sz="2400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8259" y="573240"/>
            <a:ext cx="747045" cy="7470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545930" y="715930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502" y="3828747"/>
            <a:ext cx="1250012" cy="875008"/>
          </a:xfrm>
          <a:prstGeom prst="rect">
            <a:avLst/>
          </a:prstGeom>
        </p:spPr>
      </p:pic>
      <p:sp>
        <p:nvSpPr>
          <p:cNvPr id="39" name="Rounded Rectangular Callout 38"/>
          <p:cNvSpPr/>
          <p:nvPr/>
        </p:nvSpPr>
        <p:spPr>
          <a:xfrm>
            <a:off x="1492624" y="3698072"/>
            <a:ext cx="3748786" cy="1005683"/>
          </a:xfrm>
          <a:prstGeom prst="wedgeRoundRectCallout">
            <a:avLst>
              <a:gd name="adj1" fmla="val 65177"/>
              <a:gd name="adj2" fmla="val 714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That’s 43,210 in numerals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3544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873758"/>
              </p:ext>
            </p:extLst>
          </p:nvPr>
        </p:nvGraphicFramePr>
        <p:xfrm>
          <a:off x="1236399" y="1484594"/>
          <a:ext cx="6387738" cy="3879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4623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064623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9699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2909751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983" y="2434784"/>
            <a:ext cx="561662" cy="5478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989" y="2434784"/>
            <a:ext cx="561662" cy="5478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7017" y="2434784"/>
            <a:ext cx="585751" cy="57132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122" y="2434784"/>
            <a:ext cx="605707" cy="59079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57502" y="1075323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  <a:r>
              <a:rPr lang="en-GB" sz="2400" dirty="0" smtClean="0"/>
              <a:t>00,000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517512" y="1075323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3,000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4644958" y="1075323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200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5763099" y="1075323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6872496" y="1075323"/>
            <a:ext cx="1550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2701772" y="1075323"/>
            <a:ext cx="466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0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3730769" y="609825"/>
            <a:ext cx="1550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403,210</a:t>
            </a:r>
            <a:endParaRPr lang="en-GB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879298" y="5514285"/>
            <a:ext cx="7565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Four hundred and three thousand, two hundred and ten</a:t>
            </a:r>
            <a:endParaRPr lang="en-GB" sz="2400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122" y="3033188"/>
            <a:ext cx="605707" cy="59079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122" y="3631592"/>
            <a:ext cx="605707" cy="59079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122" y="4229996"/>
            <a:ext cx="605707" cy="590790"/>
          </a:xfrm>
          <a:prstGeom prst="rect">
            <a:avLst/>
          </a:prstGeom>
        </p:spPr>
      </p:pic>
      <p:sp>
        <p:nvSpPr>
          <p:cNvPr id="41" name="Oval 40"/>
          <p:cNvSpPr/>
          <p:nvPr/>
        </p:nvSpPr>
        <p:spPr>
          <a:xfrm>
            <a:off x="817803" y="5462671"/>
            <a:ext cx="1890497" cy="569829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921011" y="5521932"/>
            <a:ext cx="1362346" cy="446369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247062" y="5484214"/>
            <a:ext cx="2036295" cy="533929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481" y="2434784"/>
            <a:ext cx="602924" cy="58807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481" y="2982611"/>
            <a:ext cx="602924" cy="588074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513" y="2434784"/>
            <a:ext cx="602924" cy="5880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4225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|0.8|18|0.5|2.1|9|2.8|12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2.8|2.5|3.7|3.7|4.8|17.1|3.1|2|5.5|1.4|1.6|0.9|5.4|5|2|3.3|5.1|1.8|5.5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3.3|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5.1|11.7|0.6|5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0.9|1.6|0.8|2|2|1.1|2.2|0.8|1.4|0.8|3.3|3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.7|7.1|3.5|3.6|0.4|12|1.9|1.4|6.2|0.8|2.9|0.5|1.8|4.3|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7.9|5.5|5.9|1|1.7|17.6|1.6|18.7|14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6.9|5.6|2.3|2.2|4.7|4.4|4.6|5.9|0.7|3.3|2.1|2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3.9|8|5.2|1.3|6.2|9.5|0.7|0.8|8.6|0.7|11.4|1.1|1.1|9.4|10.2|10.3|13|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522d4c35-b548-4432-90ae-af4376e1c4b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13CDF0-4FE6-47C8-BA3A-8F3BCA2C98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4404</TotalTime>
  <Words>361</Words>
  <Application>Microsoft Office PowerPoint</Application>
  <PresentationFormat>On-screen Show (4:3)</PresentationFormat>
  <Paragraphs>162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16</vt:i4>
      </vt:variant>
    </vt:vector>
  </HeadingPairs>
  <TitlesOfParts>
    <vt:vector size="34" baseType="lpstr">
      <vt:lpstr>Arial</vt:lpstr>
      <vt:lpstr>Berlin Sans FB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1 - 6 on the worksheet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266</cp:revision>
  <dcterms:created xsi:type="dcterms:W3CDTF">2019-07-05T11:02:13Z</dcterms:created>
  <dcterms:modified xsi:type="dcterms:W3CDTF">2020-09-04T11:02:01Z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