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theme/theme1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  <p:sldMasterId id="2147483674" r:id="rId5"/>
    <p:sldMasterId id="2147483676" r:id="rId6"/>
    <p:sldMasterId id="2147483678" r:id="rId7"/>
    <p:sldMasterId id="2147483680" r:id="rId8"/>
    <p:sldMasterId id="2147483682" r:id="rId9"/>
    <p:sldMasterId id="2147483685" r:id="rId10"/>
    <p:sldMasterId id="2147483650" r:id="rId11"/>
    <p:sldMasterId id="2147483652" r:id="rId12"/>
    <p:sldMasterId id="2147483654" r:id="rId13"/>
    <p:sldMasterId id="2147483666" r:id="rId14"/>
    <p:sldMasterId id="2147483668" r:id="rId15"/>
  </p:sldMasterIdLst>
  <p:notesMasterIdLst>
    <p:notesMasterId r:id="rId30"/>
  </p:notesMasterIdLst>
  <p:sldIdLst>
    <p:sldId id="321" r:id="rId16"/>
    <p:sldId id="322" r:id="rId17"/>
    <p:sldId id="260" r:id="rId18"/>
    <p:sldId id="326" r:id="rId19"/>
    <p:sldId id="323" r:id="rId20"/>
    <p:sldId id="308" r:id="rId21"/>
    <p:sldId id="316" r:id="rId22"/>
    <p:sldId id="317" r:id="rId23"/>
    <p:sldId id="319" r:id="rId24"/>
    <p:sldId id="324" r:id="rId25"/>
    <p:sldId id="315" r:id="rId26"/>
    <p:sldId id="313" r:id="rId27"/>
    <p:sldId id="320" r:id="rId28"/>
    <p:sldId id="325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4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429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04/09/2020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450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5910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04/09/2020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435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141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1355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368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87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437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027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813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3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79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26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7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46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11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98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0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59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368" y="2180115"/>
            <a:ext cx="6383065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931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1 - 4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648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92798" y="608785"/>
            <a:ext cx="73685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Which numbers round to 90,000 when rounded to the nearest 10,000?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326893" y="2710816"/>
            <a:ext cx="145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79,985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366943" y="3841619"/>
            <a:ext cx="145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85,000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657" y="1680971"/>
            <a:ext cx="747045" cy="7470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02723" y="1823661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326893" y="4972422"/>
            <a:ext cx="145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94,935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09195" y="2710816"/>
            <a:ext cx="145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99,999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229468" y="3711835"/>
            <a:ext cx="1548312" cy="8329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216626" y="4811753"/>
            <a:ext cx="1548312" cy="8329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432580" y="3172371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80,000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91083" y="4972422"/>
            <a:ext cx="145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8,733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22843" y="5582200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381899" y="3172371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100,000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421603" y="4490685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90,000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439339" y="5582200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90,000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658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/>
      <p:bldP spid="32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3038795" y="672804"/>
            <a:ext cx="4766411" cy="1349620"/>
          </a:xfrm>
          <a:prstGeom prst="wedgeRoundRectCallout">
            <a:avLst>
              <a:gd name="adj1" fmla="val -66817"/>
              <a:gd name="adj2" fmla="val 1613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My number is 20,000 when I round it to the nearest 10,000</a:t>
            </a:r>
            <a:endParaRPr lang="en-GB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09201" y="4348297"/>
            <a:ext cx="7147204" cy="606183"/>
            <a:chOff x="224018" y="4244808"/>
            <a:chExt cx="7769347" cy="658949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24018" y="4560962"/>
              <a:ext cx="7769347" cy="2801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4018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999407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7977906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774796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325574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550185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100963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876352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651741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427130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202519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680525" y="4915026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Calibri" panose="020F0502020204030204" pitchFamily="34" charset="0"/>
              </a:rPr>
              <a:t>20,000</a:t>
            </a:r>
            <a:endParaRPr lang="en-GB" sz="2400" b="1" dirty="0"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37925" y="2164371"/>
            <a:ext cx="78851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latin typeface="Calibri" panose="020F0502020204030204" pitchFamily="34" charset="0"/>
              </a:rPr>
              <a:t>What is the greatest number Alex could be thinking of?</a:t>
            </a:r>
            <a:endParaRPr lang="en-GB" sz="2600" dirty="0"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393510" y="3852854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21,000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116922" y="4915026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22,000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818205" y="3852854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23,000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519601" y="4915026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24,000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005614" y="3852854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25,000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956560" y="3852854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19,000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253022" y="4915026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531866" y="3852854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17,000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831398" y="4915026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16,000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04209" y="3852854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15,000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975064" y="2878483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25,000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8954" y="2830435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214020" y="2928541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4562" y="517933"/>
            <a:ext cx="1119273" cy="1527655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2807220" y="2948107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023458" y="2866986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24,999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536640" y="3852854"/>
            <a:ext cx="951550" cy="46166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/>
          <p:cNvSpPr/>
          <p:nvPr/>
        </p:nvSpPr>
        <p:spPr>
          <a:xfrm>
            <a:off x="5226515" y="4954480"/>
            <a:ext cx="951550" cy="46166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936135" y="3839649"/>
            <a:ext cx="951550" cy="46166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6641289" y="4963271"/>
            <a:ext cx="951550" cy="46166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ounded Rectangle 45"/>
          <p:cNvSpPr/>
          <p:nvPr/>
        </p:nvSpPr>
        <p:spPr>
          <a:xfrm>
            <a:off x="7143504" y="3827890"/>
            <a:ext cx="951550" cy="46166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851008" y="5569376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24,999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736486" y="4686469"/>
            <a:ext cx="68720" cy="98090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53869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6" grpId="0"/>
      <p:bldP spid="27" grpId="0"/>
      <p:bldP spid="28" grpId="0"/>
      <p:bldP spid="29" grpId="0"/>
      <p:bldP spid="29" grpId="1"/>
      <p:bldP spid="30" grpId="0"/>
      <p:bldP spid="31" grpId="0"/>
      <p:bldP spid="32" grpId="0"/>
      <p:bldP spid="33" grpId="0"/>
      <p:bldP spid="34" grpId="0"/>
      <p:bldP spid="35" grpId="0"/>
      <p:bldP spid="35" grpId="1"/>
      <p:bldP spid="39" grpId="0"/>
      <p:bldP spid="42" grpId="0" animBg="1"/>
      <p:bldP spid="42" grpId="1" animBg="1"/>
      <p:bldP spid="43" grpId="0"/>
      <p:bldP spid="16" grpId="0" animBg="1"/>
      <p:bldP spid="40" grpId="0" animBg="1"/>
      <p:bldP spid="44" grpId="0" animBg="1"/>
      <p:bldP spid="45" grpId="0" animBg="1"/>
      <p:bldP spid="46" grpId="0" animBg="1"/>
      <p:bldP spid="46" grpId="1" animBg="1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0971" y="-8443"/>
            <a:ext cx="1119273" cy="1527655"/>
          </a:xfrm>
          <a:prstGeom prst="rect">
            <a:avLst/>
          </a:prstGeom>
        </p:spPr>
      </p:pic>
      <p:grpSp>
        <p:nvGrpSpPr>
          <p:cNvPr id="41" name="Group 40"/>
          <p:cNvGrpSpPr/>
          <p:nvPr/>
        </p:nvGrpSpPr>
        <p:grpSpPr>
          <a:xfrm>
            <a:off x="972111" y="4332590"/>
            <a:ext cx="6993958" cy="579730"/>
            <a:chOff x="210370" y="4229626"/>
            <a:chExt cx="7769347" cy="658949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10370" y="4545780"/>
              <a:ext cx="7769347" cy="2801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10370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985759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964258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761148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311926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536537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087315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862704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638093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13482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7188871" y="4229626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856500" y="4883909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Calibri" panose="020F0502020204030204" pitchFamily="34" charset="0"/>
              </a:rPr>
              <a:t>70,000</a:t>
            </a:r>
            <a:endParaRPr lang="en-GB" sz="2400" b="1" dirty="0"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557766" y="383799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71,000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267529" y="4883909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72,000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55165" y="383799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73,000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670209" y="4883909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74,000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128926" y="383799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75,000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134461" y="383799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69,000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485519" y="4883909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68,000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791655" y="383799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67,000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063893" y="4883909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66,000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68466" y="383799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65,000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92441" y="5427141"/>
            <a:ext cx="608440" cy="65601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3078925" y="5427141"/>
            <a:ext cx="608440" cy="65601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865409" y="5427141"/>
            <a:ext cx="608440" cy="65601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438375" y="5427141"/>
            <a:ext cx="608440" cy="65601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651893" y="5427141"/>
            <a:ext cx="608440" cy="65601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624055" y="5723974"/>
            <a:ext cx="145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,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777382" y="5443888"/>
            <a:ext cx="3716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dirty="0" smtClean="0">
                <a:latin typeface="Calibri" panose="020F0502020204030204" pitchFamily="34" charset="0"/>
              </a:rPr>
              <a:t>4</a:t>
            </a:r>
            <a:endParaRPr lang="en-GB" sz="3400" dirty="0">
              <a:latin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982856" y="5443888"/>
            <a:ext cx="3716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dirty="0" smtClean="0">
                <a:latin typeface="Calibri" panose="020F0502020204030204" pitchFamily="34" charset="0"/>
              </a:rPr>
              <a:t>2</a:t>
            </a:r>
            <a:endParaRPr lang="en-GB" sz="3400" dirty="0">
              <a:latin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407256" y="5443888"/>
            <a:ext cx="3716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dirty="0" smtClean="0">
                <a:latin typeface="Calibri" panose="020F0502020204030204" pitchFamily="34" charset="0"/>
              </a:rPr>
              <a:t>6</a:t>
            </a:r>
            <a:endParaRPr lang="en-GB" sz="3400" dirty="0">
              <a:latin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185395" y="5443888"/>
            <a:ext cx="3716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dirty="0" smtClean="0">
                <a:latin typeface="Calibri" panose="020F0502020204030204" pitchFamily="34" charset="0"/>
              </a:rPr>
              <a:t>6</a:t>
            </a:r>
            <a:endParaRPr lang="en-GB" sz="3400" dirty="0">
              <a:latin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576983" y="5445838"/>
            <a:ext cx="3716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3</a:t>
            </a:r>
            <a:endParaRPr lang="en-GB" sz="34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224857" y="5427141"/>
            <a:ext cx="3716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9</a:t>
            </a:r>
            <a:endParaRPr lang="en-GB" sz="34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1580399" y="336224"/>
            <a:ext cx="4665881" cy="766649"/>
          </a:xfrm>
          <a:prstGeom prst="wedgeRoundRectCallout">
            <a:avLst>
              <a:gd name="adj1" fmla="val -55222"/>
              <a:gd name="adj2" fmla="val 7398"/>
              <a:gd name="adj3" fmla="val 16667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Alex is thinking of a number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53912" y="965532"/>
            <a:ext cx="6167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Rounds to 70,000 to the nearest 10,000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44308" y="1453925"/>
            <a:ext cx="7417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Has an odd multiple of 3 as its ones digit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35200" y="1942318"/>
            <a:ext cx="7417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Has 4 tens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35199" y="2430711"/>
            <a:ext cx="7417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Has a tens digit double the hundreds digit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35198" y="2919103"/>
            <a:ext cx="69106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Has the same digit in the ten thousands and thousands places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0774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 animBg="1"/>
      <p:bldP spid="28" grpId="1" animBg="1"/>
      <p:bldP spid="29" grpId="0" animBg="1"/>
      <p:bldP spid="29" grpId="1" animBg="1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/>
      <p:bldP spid="38" grpId="0"/>
      <p:bldP spid="40" grpId="0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rest of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768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377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39496"/>
            <a:ext cx="6890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Round 7,443 to the nearest 1,000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2)	38,000		39,000		_____		_____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3)	</a:t>
            </a:r>
            <a:r>
              <a:rPr lang="en-GB" sz="2800" dirty="0">
                <a:latin typeface="Calibri" panose="020F0502020204030204" pitchFamily="34" charset="0"/>
              </a:rPr>
              <a:t> _____ </a:t>
            </a:r>
            <a:r>
              <a:rPr lang="en-GB" sz="2800" dirty="0" smtClean="0">
                <a:latin typeface="Calibri" panose="020F0502020204030204" pitchFamily="34" charset="0"/>
              </a:rPr>
              <a:t>		60,000		61,000	</a:t>
            </a:r>
            <a:r>
              <a:rPr lang="en-GB" sz="2800" dirty="0">
                <a:latin typeface="Calibri" panose="020F0502020204030204" pitchFamily="34" charset="0"/>
              </a:rPr>
              <a:t> _____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39496"/>
            <a:ext cx="6890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Round 7,443 to the nearest 1,000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2)	38,000		39,000		_____		_____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3)	</a:t>
            </a:r>
            <a:r>
              <a:rPr lang="en-GB" sz="2800" dirty="0">
                <a:latin typeface="Calibri" panose="020F0502020204030204" pitchFamily="34" charset="0"/>
              </a:rPr>
              <a:t> _____ </a:t>
            </a:r>
            <a:r>
              <a:rPr lang="en-GB" sz="2800" dirty="0" smtClean="0">
                <a:latin typeface="Calibri" panose="020F0502020204030204" pitchFamily="34" charset="0"/>
              </a:rPr>
              <a:t>		60,000		61,000	</a:t>
            </a:r>
            <a:r>
              <a:rPr lang="en-GB" sz="2800" dirty="0">
                <a:latin typeface="Calibri" panose="020F0502020204030204" pitchFamily="34" charset="0"/>
              </a:rPr>
              <a:t> _____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20033" y="540166"/>
            <a:ext cx="1473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559748" y="1787394"/>
            <a:ext cx="1473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26993" y="1780599"/>
            <a:ext cx="1473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41,000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009835" y="3057484"/>
            <a:ext cx="1473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59,000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45762" y="3057484"/>
            <a:ext cx="1473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62,000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5954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0600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2058977"/>
            <a:ext cx="3569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Round to nearest 10</a:t>
            </a:r>
            <a:endParaRPr lang="en-GB" sz="2800" dirty="0">
              <a:latin typeface="Calibri" panose="020F050202020403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01102" y="2335814"/>
            <a:ext cx="831385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317019" y="2058977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Ones column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2867013"/>
            <a:ext cx="3969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Round to nearest 100</a:t>
            </a:r>
            <a:endParaRPr lang="en-GB" sz="2800" dirty="0">
              <a:latin typeface="Calibri" panose="020F0502020204030204" pitchFamily="34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401102" y="3138838"/>
            <a:ext cx="831385" cy="219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317019" y="2867013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Tens column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3674886"/>
            <a:ext cx="4116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Round to nearest 1,000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317019" y="3674886"/>
            <a:ext cx="3221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Hundreds column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4486738"/>
            <a:ext cx="4320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Round to nearest 10,000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317019" y="4486738"/>
            <a:ext cx="3221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________  column</a:t>
            </a:r>
            <a:endParaRPr lang="en-GB" sz="2800" dirty="0">
              <a:latin typeface="Calibri" panose="020F0502020204030204" pitchFamily="34" charset="0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4401102" y="3938236"/>
            <a:ext cx="831385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4401102" y="4750092"/>
            <a:ext cx="831385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248779" y="4455789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Thousands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9709" y="1051073"/>
            <a:ext cx="747045" cy="747045"/>
          </a:xfrm>
          <a:prstGeom prst="rect">
            <a:avLst/>
          </a:prstGeom>
        </p:spPr>
      </p:pic>
      <p:sp>
        <p:nvSpPr>
          <p:cNvPr id="89" name="TextBox 88"/>
          <p:cNvSpPr txBox="1"/>
          <p:nvPr/>
        </p:nvSpPr>
        <p:spPr>
          <a:xfrm>
            <a:off x="5564775" y="1193763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52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4" grpId="0"/>
      <p:bldP spid="57" grpId="0"/>
      <p:bldP spid="60" grpId="0"/>
      <p:bldP spid="84" grpId="0"/>
      <p:bldP spid="87" grpId="0"/>
      <p:bldP spid="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238476" y="736529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80,000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67512" y="745879"/>
            <a:ext cx="6238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libri" panose="020F0502020204030204" pitchFamily="34" charset="0"/>
              </a:rPr>
              <a:t>Round 84,000 to the nearest 10,000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51375" y="3087832"/>
            <a:ext cx="665731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43482" y="275832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08622" y="274429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594886" y="276299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73762" y="274897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04042" y="273962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38902" y="275364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69182" y="275832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934322" y="277702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99462" y="277234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264602" y="278637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929742" y="276767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-135586" y="3425408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80,000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381745" y="3431297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90,000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611935" y="3403247"/>
            <a:ext cx="0" cy="433616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384989" y="3836863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84,000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943481" y="2419488"/>
            <a:ext cx="6665210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812986" y="1847266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674865" y="1843792"/>
            <a:ext cx="2262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10,000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 </a:t>
            </a:r>
            <a:r>
              <a:rPr lang="en-GB" sz="2400" dirty="0" smtClean="0">
                <a:latin typeface="Calibri" panose="020F0502020204030204" pitchFamily="34" charset="0"/>
              </a:rPr>
              <a:t>10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90294" y="1834467"/>
            <a:ext cx="1276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1,000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999191" y="2351747"/>
            <a:ext cx="1276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81,000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954735" y="2296132"/>
            <a:ext cx="2698144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593911" y="2296132"/>
            <a:ext cx="4028428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1885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21" grpId="0"/>
      <p:bldP spid="26" grpId="0"/>
      <p:bldP spid="26" grpId="1"/>
      <p:bldP spid="27" grpId="0"/>
      <p:bldP spid="27" grpId="1"/>
      <p:bldP spid="28" grpId="0"/>
      <p:bldP spid="28" grpId="1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259615" y="1754603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80,000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42036" y="1762837"/>
            <a:ext cx="6238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libri" panose="020F0502020204030204" pitchFamily="34" charset="0"/>
              </a:rPr>
              <a:t>Round 84,000 to the nearest 10,000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50987" y="1844585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0129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739133" y="1485434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50,000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56412" y="865324"/>
            <a:ext cx="6238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Round 45,000 to the nearest 10,000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84424" y="955304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728129" y="3326447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56412" y="2741221"/>
            <a:ext cx="6238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Round 42,989 to the nearest 10,000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94600" y="2826093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731905" y="5157655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alibri" panose="020F0502020204030204" pitchFamily="34" charset="0"/>
              </a:rPr>
              <a:t>0</a:t>
            </a:r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56412" y="4617118"/>
            <a:ext cx="6238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Round 3,606 to the nearest 10,000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5148" y="4707098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731905" y="5157655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9425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  <p:bldP spid="9" grpId="0" animBg="1"/>
      <p:bldP spid="10" grpId="0"/>
      <p:bldP spid="10" grpId="1"/>
      <p:bldP spid="12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.8|1.1|8.8|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12.9|2.2|4.1|2|13.5|4.2|0.8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5.3|4.1|3.4|1.7|4.5|3.5|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19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1.3|6.4|10.4|7.5|9|6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6.9|10.4|16.7|8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5.9|24.6|3.3|6.4|8.5|11.6|7.8|11.4|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3.6|3.3|2.2|3.2|9.4|5.2|4.3|7.6|1.5|3.5|20.6|4.9|6.3|13.5|7.9|5.2|4.9|2.3|16.5|3.9|5.1"/>
</p:tagLst>
</file>

<file path=ppt/theme/theme1.xml><?xml version="1.0" encoding="utf-8"?>
<a:theme xmlns:a="http://schemas.openxmlformats.org/drawingml/2006/main" name="1_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8CE80F-79C8-4ACB-AE0C-BBDDC86F6C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522d4c35-b548-4432-90ae-af4376e1c4b4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2867</TotalTime>
  <Words>243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14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Comic Sans MS</vt:lpstr>
      <vt:lpstr>KG Primary Penmanship</vt:lpstr>
      <vt:lpstr>1_Title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Title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1 - 4 on the worksheet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301</cp:revision>
  <dcterms:created xsi:type="dcterms:W3CDTF">2019-07-05T11:02:13Z</dcterms:created>
  <dcterms:modified xsi:type="dcterms:W3CDTF">2020-09-04T11:00:49Z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