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  <p:sldMasterId id="2147483674" r:id="rId5"/>
    <p:sldMasterId id="2147483676" r:id="rId6"/>
    <p:sldMasterId id="2147483678" r:id="rId7"/>
    <p:sldMasterId id="2147483680" r:id="rId8"/>
    <p:sldMasterId id="2147483682" r:id="rId9"/>
    <p:sldMasterId id="2147483685" r:id="rId10"/>
    <p:sldMasterId id="2147483650" r:id="rId11"/>
    <p:sldMasterId id="2147483652" r:id="rId12"/>
    <p:sldMasterId id="2147483654" r:id="rId13"/>
    <p:sldMasterId id="2147483666" r:id="rId14"/>
    <p:sldMasterId id="2147483668" r:id="rId15"/>
  </p:sldMasterIdLst>
  <p:notesMasterIdLst>
    <p:notesMasterId r:id="rId30"/>
  </p:notesMasterIdLst>
  <p:sldIdLst>
    <p:sldId id="315" r:id="rId16"/>
    <p:sldId id="316" r:id="rId17"/>
    <p:sldId id="260" r:id="rId18"/>
    <p:sldId id="300" r:id="rId19"/>
    <p:sldId id="317" r:id="rId20"/>
    <p:sldId id="291" r:id="rId21"/>
    <p:sldId id="307" r:id="rId22"/>
    <p:sldId id="312" r:id="rId23"/>
    <p:sldId id="311" r:id="rId24"/>
    <p:sldId id="318" r:id="rId25"/>
    <p:sldId id="313" r:id="rId26"/>
    <p:sldId id="308" r:id="rId27"/>
    <p:sldId id="314" r:id="rId28"/>
    <p:sldId id="319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131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04/09/2020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89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3371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04/09/2020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7993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50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4710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127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851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879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4128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76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06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7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54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31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19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5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01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4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8.png"/><Relationship Id="rId5" Type="http://schemas.openxmlformats.org/officeDocument/2006/relationships/image" Target="../media/image1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4.png"/><Relationship Id="rId5" Type="http://schemas.openxmlformats.org/officeDocument/2006/relationships/image" Target="../media/image19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5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1198" y="2188525"/>
            <a:ext cx="66513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23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1 - 4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318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/>
              <p:cNvSpPr txBox="1">
                <a:spLocks/>
              </p:cNvSpPr>
              <p:nvPr/>
            </p:nvSpPr>
            <p:spPr>
              <a:xfrm>
                <a:off x="1632021" y="992106"/>
                <a:ext cx="5403779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latin typeface="+mn-lt"/>
                  </a:rPr>
                  <a:t>11,589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 smtClean="0">
                    <a:latin typeface="+mn-lt"/>
                  </a:rPr>
                  <a:t>5		        11,582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 smtClean="0">
                    <a:latin typeface="+mn-lt"/>
                    <a:ea typeface="Cambria Math" panose="02040503050406030204" pitchFamily="18" charset="0"/>
                  </a:rPr>
                  <a:t>2</a:t>
                </a:r>
                <a:endParaRPr lang="en-GB" sz="2800" dirty="0">
                  <a:latin typeface="+mn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021" y="992106"/>
                <a:ext cx="5403779" cy="706030"/>
              </a:xfrm>
              <a:prstGeom prst="rect">
                <a:avLst/>
              </a:prstGeom>
              <a:blipFill>
                <a:blip r:embed="rId5"/>
                <a:stretch>
                  <a:fillRect l="-2370" t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3904510" y="829099"/>
            <a:ext cx="799252" cy="79925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94007" y="1573759"/>
            <a:ext cx="162442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11,584 		</a:t>
            </a:r>
            <a:endParaRPr lang="en-GB" sz="2800" dirty="0">
              <a:solidFill>
                <a:schemeClr val="accent1"/>
              </a:solidFill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52045" y="1573759"/>
            <a:ext cx="162442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11,584 		</a:t>
            </a:r>
            <a:endParaRPr lang="en-GB" sz="2800" dirty="0">
              <a:solidFill>
                <a:schemeClr val="accent1"/>
              </a:solidFill>
              <a:latin typeface="+mn-lt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4061337" y="932800"/>
                <a:ext cx="1624422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GB" sz="36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600" dirty="0" smtClean="0">
                    <a:solidFill>
                      <a:schemeClr val="accent1"/>
                    </a:solidFill>
                    <a:latin typeface="+mn-lt"/>
                  </a:rPr>
                  <a:t> 		</a:t>
                </a:r>
                <a:endParaRPr lang="en-GB" sz="3600" dirty="0">
                  <a:solidFill>
                    <a:schemeClr val="accent1"/>
                  </a:solidFill>
                  <a:latin typeface="+mn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337" y="932800"/>
                <a:ext cx="1624422" cy="7060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1632021" y="2659312"/>
                <a:ext cx="7511979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latin typeface="+mn-lt"/>
                  </a:rPr>
                  <a:t>        60,510		         60,000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 smtClean="0">
                    <a:latin typeface="+mn-lt"/>
                    <a:ea typeface="Cambria Math" panose="02040503050406030204" pitchFamily="18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 smtClean="0">
                    <a:latin typeface="+mn-lt"/>
                    <a:ea typeface="Cambria Math" panose="02040503050406030204" pitchFamily="18" charset="0"/>
                  </a:rPr>
                  <a:t>100</a:t>
                </a:r>
                <a:endParaRPr lang="en-GB" sz="2800" dirty="0">
                  <a:latin typeface="+mn-lt"/>
                  <a:ea typeface="Cambria Math" panose="02040503050406030204" pitchFamily="18" charset="0"/>
                </a:endParaRPr>
              </a:p>
              <a:p>
                <a:r>
                  <a:rPr lang="en-GB" sz="2800" dirty="0" smtClean="0">
                    <a:latin typeface="+mn-lt"/>
                  </a:rPr>
                  <a:t> </a:t>
                </a:r>
                <a:endParaRPr lang="en-GB" sz="2800" dirty="0">
                  <a:latin typeface="+mn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021" y="2659312"/>
                <a:ext cx="7511979" cy="706030"/>
              </a:xfrm>
              <a:prstGeom prst="rect">
                <a:avLst/>
              </a:prstGeom>
              <a:blipFill>
                <a:blip r:embed="rId7"/>
                <a:stretch>
                  <a:fillRect t="-137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3904510" y="2496305"/>
            <a:ext cx="799252" cy="79925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128697" y="3161839"/>
            <a:ext cx="162442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60,105 		</a:t>
            </a:r>
            <a:endParaRPr lang="en-GB" sz="2800" dirty="0">
              <a:solidFill>
                <a:schemeClr val="accent1"/>
              </a:solidFill>
              <a:latin typeface="+mn-lt"/>
              <a:ea typeface="Cambria Math" panose="02040503050406030204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528453"/>
              </p:ext>
            </p:extLst>
          </p:nvPr>
        </p:nvGraphicFramePr>
        <p:xfrm>
          <a:off x="2944303" y="3837811"/>
          <a:ext cx="5214965" cy="2114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6606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3052848" y="435525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521393" y="435525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Oval 15"/>
          <p:cNvSpPr/>
          <p:nvPr/>
        </p:nvSpPr>
        <p:spPr>
          <a:xfrm>
            <a:off x="3052848" y="481455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3521393" y="481455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val 17"/>
          <p:cNvSpPr/>
          <p:nvPr/>
        </p:nvSpPr>
        <p:spPr>
          <a:xfrm>
            <a:off x="3052848" y="53083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3521393" y="53083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7199576" y="435525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Oval 20"/>
          <p:cNvSpPr/>
          <p:nvPr/>
        </p:nvSpPr>
        <p:spPr>
          <a:xfrm>
            <a:off x="7683822" y="435525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5118362" y="435525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7199576" y="481455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7683822" y="4814551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7199576" y="53083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itle 1"/>
              <p:cNvSpPr txBox="1">
                <a:spLocks/>
              </p:cNvSpPr>
              <p:nvPr/>
            </p:nvSpPr>
            <p:spPr>
              <a:xfrm>
                <a:off x="4074985" y="2608667"/>
                <a:ext cx="1624422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GB" sz="36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3600" dirty="0" smtClean="0">
                    <a:solidFill>
                      <a:schemeClr val="accent1"/>
                    </a:solidFill>
                    <a:latin typeface="+mn-lt"/>
                  </a:rPr>
                  <a:t> 		</a:t>
                </a:r>
                <a:endParaRPr lang="en-GB" sz="3600" dirty="0">
                  <a:solidFill>
                    <a:schemeClr val="accent1"/>
                  </a:solidFill>
                  <a:latin typeface="+mn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4985" y="2608667"/>
                <a:ext cx="1624422" cy="7060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73536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130140" y="2925687"/>
            <a:ext cx="665731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122247" y="259617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787387" y="258215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773651" y="260085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452527" y="258682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82807" y="257747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17667" y="259150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47947" y="261955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13087" y="261487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778227" y="261020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43367" y="262422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108507" y="260552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-104947" y="3195592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30,000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528892" y="3283524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090628" y="2313496"/>
            <a:ext cx="6665209" cy="1270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002154" y="1801155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512743" y="3622036"/>
            <a:ext cx="3604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>
                <a:latin typeface="Calibri" panose="020F0502020204030204" pitchFamily="34" charset="0"/>
              </a:rPr>
              <a:t>10,000 </a:t>
            </a:r>
            <a:r>
              <a:rPr lang="en-GB" sz="3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3000" dirty="0" smtClean="0">
                <a:latin typeface="Calibri" panose="020F0502020204030204" pitchFamily="34" charset="0"/>
              </a:rPr>
              <a:t> 10 </a:t>
            </a:r>
            <a:r>
              <a:rPr lang="en-GB" sz="3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000" dirty="0" smtClean="0">
                <a:latin typeface="Calibri" panose="020F0502020204030204" pitchFamily="34" charset="0"/>
              </a:rPr>
              <a:t> 1,000 </a:t>
            </a:r>
            <a:endParaRPr lang="en-GB" sz="3000" dirty="0">
              <a:latin typeface="Calibri" panose="020F0502020204030204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3769053" y="1583056"/>
            <a:ext cx="166794" cy="95195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495440" y="1091753"/>
            <a:ext cx="13045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34,000</a:t>
            </a:r>
            <a:endParaRPr lang="en-GB" sz="30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440784" y="4052110"/>
            <a:ext cx="13045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30,500</a:t>
            </a:r>
            <a:endParaRPr lang="en-GB" sz="30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1444927" y="2935983"/>
            <a:ext cx="606727" cy="114860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284623" y="2206924"/>
            <a:ext cx="107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31,000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646155" y="3977617"/>
            <a:ext cx="13045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38,890</a:t>
            </a:r>
            <a:endParaRPr lang="en-GB" sz="30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210666" y="2206924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38,000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6272783" y="2916302"/>
            <a:ext cx="728092" cy="110851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8587" y="813065"/>
            <a:ext cx="747045" cy="74704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343653" y="955755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5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4" grpId="1"/>
      <p:bldP spid="52" grpId="0"/>
      <p:bldP spid="53" grpId="0"/>
      <p:bldP spid="25" grpId="0"/>
      <p:bldP spid="61" grpId="0"/>
      <p:bldP spid="62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/>
              <p:cNvSpPr txBox="1">
                <a:spLocks/>
              </p:cNvSpPr>
              <p:nvPr/>
            </p:nvSpPr>
            <p:spPr>
              <a:xfrm>
                <a:off x="2634628" y="599010"/>
                <a:ext cx="5403779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latin typeface="+mn-lt"/>
                  </a:rPr>
                  <a:t>6,473   </a:t>
                </a:r>
                <a:r>
                  <a:rPr lang="en-GB" sz="2800" dirty="0">
                    <a:latin typeface="+mn-lt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2800" dirty="0" smtClean="0">
                    <a:latin typeface="+mn-lt"/>
                  </a:rPr>
                  <a:t>	6,__73	</a:t>
                </a:r>
                <a:endParaRPr lang="en-GB" sz="2800" dirty="0">
                  <a:latin typeface="+mn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628" y="599010"/>
                <a:ext cx="5403779" cy="706030"/>
              </a:xfrm>
              <a:prstGeom prst="rect">
                <a:avLst/>
              </a:prstGeom>
              <a:blipFill>
                <a:blip r:embed="rId5"/>
                <a:stretch>
                  <a:fillRect l="-2255" t="-137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106553"/>
              </p:ext>
            </p:extLst>
          </p:nvPr>
        </p:nvGraphicFramePr>
        <p:xfrm>
          <a:off x="821293" y="1179170"/>
          <a:ext cx="4171972" cy="2395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94109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929838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1398383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929838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1398383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929838" y="269313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1398383" y="269313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1970382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2454628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2995573" y="313823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1970382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2454628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Oval 15"/>
          <p:cNvSpPr/>
          <p:nvPr/>
        </p:nvSpPr>
        <p:spPr>
          <a:xfrm>
            <a:off x="4039181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2995573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val 17"/>
          <p:cNvSpPr/>
          <p:nvPr/>
        </p:nvSpPr>
        <p:spPr>
          <a:xfrm>
            <a:off x="3464118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2995573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3464118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Oval 20"/>
          <p:cNvSpPr/>
          <p:nvPr/>
        </p:nvSpPr>
        <p:spPr>
          <a:xfrm>
            <a:off x="2995573" y="269313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3464118" y="269313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02623" y="2863529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055283" y="222626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529465" y="173948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531988"/>
              </p:ext>
            </p:extLst>
          </p:nvPr>
        </p:nvGraphicFramePr>
        <p:xfrm>
          <a:off x="821293" y="3722230"/>
          <a:ext cx="4171972" cy="23822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928013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28" name="Oval 27"/>
          <p:cNvSpPr/>
          <p:nvPr/>
        </p:nvSpPr>
        <p:spPr>
          <a:xfrm>
            <a:off x="929838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Oval 28"/>
          <p:cNvSpPr/>
          <p:nvPr/>
        </p:nvSpPr>
        <p:spPr>
          <a:xfrm>
            <a:off x="1398383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929838" y="4782968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Oval 30"/>
          <p:cNvSpPr/>
          <p:nvPr/>
        </p:nvSpPr>
        <p:spPr>
          <a:xfrm>
            <a:off x="1398383" y="4782968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Oval 31"/>
          <p:cNvSpPr/>
          <p:nvPr/>
        </p:nvSpPr>
        <p:spPr>
          <a:xfrm>
            <a:off x="929838" y="523619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Oval 32"/>
          <p:cNvSpPr/>
          <p:nvPr/>
        </p:nvSpPr>
        <p:spPr>
          <a:xfrm>
            <a:off x="1398383" y="523619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2995573" y="568129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4039181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2995573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Oval 40"/>
          <p:cNvSpPr/>
          <p:nvPr/>
        </p:nvSpPr>
        <p:spPr>
          <a:xfrm>
            <a:off x="3464118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Oval 41"/>
          <p:cNvSpPr/>
          <p:nvPr/>
        </p:nvSpPr>
        <p:spPr>
          <a:xfrm>
            <a:off x="2995573" y="4782968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Oval 42"/>
          <p:cNvSpPr/>
          <p:nvPr/>
        </p:nvSpPr>
        <p:spPr>
          <a:xfrm>
            <a:off x="3464118" y="4782968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Oval 43"/>
          <p:cNvSpPr/>
          <p:nvPr/>
        </p:nvSpPr>
        <p:spPr>
          <a:xfrm>
            <a:off x="2995573" y="523619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Oval 44"/>
          <p:cNvSpPr/>
          <p:nvPr/>
        </p:nvSpPr>
        <p:spPr>
          <a:xfrm>
            <a:off x="3464118" y="523619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Oval 45"/>
          <p:cNvSpPr/>
          <p:nvPr/>
        </p:nvSpPr>
        <p:spPr>
          <a:xfrm>
            <a:off x="4055283" y="4782968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Oval 46"/>
          <p:cNvSpPr/>
          <p:nvPr/>
        </p:nvSpPr>
        <p:spPr>
          <a:xfrm>
            <a:off x="4529465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Oval 47"/>
          <p:cNvSpPr/>
          <p:nvPr/>
        </p:nvSpPr>
        <p:spPr>
          <a:xfrm>
            <a:off x="1982956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5725215" y="970103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2474570" y="428254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5725215" y="1374432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2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1981044" y="4782968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5725215" y="1776835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3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5732080" y="2164929"/>
            <a:ext cx="90887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0</a:t>
            </a:r>
            <a:r>
              <a:rPr lang="en-GB" sz="2800" dirty="0" smtClean="0">
                <a:latin typeface="+mn-lt"/>
              </a:rPr>
              <a:t>	</a:t>
            </a:r>
            <a:endParaRPr lang="en-GB" sz="2800" dirty="0">
              <a:latin typeface="+mn-lt"/>
              <a:ea typeface="Cambria Math" panose="02040503050406030204" pitchFamily="18" charset="0"/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4273" y="2729499"/>
            <a:ext cx="747045" cy="7470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92904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4" grpId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8" grpId="1" animBg="1"/>
      <p:bldP spid="49" grpId="0"/>
      <p:bldP spid="50" grpId="0" animBg="1"/>
      <p:bldP spid="50" grpId="1" animBg="1"/>
      <p:bldP spid="51" grpId="0"/>
      <p:bldP spid="52" grpId="0" animBg="1"/>
      <p:bldP spid="52" grpId="1" animBg="1"/>
      <p:bldP spid="54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208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4232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7512" y="334776"/>
                <a:ext cx="6078008" cy="5693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Tx/>
                  <a:buAutoNum type="arabicParenR"/>
                </a:pPr>
                <a:r>
                  <a:rPr lang="en-GB" sz="2800" dirty="0" smtClean="0"/>
                  <a:t>300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10,000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endParaRPr lang="en-GB" sz="2800" dirty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r>
                  <a:rPr lang="en-GB" sz="2800" dirty="0" smtClean="0"/>
                  <a:t>C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/>
              </a:p>
              <a:p>
                <a:r>
                  <a:rPr lang="en-GB" sz="2800" dirty="0"/>
                  <a:t>	</a:t>
                </a:r>
                <a:r>
                  <a:rPr lang="en-GB" sz="2800" dirty="0" smtClean="0"/>
                  <a:t> I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r>
                  <a:rPr lang="en-GB" sz="2800" dirty="0" smtClean="0">
                    <a:ea typeface="Cambria Math" panose="02040503050406030204" pitchFamily="18" charset="0"/>
                  </a:rPr>
                  <a:t>	 X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r>
                  <a:rPr lang="en-GB" sz="2800" dirty="0">
                    <a:ea typeface="Cambria Math" panose="02040503050406030204" pitchFamily="18" charset="0"/>
                  </a:rPr>
                  <a:t>	</a:t>
                </a:r>
                <a:r>
                  <a:rPr lang="en-GB" sz="2800" dirty="0" smtClean="0">
                    <a:ea typeface="Cambria Math" panose="02040503050406030204" pitchFamily="18" charset="0"/>
                  </a:rPr>
                  <a:t> V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endParaRPr lang="en-GB" sz="2800" dirty="0">
                  <a:ea typeface="Cambria Math" panose="02040503050406030204" pitchFamily="18" charset="0"/>
                </a:endParaRPr>
              </a:p>
              <a:p>
                <a:r>
                  <a:rPr lang="en-GB" sz="2800" dirty="0" smtClean="0">
                    <a:ea typeface="Cambria Math" panose="02040503050406030204" pitchFamily="18" charset="0"/>
                  </a:rPr>
                  <a:t>3)	What does ascending mean?</a:t>
                </a:r>
                <a:r>
                  <a:rPr lang="en-GB" sz="2800" dirty="0" smtClean="0"/>
                  <a:t> </a:t>
                </a:r>
                <a:endParaRPr lang="en-GB" sz="2800" dirty="0">
                  <a:ea typeface="Cambria Math" panose="02040503050406030204" pitchFamily="18" charset="0"/>
                </a:endParaRPr>
              </a:p>
              <a:p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6078008" cy="5693866"/>
              </a:xfrm>
              <a:prstGeom prst="rect">
                <a:avLst/>
              </a:prstGeom>
              <a:blipFill>
                <a:blip r:embed="rId5"/>
                <a:stretch>
                  <a:fillRect l="-2106" t="-11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7512" y="334776"/>
                <a:ext cx="6078008" cy="5693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Tx/>
                  <a:buAutoNum type="arabicParenR"/>
                </a:pPr>
                <a:r>
                  <a:rPr lang="en-GB" sz="2800" dirty="0" smtClean="0"/>
                  <a:t>300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10,000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endParaRPr lang="en-GB" sz="2800" dirty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endParaRPr lang="en-GB" sz="2800" dirty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r>
                  <a:rPr lang="en-GB" sz="2800" dirty="0"/>
                  <a:t>C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	 I 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ea typeface="Cambria Math" panose="02040503050406030204" pitchFamily="18" charset="0"/>
                </a:endParaRPr>
              </a:p>
              <a:p>
                <a:r>
                  <a:rPr lang="en-GB" sz="2800" dirty="0">
                    <a:ea typeface="Cambria Math" panose="02040503050406030204" pitchFamily="18" charset="0"/>
                  </a:rPr>
                  <a:t>	 X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ea typeface="Cambria Math" panose="02040503050406030204" pitchFamily="18" charset="0"/>
                </a:endParaRPr>
              </a:p>
              <a:p>
                <a:r>
                  <a:rPr lang="en-GB" sz="2800" dirty="0">
                    <a:ea typeface="Cambria Math" panose="02040503050406030204" pitchFamily="18" charset="0"/>
                  </a:rPr>
                  <a:t>	 V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ea typeface="Cambria Math" panose="02040503050406030204" pitchFamily="18" charset="0"/>
                </a:endParaRPr>
              </a:p>
              <a:p>
                <a:endParaRPr lang="en-GB" sz="2800" dirty="0">
                  <a:ea typeface="Cambria Math" panose="02040503050406030204" pitchFamily="18" charset="0"/>
                </a:endParaRPr>
              </a:p>
              <a:p>
                <a:pPr marL="514350" indent="-514350">
                  <a:buFontTx/>
                  <a:buAutoNum type="arabicParenR"/>
                </a:pPr>
                <a:endParaRPr lang="en-GB" sz="2800" dirty="0">
                  <a:ea typeface="Cambria Math" panose="02040503050406030204" pitchFamily="18" charset="0"/>
                </a:endParaRPr>
              </a:p>
              <a:p>
                <a:r>
                  <a:rPr lang="en-GB" sz="2800" dirty="0" smtClean="0">
                    <a:ea typeface="Cambria Math" panose="02040503050406030204" pitchFamily="18" charset="0"/>
                  </a:rPr>
                  <a:t>3)	What does ascending mean?</a:t>
                </a:r>
                <a:r>
                  <a:rPr lang="en-GB" sz="2800" dirty="0" smtClean="0"/>
                  <a:t> </a:t>
                </a:r>
                <a:endParaRPr lang="en-GB" sz="2800" dirty="0">
                  <a:ea typeface="Cambria Math" panose="02040503050406030204" pitchFamily="18" charset="0"/>
                </a:endParaRPr>
              </a:p>
              <a:p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6078008" cy="5693866"/>
              </a:xfrm>
              <a:prstGeom prst="rect">
                <a:avLst/>
              </a:prstGeom>
              <a:blipFill>
                <a:blip r:embed="rId5"/>
                <a:stretch>
                  <a:fillRect l="-2106" t="-11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882817" y="1615314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44683" y="348424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10,304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34422" y="4192668"/>
            <a:ext cx="2384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Getting larger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82817" y="2042342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82817" y="2469370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82817" y="2896399"/>
            <a:ext cx="1693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5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150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0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905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149365"/>
              </p:ext>
            </p:extLst>
          </p:nvPr>
        </p:nvGraphicFramePr>
        <p:xfrm>
          <a:off x="2763312" y="502971"/>
          <a:ext cx="5214965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47" name="Oval 46"/>
          <p:cNvSpPr/>
          <p:nvPr/>
        </p:nvSpPr>
        <p:spPr>
          <a:xfrm>
            <a:off x="7020249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7521891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778" y="382057"/>
            <a:ext cx="947267" cy="654166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667512" y="961054"/>
            <a:ext cx="209580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>
                <a:latin typeface="+mn-lt"/>
              </a:rPr>
              <a:t>Dexter’s number</a:t>
            </a:r>
            <a:endParaRPr lang="en-GB" sz="2400" dirty="0">
              <a:latin typeface="+mn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880551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342379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3894586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4356414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3894586" y="155833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4365571" y="155833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5979664" y="110169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277" y="2742766"/>
            <a:ext cx="880755" cy="1244421"/>
          </a:xfrm>
          <a:prstGeom prst="rect">
            <a:avLst/>
          </a:prstGeom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770164" y="3683132"/>
            <a:ext cx="1890497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>
                <a:latin typeface="+mn-lt"/>
              </a:rPr>
              <a:t>Dora’s number</a:t>
            </a:r>
            <a:endParaRPr lang="en-GB" sz="2400" dirty="0">
              <a:latin typeface="+mn-lt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72317"/>
              </p:ext>
            </p:extLst>
          </p:nvPr>
        </p:nvGraphicFramePr>
        <p:xfrm>
          <a:off x="2791267" y="2792824"/>
          <a:ext cx="5214965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0" name="Oval 29"/>
          <p:cNvSpPr/>
          <p:nvPr/>
        </p:nvSpPr>
        <p:spPr>
          <a:xfrm>
            <a:off x="7092428" y="339155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2908506" y="339155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370334" y="339155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038749" y="339155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Oval 37"/>
          <p:cNvSpPr/>
          <p:nvPr/>
        </p:nvSpPr>
        <p:spPr>
          <a:xfrm>
            <a:off x="2908506" y="390632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3371296" y="390632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7020249" y="155833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601" y="5072829"/>
            <a:ext cx="1250012" cy="875008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770164" y="4911152"/>
            <a:ext cx="5569499" cy="1084507"/>
          </a:xfrm>
          <a:prstGeom prst="wedgeRoundRectCallout">
            <a:avLst>
              <a:gd name="adj1" fmla="val 59051"/>
              <a:gd name="adj2" fmla="val 714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Dexter’s number is greater!  He has used 10 counters whereas Dora has only used 6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3082060" y="1932017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2</a:t>
            </a: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4209126" y="1928552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</a:t>
            </a:r>
            <a:endParaRPr lang="en-GB" sz="2800" dirty="0">
              <a:latin typeface="+mn-lt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5177860" y="1922128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>
          <a:xfrm>
            <a:off x="6171805" y="1918334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7283686" y="1918334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3</a:t>
            </a:r>
            <a:endParaRPr lang="en-GB" sz="2800" dirty="0">
              <a:latin typeface="+mn-lt"/>
            </a:endParaRP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3179585" y="4241972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</a:t>
            </a:r>
            <a:endParaRPr lang="en-GB" sz="2800" dirty="0">
              <a:latin typeface="+mn-lt"/>
            </a:endParaRP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4130151" y="4235116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59" name="Title 1"/>
          <p:cNvSpPr txBox="1">
            <a:spLocks/>
          </p:cNvSpPr>
          <p:nvPr/>
        </p:nvSpPr>
        <p:spPr>
          <a:xfrm>
            <a:off x="5117625" y="4241972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6257850" y="4235116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7283686" y="4228860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</a:t>
            </a:r>
            <a:endParaRPr lang="en-GB" sz="2800" dirty="0">
              <a:latin typeface="+mn-lt"/>
            </a:endParaRP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1112755" y="1645257"/>
            <a:ext cx="2258541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24,013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3" name="Title 1"/>
          <p:cNvSpPr txBox="1">
            <a:spLocks/>
          </p:cNvSpPr>
          <p:nvPr/>
        </p:nvSpPr>
        <p:spPr>
          <a:xfrm>
            <a:off x="1214023" y="4321852"/>
            <a:ext cx="2258541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40,101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itle 1"/>
              <p:cNvSpPr txBox="1">
                <a:spLocks/>
              </p:cNvSpPr>
              <p:nvPr/>
            </p:nvSpPr>
            <p:spPr>
              <a:xfrm>
                <a:off x="534421" y="2374328"/>
                <a:ext cx="3906574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24,013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 40,101</a:t>
                </a:r>
                <a:endParaRPr lang="en-GB" sz="2800" dirty="0">
                  <a:solidFill>
                    <a:schemeClr val="accent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21" y="2374328"/>
                <a:ext cx="3906574" cy="706030"/>
              </a:xfrm>
              <a:prstGeom prst="rect">
                <a:avLst/>
              </a:prstGeom>
              <a:blipFill>
                <a:blip r:embed="rId8"/>
                <a:stretch>
                  <a:fillRect l="-3276" t="-137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3120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6" presetClass="emph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3000"/>
                            </p:stCondLst>
                            <p:childTnLst>
                              <p:par>
                                <p:cTn id="87" presetID="26" presetClass="emph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1" grpId="0" animBg="1"/>
      <p:bldP spid="32" grpId="0" animBg="1"/>
      <p:bldP spid="38" grpId="0" animBg="1"/>
      <p:bldP spid="39" grpId="0" animBg="1"/>
      <p:bldP spid="42" grpId="0" animBg="1"/>
      <p:bldP spid="43" grpId="0"/>
      <p:bldP spid="43" grpId="1"/>
      <p:bldP spid="44" grpId="0"/>
      <p:bldP spid="54" grpId="0"/>
      <p:bldP spid="55" grpId="0"/>
      <p:bldP spid="56" grpId="0"/>
      <p:bldP spid="57" grpId="0"/>
      <p:bldP spid="57" grpId="1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018031"/>
              </p:ext>
            </p:extLst>
          </p:nvPr>
        </p:nvGraphicFramePr>
        <p:xfrm>
          <a:off x="2548991" y="799757"/>
          <a:ext cx="5214965" cy="2114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6606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6805928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7307570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666230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128058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684133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5765343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6805928" y="182416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899713" y="2419334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5</a:t>
            </a:r>
            <a:endParaRPr lang="en-GB" sz="2800" dirty="0">
              <a:latin typeface="+mn-lt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1550478" y="1077583"/>
            <a:ext cx="775459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A</a:t>
            </a:r>
            <a:endParaRPr lang="en-GB" sz="2800" dirty="0">
              <a:latin typeface="+mn-lt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291479" y="182416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6816290" y="228952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7300800" y="228952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6249853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Oval 33"/>
          <p:cNvSpPr/>
          <p:nvPr/>
        </p:nvSpPr>
        <p:spPr>
          <a:xfrm>
            <a:off x="5765343" y="182416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Oval 34"/>
          <p:cNvSpPr/>
          <p:nvPr/>
        </p:nvSpPr>
        <p:spPr>
          <a:xfrm>
            <a:off x="6249853" y="182416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5778897" y="228952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Oval 36"/>
          <p:cNvSpPr/>
          <p:nvPr/>
        </p:nvSpPr>
        <p:spPr>
          <a:xfrm>
            <a:off x="6263407" y="228952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Oval 37"/>
          <p:cNvSpPr/>
          <p:nvPr/>
        </p:nvSpPr>
        <p:spPr>
          <a:xfrm>
            <a:off x="4719713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5204223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4719713" y="182416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Oval 40"/>
          <p:cNvSpPr/>
          <p:nvPr/>
        </p:nvSpPr>
        <p:spPr>
          <a:xfrm>
            <a:off x="5204223" y="182416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Oval 42"/>
          <p:cNvSpPr/>
          <p:nvPr/>
        </p:nvSpPr>
        <p:spPr>
          <a:xfrm>
            <a:off x="4183435" y="1348022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879113"/>
              </p:ext>
            </p:extLst>
          </p:nvPr>
        </p:nvGraphicFramePr>
        <p:xfrm>
          <a:off x="2548991" y="3524318"/>
          <a:ext cx="5214965" cy="2114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6606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45" name="Oval 44"/>
          <p:cNvSpPr/>
          <p:nvPr/>
        </p:nvSpPr>
        <p:spPr>
          <a:xfrm>
            <a:off x="6771407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2631709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3093537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3649612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Oval 49"/>
          <p:cNvSpPr/>
          <p:nvPr/>
        </p:nvSpPr>
        <p:spPr>
          <a:xfrm>
            <a:off x="5730822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Oval 55"/>
          <p:cNvSpPr/>
          <p:nvPr/>
        </p:nvSpPr>
        <p:spPr>
          <a:xfrm>
            <a:off x="6180334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Oval 59"/>
          <p:cNvSpPr/>
          <p:nvPr/>
        </p:nvSpPr>
        <p:spPr>
          <a:xfrm>
            <a:off x="4685192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1" name="Oval 60"/>
          <p:cNvSpPr/>
          <p:nvPr/>
        </p:nvSpPr>
        <p:spPr>
          <a:xfrm>
            <a:off x="5169702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Oval 61"/>
          <p:cNvSpPr/>
          <p:nvPr/>
        </p:nvSpPr>
        <p:spPr>
          <a:xfrm>
            <a:off x="4685192" y="456237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3" name="Oval 62"/>
          <p:cNvSpPr/>
          <p:nvPr/>
        </p:nvSpPr>
        <p:spPr>
          <a:xfrm>
            <a:off x="5169702" y="456237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4" name="Oval 63"/>
          <p:cNvSpPr/>
          <p:nvPr/>
        </p:nvSpPr>
        <p:spPr>
          <a:xfrm>
            <a:off x="5195145" y="228952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5" name="Oval 64"/>
          <p:cNvSpPr/>
          <p:nvPr/>
        </p:nvSpPr>
        <p:spPr>
          <a:xfrm>
            <a:off x="4148914" y="413398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Title 1"/>
          <p:cNvSpPr txBox="1">
            <a:spLocks/>
          </p:cNvSpPr>
          <p:nvPr/>
        </p:nvSpPr>
        <p:spPr>
          <a:xfrm>
            <a:off x="1550478" y="4483736"/>
            <a:ext cx="775459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B</a:t>
            </a:r>
            <a:endParaRPr lang="en-GB" sz="2800" dirty="0">
              <a:latin typeface="+mn-lt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4968882" y="5063312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4</a:t>
            </a:r>
            <a:endParaRPr lang="en-GB" sz="28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itle 1"/>
              <p:cNvSpPr txBox="1">
                <a:spLocks/>
              </p:cNvSpPr>
              <p:nvPr/>
            </p:nvSpPr>
            <p:spPr>
              <a:xfrm>
                <a:off x="1361763" y="3029002"/>
                <a:ext cx="3906574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 B</a:t>
                </a:r>
                <a:endParaRPr lang="en-GB" sz="2800" dirty="0">
                  <a:solidFill>
                    <a:schemeClr val="accent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763" y="3029002"/>
                <a:ext cx="3906574" cy="706030"/>
              </a:xfrm>
              <a:prstGeom prst="rect">
                <a:avLst/>
              </a:prstGeom>
              <a:blipFill>
                <a:blip r:embed="rId5"/>
                <a:stretch>
                  <a:fillRect l="-3120" t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itle 1"/>
          <p:cNvSpPr txBox="1">
            <a:spLocks/>
          </p:cNvSpPr>
          <p:nvPr/>
        </p:nvSpPr>
        <p:spPr>
          <a:xfrm>
            <a:off x="2865485" y="2354366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2</a:t>
            </a:r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2868944" y="5051141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2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654413" y="799757"/>
            <a:ext cx="977580" cy="4839454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3907187" y="2366762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2</a:t>
            </a:r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3853164" y="5051141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872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67" grpId="0"/>
      <p:bldP spid="68" grpId="0"/>
      <p:bldP spid="46" grpId="0"/>
      <p:bldP spid="51" grpId="0"/>
      <p:bldP spid="3" grpId="0" animBg="1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314786"/>
              </p:ext>
            </p:extLst>
          </p:nvPr>
        </p:nvGraphicFramePr>
        <p:xfrm>
          <a:off x="2871984" y="584488"/>
          <a:ext cx="5214965" cy="30332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257897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7139283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7565472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007126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6129780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7139283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3186234" y="3111067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0</a:t>
            </a:r>
            <a:endParaRPr lang="en-GB" sz="2800" dirty="0">
              <a:latin typeface="+mn-lt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92257" y="543656"/>
            <a:ext cx="279292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A) 7,996	</a:t>
            </a:r>
            <a:endParaRPr lang="en-GB" sz="2800" dirty="0">
              <a:latin typeface="+mn-lt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565472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7139283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7565472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6573346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Oval 33"/>
          <p:cNvSpPr/>
          <p:nvPr/>
        </p:nvSpPr>
        <p:spPr>
          <a:xfrm>
            <a:off x="6129780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Oval 34"/>
          <p:cNvSpPr/>
          <p:nvPr/>
        </p:nvSpPr>
        <p:spPr>
          <a:xfrm>
            <a:off x="6573346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6129780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Oval 36"/>
          <p:cNvSpPr/>
          <p:nvPr/>
        </p:nvSpPr>
        <p:spPr>
          <a:xfrm>
            <a:off x="6573346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Oval 37"/>
          <p:cNvSpPr/>
          <p:nvPr/>
        </p:nvSpPr>
        <p:spPr>
          <a:xfrm>
            <a:off x="5064497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Oval 38"/>
          <p:cNvSpPr/>
          <p:nvPr/>
        </p:nvSpPr>
        <p:spPr>
          <a:xfrm>
            <a:off x="5488662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5064497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Oval 40"/>
          <p:cNvSpPr/>
          <p:nvPr/>
        </p:nvSpPr>
        <p:spPr>
          <a:xfrm>
            <a:off x="5488662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Oval 42"/>
          <p:cNvSpPr/>
          <p:nvPr/>
        </p:nvSpPr>
        <p:spPr>
          <a:xfrm>
            <a:off x="4447978" y="1132753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326041"/>
              </p:ext>
            </p:extLst>
          </p:nvPr>
        </p:nvGraphicFramePr>
        <p:xfrm>
          <a:off x="2833430" y="3926985"/>
          <a:ext cx="5214965" cy="2114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5427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TTh</a:t>
                      </a:r>
                      <a:endParaRPr lang="en-GB" sz="2000" b="1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T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latin typeface="+mn-lt"/>
                        </a:rPr>
                        <a:t>O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6606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45" name="Oval 44"/>
          <p:cNvSpPr/>
          <p:nvPr/>
        </p:nvSpPr>
        <p:spPr>
          <a:xfrm>
            <a:off x="7139283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2950669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3412497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4007126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Oval 49"/>
          <p:cNvSpPr/>
          <p:nvPr/>
        </p:nvSpPr>
        <p:spPr>
          <a:xfrm>
            <a:off x="6129780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Oval 55"/>
          <p:cNvSpPr/>
          <p:nvPr/>
        </p:nvSpPr>
        <p:spPr>
          <a:xfrm>
            <a:off x="6573346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Oval 59"/>
          <p:cNvSpPr/>
          <p:nvPr/>
        </p:nvSpPr>
        <p:spPr>
          <a:xfrm>
            <a:off x="5064497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1" name="Oval 60"/>
          <p:cNvSpPr/>
          <p:nvPr/>
        </p:nvSpPr>
        <p:spPr>
          <a:xfrm>
            <a:off x="5488662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itle 1"/>
              <p:cNvSpPr txBox="1">
                <a:spLocks/>
              </p:cNvSpPr>
              <p:nvPr/>
            </p:nvSpPr>
            <p:spPr>
              <a:xfrm>
                <a:off x="1089636" y="5218226"/>
                <a:ext cx="3906574" cy="706030"/>
              </a:xfrm>
              <a:prstGeom prst="rect">
                <a:avLst/>
              </a:prstGeom>
            </p:spPr>
            <p:txBody>
              <a:bodyPr/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  <a:latin typeface="+mn-lt"/>
                  </a:rPr>
                  <a:t> B</a:t>
                </a:r>
                <a:endParaRPr lang="en-GB" sz="2800" dirty="0">
                  <a:solidFill>
                    <a:schemeClr val="accent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636" y="5218226"/>
                <a:ext cx="3906574" cy="706030"/>
              </a:xfrm>
              <a:prstGeom prst="rect">
                <a:avLst/>
              </a:prstGeom>
              <a:blipFill>
                <a:blip r:embed="rId5"/>
                <a:stretch>
                  <a:fillRect l="-3276" t="-137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itle 1"/>
          <p:cNvSpPr txBox="1">
            <a:spLocks/>
          </p:cNvSpPr>
          <p:nvPr/>
        </p:nvSpPr>
        <p:spPr>
          <a:xfrm>
            <a:off x="692257" y="3582615"/>
            <a:ext cx="2792922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B)  21,253	</a:t>
            </a:r>
            <a:endParaRPr lang="en-GB" sz="2800" dirty="0">
              <a:latin typeface="+mn-lt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007126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Oval 51"/>
          <p:cNvSpPr/>
          <p:nvPr/>
        </p:nvSpPr>
        <p:spPr>
          <a:xfrm>
            <a:off x="4447978" y="162254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Oval 52"/>
          <p:cNvSpPr/>
          <p:nvPr/>
        </p:nvSpPr>
        <p:spPr>
          <a:xfrm>
            <a:off x="4007126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Oval 53"/>
          <p:cNvSpPr/>
          <p:nvPr/>
        </p:nvSpPr>
        <p:spPr>
          <a:xfrm>
            <a:off x="4447978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Oval 54"/>
          <p:cNvSpPr/>
          <p:nvPr/>
        </p:nvSpPr>
        <p:spPr>
          <a:xfrm>
            <a:off x="4007126" y="259174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Oval 56"/>
          <p:cNvSpPr/>
          <p:nvPr/>
        </p:nvSpPr>
        <p:spPr>
          <a:xfrm>
            <a:off x="5064497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Oval 57"/>
          <p:cNvSpPr/>
          <p:nvPr/>
        </p:nvSpPr>
        <p:spPr>
          <a:xfrm>
            <a:off x="5488662" y="210841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9" name="Oval 58"/>
          <p:cNvSpPr/>
          <p:nvPr/>
        </p:nvSpPr>
        <p:spPr>
          <a:xfrm>
            <a:off x="5064497" y="259174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Oval 68"/>
          <p:cNvSpPr/>
          <p:nvPr/>
        </p:nvSpPr>
        <p:spPr>
          <a:xfrm>
            <a:off x="5488662" y="259174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Oval 69"/>
          <p:cNvSpPr/>
          <p:nvPr/>
        </p:nvSpPr>
        <p:spPr>
          <a:xfrm>
            <a:off x="5064497" y="30332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Oval 70"/>
          <p:cNvSpPr/>
          <p:nvPr/>
        </p:nvSpPr>
        <p:spPr>
          <a:xfrm>
            <a:off x="6129780" y="259174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2" name="Oval 71"/>
          <p:cNvSpPr/>
          <p:nvPr/>
        </p:nvSpPr>
        <p:spPr>
          <a:xfrm>
            <a:off x="6573346" y="2591740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Oval 72"/>
          <p:cNvSpPr/>
          <p:nvPr/>
        </p:nvSpPr>
        <p:spPr>
          <a:xfrm>
            <a:off x="6129780" y="3033245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Oval 73"/>
          <p:cNvSpPr/>
          <p:nvPr/>
        </p:nvSpPr>
        <p:spPr>
          <a:xfrm>
            <a:off x="6129780" y="493962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5" name="Oval 74"/>
          <p:cNvSpPr/>
          <p:nvPr/>
        </p:nvSpPr>
        <p:spPr>
          <a:xfrm>
            <a:off x="6573346" y="493962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Oval 75"/>
          <p:cNvSpPr/>
          <p:nvPr/>
        </p:nvSpPr>
        <p:spPr>
          <a:xfrm>
            <a:off x="6129780" y="5401964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7" name="Oval 76"/>
          <p:cNvSpPr/>
          <p:nvPr/>
        </p:nvSpPr>
        <p:spPr>
          <a:xfrm>
            <a:off x="7565472" y="4479169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8" name="Oval 77"/>
          <p:cNvSpPr/>
          <p:nvPr/>
        </p:nvSpPr>
        <p:spPr>
          <a:xfrm>
            <a:off x="7139283" y="4939627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9" name="Oval 78"/>
          <p:cNvSpPr/>
          <p:nvPr/>
        </p:nvSpPr>
        <p:spPr>
          <a:xfrm>
            <a:off x="2657133" y="483387"/>
            <a:ext cx="1453705" cy="5558491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3194600" y="5581688"/>
            <a:ext cx="81252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2</a:t>
            </a:r>
            <a:endParaRPr lang="en-GB" sz="28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205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9" grpId="0" animBg="1"/>
      <p:bldP spid="22" grpId="0" animBg="1"/>
      <p:bldP spid="23" grpId="0" animBg="1"/>
      <p:bldP spid="25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6" grpId="0" animBg="1"/>
      <p:bldP spid="60" grpId="0" animBg="1"/>
      <p:bldP spid="61" grpId="0" animBg="1"/>
      <p:bldP spid="68" grpId="0"/>
      <p:bldP spid="51" grpId="0" animBg="1"/>
      <p:bldP spid="52" grpId="0" animBg="1"/>
      <p:bldP spid="53" grpId="0" animBg="1"/>
      <p:bldP spid="54" grpId="0" animBg="1"/>
      <p:bldP spid="55" grpId="0" animBg="1"/>
      <p:bldP spid="57" grpId="0" animBg="1"/>
      <p:bldP spid="58" grpId="0" animBg="1"/>
      <p:bldP spid="59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22222" y="1424799"/>
            <a:ext cx="706969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Order the numbers, starting with the smallest.	</a:t>
            </a:r>
            <a:endParaRPr lang="en-GB" sz="28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88931" y="2544806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513</a:t>
            </a:r>
            <a:endParaRPr lang="en-GB" sz="2800" dirty="0"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78849" y="2575488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99</a:t>
            </a:r>
            <a:endParaRPr lang="en-GB" sz="2800" dirty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653773" y="2544806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5,122</a:t>
            </a:r>
            <a:endParaRPr lang="en-GB" sz="2800" dirty="0">
              <a:latin typeface="+mn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46573" y="2575488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5,109</a:t>
            </a:r>
            <a:endParaRPr lang="en-GB" sz="2800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71339" y="2556457"/>
            <a:ext cx="1816546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+mn-lt"/>
              </a:rPr>
              <a:t>11,022</a:t>
            </a:r>
            <a:endParaRPr lang="en-GB" sz="2800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22223" y="3739665"/>
            <a:ext cx="7069693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_____      _____      _____        _____          </a:t>
            </a:r>
            <a:r>
              <a:rPr lang="en-GB" sz="2800" dirty="0"/>
              <a:t>_____</a:t>
            </a:r>
            <a:endParaRPr lang="en-GB" sz="2800" dirty="0"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624934" y="2398374"/>
            <a:ext cx="1280899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240789" y="2391913"/>
            <a:ext cx="1275386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150643" y="3651257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99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483313" y="3651257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513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705960" y="2608007"/>
            <a:ext cx="866201" cy="3099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194807" y="2619658"/>
            <a:ext cx="890292" cy="3249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65845" y="2372074"/>
            <a:ext cx="1444085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417019" y="2398374"/>
            <a:ext cx="1444085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1598616" y="2244494"/>
            <a:ext cx="7620" cy="3961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288216" y="2179320"/>
            <a:ext cx="7620" cy="3961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3736969" y="3651257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5,109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1028177" y="2640662"/>
            <a:ext cx="908325" cy="3463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/>
          <p:cNvSpPr txBox="1">
            <a:spLocks/>
          </p:cNvSpPr>
          <p:nvPr/>
        </p:nvSpPr>
        <p:spPr>
          <a:xfrm>
            <a:off x="5245812" y="3651257"/>
            <a:ext cx="1069848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5,122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399519" y="2598244"/>
            <a:ext cx="908325" cy="3463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le 1"/>
          <p:cNvSpPr txBox="1">
            <a:spLocks/>
          </p:cNvSpPr>
          <p:nvPr/>
        </p:nvSpPr>
        <p:spPr>
          <a:xfrm>
            <a:off x="6832504" y="3651257"/>
            <a:ext cx="1258140" cy="7060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1"/>
                </a:solidFill>
                <a:latin typeface="+mn-lt"/>
              </a:rPr>
              <a:t>11,022</a:t>
            </a:r>
            <a:endParaRPr lang="en-GB" sz="28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5019266" y="2374989"/>
            <a:ext cx="1275386" cy="79207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4377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/>
      <p:bldP spid="15" grpId="0"/>
      <p:bldP spid="21" grpId="0" animBg="1"/>
      <p:bldP spid="21" grpId="1" animBg="1"/>
      <p:bldP spid="22" grpId="0" animBg="1"/>
      <p:bldP spid="22" grpId="1" animBg="1"/>
      <p:bldP spid="26" grpId="0"/>
      <p:bldP spid="29" grpId="0"/>
      <p:bldP spid="31" grpId="0"/>
      <p:bldP spid="28" grpId="0" animBg="1"/>
      <p:bldP spid="28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8|1.8|1.2|1.6|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25.8|4.4|3.3|1.4|2.4|3.6|14.9|3.2|1.6|1.4|1.8|3.3|8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|14.6|2.2|12|13|1.2|6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6.4|4.8|3.8|3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1|6.8|9.5|6|4.6|19.3|11.1|1.2|0.8|2.5|1|0.6|4.3|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5.1|4.8|2|9.2|12.4|2.7|3|7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0.9|6.8|6.1|3.6|1.6|9.1|2.4|9.9|2.1|7.2|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4.3|4|7.4|1.4|4.1|0.8|1.4|1|9.4"/>
</p:tagLst>
</file>

<file path=ppt/theme/theme1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0CA552-F256-4543-87A7-CAD212BF6F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522d4c35-b548-4432-90ae-af4376e1c4b4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201</Words>
  <Application>Microsoft Office PowerPoint</Application>
  <PresentationFormat>On-screen Show (4:3)</PresentationFormat>
  <Paragraphs>139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14</vt:i4>
      </vt:variant>
    </vt:vector>
  </HeadingPairs>
  <TitlesOfParts>
    <vt:vector size="33" baseType="lpstr">
      <vt:lpstr>Arial</vt:lpstr>
      <vt:lpstr>Berlin Sans FB</vt:lpstr>
      <vt:lpstr>Calibri</vt:lpstr>
      <vt:lpstr>Calibri Light</vt:lpstr>
      <vt:lpstr>Cambria Math</vt:lpstr>
      <vt:lpstr>Comic Sans MS</vt:lpstr>
      <vt:lpstr>KG Primary Penmanship</vt:lpstr>
      <vt:lpstr>1_Title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Title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1 - 4 on the worksheet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304</cp:revision>
  <dcterms:created xsi:type="dcterms:W3CDTF">2019-07-05T11:02:13Z</dcterms:created>
  <dcterms:modified xsi:type="dcterms:W3CDTF">2020-09-04T10:59:26Z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