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10.xml" ContentType="application/vnd.openxmlformats-officedocument.presentationml.slideLayout+xml"/>
  <Override PartName="/ppt/theme/theme7.xml" ContentType="application/vnd.openxmlformats-officedocument.theme+xml"/>
  <Override PartName="/ppt/slideLayouts/slideLayout11.xml" ContentType="application/vnd.openxmlformats-officedocument.presentationml.slideLayout+xml"/>
  <Override PartName="/ppt/theme/theme8.xml" ContentType="application/vnd.openxmlformats-officedocument.theme+xml"/>
  <Override PartName="/ppt/slideLayouts/slideLayout12.xml" ContentType="application/vnd.openxmlformats-officedocument.presentationml.slideLayout+xml"/>
  <Override PartName="/ppt/theme/theme9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10.xml" ContentType="application/vnd.openxmlformats-officedocument.theme+xml"/>
  <Override PartName="/ppt/slideLayouts/slideLayout24.xml" ContentType="application/vnd.openxmlformats-officedocument.presentationml.slideLayout+xml"/>
  <Override PartName="/ppt/theme/theme11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4"/>
    <p:sldMasterId id="2147483672" r:id="rId5"/>
    <p:sldMasterId id="2147483674" r:id="rId6"/>
    <p:sldMasterId id="2147483676" r:id="rId7"/>
    <p:sldMasterId id="2147483678" r:id="rId8"/>
    <p:sldMasterId id="2147483680" r:id="rId9"/>
    <p:sldMasterId id="2147483683" r:id="rId10"/>
    <p:sldMasterId id="2147483650" r:id="rId11"/>
    <p:sldMasterId id="2147483652" r:id="rId12"/>
    <p:sldMasterId id="2147483654" r:id="rId13"/>
    <p:sldMasterId id="2147483666" r:id="rId14"/>
    <p:sldMasterId id="2147483685" r:id="rId15"/>
  </p:sldMasterIdLst>
  <p:notesMasterIdLst>
    <p:notesMasterId r:id="rId28"/>
  </p:notesMasterIdLst>
  <p:sldIdLst>
    <p:sldId id="311" r:id="rId16"/>
    <p:sldId id="297" r:id="rId17"/>
    <p:sldId id="304" r:id="rId18"/>
    <p:sldId id="306" r:id="rId19"/>
    <p:sldId id="298" r:id="rId20"/>
    <p:sldId id="291" r:id="rId21"/>
    <p:sldId id="308" r:id="rId22"/>
    <p:sldId id="305" r:id="rId23"/>
    <p:sldId id="293" r:id="rId24"/>
    <p:sldId id="283" r:id="rId25"/>
    <p:sldId id="309" r:id="rId26"/>
    <p:sldId id="262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94"/>
  </p:normalViewPr>
  <p:slideViewPr>
    <p:cSldViewPr snapToGrid="0" snapToObjects="1">
      <p:cViewPr varScale="1">
        <p:scale>
          <a:sx n="70" d="100"/>
          <a:sy n="70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0.xml"/><Relationship Id="rId18" Type="http://schemas.openxmlformats.org/officeDocument/2006/relationships/slide" Target="slides/slide3.xml"/><Relationship Id="rId26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slide" Target="slides/slide6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2.xml"/><Relationship Id="rId25" Type="http://schemas.openxmlformats.org/officeDocument/2006/relationships/slide" Target="slides/slide1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Master" Target="slideMasters/slideMaster12.xml"/><Relationship Id="rId23" Type="http://schemas.openxmlformats.org/officeDocument/2006/relationships/slide" Target="slides/slide8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slide" Target="slides/slide7.xml"/><Relationship Id="rId27" Type="http://schemas.openxmlformats.org/officeDocument/2006/relationships/slide" Target="slides/slide12.xml"/><Relationship Id="rId30" Type="http://schemas.openxmlformats.org/officeDocument/2006/relationships/presProps" Target="presProps.xml"/><Relationship Id="rId8" Type="http://schemas.openxmlformats.org/officeDocument/2006/relationships/slideMaster" Target="slideMasters/slideMaster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E4B4D-D867-492E-97B2-A4C94167F287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63A521-224D-4C95-824A-3CEFF92EB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 smtClean="0"/>
              <a:t>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9714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3734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570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5403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945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628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334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152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773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464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73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9739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609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926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296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334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6246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5091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28/08/2020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9183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28/08/2020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429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6533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9958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7599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4476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baseline="0">
                <a:latin typeface="Comic Sans MS" panose="030F0702030302020204" pitchFamily="66" charset="0"/>
              </a:defRPr>
            </a:lvl1pPr>
          </a:lstStyle>
          <a:p>
            <a:r>
              <a:rPr lang="en-US" dirty="0" smtClean="0"/>
              <a:t>Have a go at questions 1, 2 and 3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3644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 smtClean="0"/>
              <a:t>Have a go at questions 1, 2 and 3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5564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4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theme" Target="../theme/theme12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9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7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0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1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A87BA8-EE05-5B47-AA8E-5C40480EF83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8/28/2020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004220-09CD-BB40-9D4B-3D471FD520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636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4792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56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900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3B58596D-144E-6F4B-8342-E9E1FC0F715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096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8" name="Picture 7" descr="A picture containing table&#10;&#10;Description automatically generated">
            <a:extLst>
              <a:ext uri="{FF2B5EF4-FFF2-40B4-BE49-F238E27FC236}">
                <a16:creationId xmlns:a16="http://schemas.microsoft.com/office/drawing/2014/main" id="{DB37CFC6-37C9-CE49-AB05-C39AD71AAE6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400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een sign with white text&#10;&#10;Description automatically generated">
            <a:extLst>
              <a:ext uri="{FF2B5EF4-FFF2-40B4-BE49-F238E27FC236}">
                <a16:creationId xmlns:a16="http://schemas.microsoft.com/office/drawing/2014/main" id="{627127CC-F8BF-374D-9CF0-C9021CFC3CE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698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634670BB-6BE0-8F4F-A2E1-506C97C3530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664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computer&#10;&#10;Description automatically generated">
            <a:extLst>
              <a:ext uri="{FF2B5EF4-FFF2-40B4-BE49-F238E27FC236}">
                <a16:creationId xmlns:a16="http://schemas.microsoft.com/office/drawing/2014/main" id="{F1F9FB75-2361-044D-8BC0-87797F0B3CD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303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FB1CD55F-F59D-4C4C-B1D3-CF371F78438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094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8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770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.xml"/><Relationship Id="rId5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2.xml"/><Relationship Id="rId5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85308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017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/>
          <p:cNvSpPr txBox="1"/>
          <p:nvPr/>
        </p:nvSpPr>
        <p:spPr>
          <a:xfrm>
            <a:off x="7465361" y="4205601"/>
            <a:ext cx="1043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455 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578552" y="754738"/>
            <a:ext cx="6614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Dora is thinking of a number.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12" y="932269"/>
            <a:ext cx="1450250" cy="2049063"/>
          </a:xfrm>
          <a:prstGeom prst="rect">
            <a:avLst/>
          </a:prstGeom>
        </p:spPr>
      </p:pic>
      <p:sp>
        <p:nvSpPr>
          <p:cNvPr id="62" name="TextBox 61"/>
          <p:cNvSpPr txBox="1"/>
          <p:nvPr/>
        </p:nvSpPr>
        <p:spPr>
          <a:xfrm>
            <a:off x="494531" y="4205601"/>
            <a:ext cx="1043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445 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191569" y="4205601"/>
            <a:ext cx="1043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446 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888607" y="4205601"/>
            <a:ext cx="1043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447 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585645" y="4205601"/>
            <a:ext cx="1043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448 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282682" y="4205601"/>
            <a:ext cx="1043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449 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975654" y="4205601"/>
            <a:ext cx="1043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450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674657" y="4205601"/>
            <a:ext cx="1043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451 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373660" y="4205601"/>
            <a:ext cx="1043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452 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072663" y="4205601"/>
            <a:ext cx="1043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453 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771665" y="4205601"/>
            <a:ext cx="1043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454 </a:t>
            </a: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4945102" y="4226389"/>
            <a:ext cx="612000" cy="39600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5586541" y="4226389"/>
            <a:ext cx="612000" cy="39600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V="1">
            <a:off x="6273180" y="4226389"/>
            <a:ext cx="612000" cy="39600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6920506" y="4226389"/>
            <a:ext cx="612000" cy="39600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V="1">
            <a:off x="4174035" y="4226389"/>
            <a:ext cx="612000" cy="39600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1009437" y="3661684"/>
            <a:ext cx="6971431" cy="597922"/>
            <a:chOff x="850232" y="3272589"/>
            <a:chExt cx="7579894" cy="577516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850232" y="3545305"/>
              <a:ext cx="7571873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50232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843012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608221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366210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3124199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3882188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640177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39816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6156155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6914144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7672133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Rectangle 3"/>
          <p:cNvSpPr/>
          <p:nvPr/>
        </p:nvSpPr>
        <p:spPr>
          <a:xfrm>
            <a:off x="1578552" y="1364284"/>
            <a:ext cx="66144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dirty="0"/>
              <a:t>It rounds to 400 to the nearest </a:t>
            </a:r>
            <a:r>
              <a:rPr lang="en-GB" sz="3200" dirty="0" smtClean="0"/>
              <a:t>100</a:t>
            </a:r>
            <a:endParaRPr lang="en-GB" sz="3200" dirty="0"/>
          </a:p>
        </p:txBody>
      </p:sp>
      <p:sp>
        <p:nvSpPr>
          <p:cNvPr id="6" name="Rectangle 5"/>
          <p:cNvSpPr/>
          <p:nvPr/>
        </p:nvSpPr>
        <p:spPr>
          <a:xfrm>
            <a:off x="1578552" y="1973830"/>
            <a:ext cx="66144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dirty="0" smtClean="0"/>
              <a:t>It </a:t>
            </a:r>
            <a:r>
              <a:rPr lang="en-GB" sz="3200" dirty="0"/>
              <a:t>rounds to 450 to the nearest </a:t>
            </a:r>
            <a:r>
              <a:rPr lang="en-GB" sz="3200" dirty="0" smtClean="0"/>
              <a:t>10</a:t>
            </a:r>
            <a:endParaRPr lang="en-GB" sz="3200" dirty="0"/>
          </a:p>
        </p:txBody>
      </p:sp>
      <p:sp>
        <p:nvSpPr>
          <p:cNvPr id="7" name="Rectangle 6"/>
          <p:cNvSpPr/>
          <p:nvPr/>
        </p:nvSpPr>
        <p:spPr>
          <a:xfrm>
            <a:off x="1578552" y="2583377"/>
            <a:ext cx="66144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dirty="0" smtClean="0"/>
              <a:t>What </a:t>
            </a:r>
            <a:r>
              <a:rPr lang="en-GB" sz="3200" dirty="0"/>
              <a:t>could Dora’s number be?</a:t>
            </a: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62824" y="280997"/>
            <a:ext cx="747045" cy="747045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5765668" y="42368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8964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"/>
                            </p:stCondLst>
                            <p:childTnLst>
                              <p:par>
                                <p:cTn id="9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3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39" grpId="1"/>
      <p:bldP spid="62" grpId="0"/>
      <p:bldP spid="63" grpId="0"/>
      <p:bldP spid="64" grpId="0"/>
      <p:bldP spid="65" grpId="0"/>
      <p:bldP spid="66" grpId="0"/>
      <p:bldP spid="67" grpId="0"/>
      <p:bldP spid="67" grpId="1"/>
      <p:bldP spid="68" grpId="0"/>
      <p:bldP spid="69" grpId="0"/>
      <p:bldP spid="70" grpId="0"/>
      <p:bldP spid="71" grpId="0"/>
      <p:bldP spid="4" grpId="0"/>
      <p:bldP spid="4" grpId="1"/>
      <p:bldP spid="6" grpId="0"/>
      <p:bldP spid="6" grpId="1"/>
      <p:bldP spid="7" grpId="0"/>
      <p:bldP spid="38" grpId="0"/>
      <p:bldP spid="38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Picture 76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724"/>
          <a:stretch/>
        </p:blipFill>
        <p:spPr>
          <a:xfrm>
            <a:off x="465190" y="1844543"/>
            <a:ext cx="7600637" cy="119706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791961" y="841254"/>
            <a:ext cx="3727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Round to the nearest 10</a:t>
            </a:r>
            <a:endParaRPr lang="en-GB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791961" y="3424428"/>
            <a:ext cx="3930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Round to the nearest 100</a:t>
            </a:r>
            <a:endParaRPr lang="en-GB" sz="2800" dirty="0"/>
          </a:p>
        </p:txBody>
      </p:sp>
      <p:pic>
        <p:nvPicPr>
          <p:cNvPr id="82" name="Picture 81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690"/>
          <a:stretch/>
        </p:blipFill>
        <p:spPr>
          <a:xfrm>
            <a:off x="465190" y="4364992"/>
            <a:ext cx="7600637" cy="1197069"/>
          </a:xfrm>
          <a:prstGeom prst="rect">
            <a:avLst/>
          </a:prstGeom>
        </p:spPr>
      </p:pic>
      <p:sp>
        <p:nvSpPr>
          <p:cNvPr id="87" name="TextBox 86"/>
          <p:cNvSpPr txBox="1"/>
          <p:nvPr/>
        </p:nvSpPr>
        <p:spPr>
          <a:xfrm>
            <a:off x="1268460" y="4019637"/>
            <a:ext cx="53136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1 </a:t>
            </a:r>
          </a:p>
          <a:p>
            <a:pPr algn="ctr"/>
            <a:r>
              <a:rPr lang="en-GB" sz="2000" dirty="0" smtClean="0"/>
              <a:t>ten</a:t>
            </a:r>
            <a:endParaRPr lang="en-GB" sz="2000" dirty="0"/>
          </a:p>
        </p:txBody>
      </p:sp>
      <p:sp>
        <p:nvSpPr>
          <p:cNvPr id="89" name="TextBox 88"/>
          <p:cNvSpPr txBox="1"/>
          <p:nvPr/>
        </p:nvSpPr>
        <p:spPr>
          <a:xfrm>
            <a:off x="1827150" y="4019637"/>
            <a:ext cx="6323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2 </a:t>
            </a:r>
          </a:p>
          <a:p>
            <a:pPr algn="ctr"/>
            <a:r>
              <a:rPr lang="en-GB" sz="2000" dirty="0" smtClean="0"/>
              <a:t>tens</a:t>
            </a:r>
            <a:endParaRPr lang="en-GB" sz="2000" dirty="0"/>
          </a:p>
        </p:txBody>
      </p:sp>
      <p:sp>
        <p:nvSpPr>
          <p:cNvPr id="91" name="TextBox 90"/>
          <p:cNvSpPr txBox="1"/>
          <p:nvPr/>
        </p:nvSpPr>
        <p:spPr>
          <a:xfrm>
            <a:off x="2496447" y="4019637"/>
            <a:ext cx="6323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3 </a:t>
            </a:r>
          </a:p>
          <a:p>
            <a:pPr algn="ctr"/>
            <a:r>
              <a:rPr lang="en-GB" sz="2000" dirty="0" smtClean="0"/>
              <a:t>tens</a:t>
            </a:r>
            <a:endParaRPr lang="en-GB" sz="2000" dirty="0"/>
          </a:p>
        </p:txBody>
      </p:sp>
      <p:sp>
        <p:nvSpPr>
          <p:cNvPr id="93" name="TextBox 92"/>
          <p:cNvSpPr txBox="1"/>
          <p:nvPr/>
        </p:nvSpPr>
        <p:spPr>
          <a:xfrm>
            <a:off x="3165744" y="4019637"/>
            <a:ext cx="6323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4</a:t>
            </a:r>
            <a:r>
              <a:rPr lang="en-GB" sz="2000" dirty="0" smtClean="0"/>
              <a:t> </a:t>
            </a:r>
          </a:p>
          <a:p>
            <a:pPr algn="ctr"/>
            <a:r>
              <a:rPr lang="en-GB" sz="2000" dirty="0" smtClean="0"/>
              <a:t>tens</a:t>
            </a:r>
            <a:endParaRPr lang="en-GB" sz="2000" dirty="0"/>
          </a:p>
        </p:txBody>
      </p:sp>
      <p:sp>
        <p:nvSpPr>
          <p:cNvPr id="95" name="Right Arrow 94"/>
          <p:cNvSpPr/>
          <p:nvPr/>
        </p:nvSpPr>
        <p:spPr>
          <a:xfrm flipH="1">
            <a:off x="791961" y="5236933"/>
            <a:ext cx="2738266" cy="2612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TextBox 96"/>
          <p:cNvSpPr txBox="1"/>
          <p:nvPr/>
        </p:nvSpPr>
        <p:spPr>
          <a:xfrm>
            <a:off x="3835041" y="4019637"/>
            <a:ext cx="6323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5</a:t>
            </a:r>
          </a:p>
          <a:p>
            <a:pPr algn="ctr"/>
            <a:r>
              <a:rPr lang="en-GB" sz="2000" dirty="0" smtClean="0"/>
              <a:t>tens</a:t>
            </a:r>
            <a:endParaRPr lang="en-GB" sz="2000" dirty="0"/>
          </a:p>
        </p:txBody>
      </p:sp>
      <p:sp>
        <p:nvSpPr>
          <p:cNvPr id="99" name="TextBox 98"/>
          <p:cNvSpPr txBox="1"/>
          <p:nvPr/>
        </p:nvSpPr>
        <p:spPr>
          <a:xfrm>
            <a:off x="4504338" y="4019637"/>
            <a:ext cx="6323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6 </a:t>
            </a:r>
          </a:p>
          <a:p>
            <a:pPr algn="ctr"/>
            <a:r>
              <a:rPr lang="en-GB" sz="2000" dirty="0" smtClean="0"/>
              <a:t>tens</a:t>
            </a:r>
            <a:endParaRPr lang="en-GB" sz="2000" dirty="0"/>
          </a:p>
        </p:txBody>
      </p:sp>
      <p:sp>
        <p:nvSpPr>
          <p:cNvPr id="101" name="TextBox 100"/>
          <p:cNvSpPr txBox="1"/>
          <p:nvPr/>
        </p:nvSpPr>
        <p:spPr>
          <a:xfrm>
            <a:off x="5173635" y="4019637"/>
            <a:ext cx="6323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7 </a:t>
            </a:r>
          </a:p>
          <a:p>
            <a:pPr algn="ctr"/>
            <a:r>
              <a:rPr lang="en-GB" sz="2000" dirty="0" smtClean="0"/>
              <a:t>tens</a:t>
            </a:r>
            <a:endParaRPr lang="en-GB" sz="2000" dirty="0"/>
          </a:p>
        </p:txBody>
      </p:sp>
      <p:sp>
        <p:nvSpPr>
          <p:cNvPr id="103" name="TextBox 102"/>
          <p:cNvSpPr txBox="1"/>
          <p:nvPr/>
        </p:nvSpPr>
        <p:spPr>
          <a:xfrm>
            <a:off x="5842932" y="4019637"/>
            <a:ext cx="6323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8 </a:t>
            </a:r>
          </a:p>
          <a:p>
            <a:pPr algn="ctr"/>
            <a:r>
              <a:rPr lang="en-GB" sz="2000" dirty="0" smtClean="0"/>
              <a:t>tens</a:t>
            </a:r>
            <a:endParaRPr lang="en-GB" sz="2000" dirty="0"/>
          </a:p>
        </p:txBody>
      </p:sp>
      <p:sp>
        <p:nvSpPr>
          <p:cNvPr id="105" name="TextBox 104"/>
          <p:cNvSpPr txBox="1"/>
          <p:nvPr/>
        </p:nvSpPr>
        <p:spPr>
          <a:xfrm>
            <a:off x="6512232" y="4019637"/>
            <a:ext cx="6323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9</a:t>
            </a:r>
          </a:p>
          <a:p>
            <a:pPr algn="ctr"/>
            <a:r>
              <a:rPr lang="en-GB" sz="2000" dirty="0" smtClean="0"/>
              <a:t>tens</a:t>
            </a:r>
            <a:endParaRPr lang="en-GB" sz="2000" dirty="0"/>
          </a:p>
        </p:txBody>
      </p:sp>
      <p:sp>
        <p:nvSpPr>
          <p:cNvPr id="107" name="Right Arrow 106"/>
          <p:cNvSpPr/>
          <p:nvPr/>
        </p:nvSpPr>
        <p:spPr>
          <a:xfrm>
            <a:off x="4159079" y="5209637"/>
            <a:ext cx="3306246" cy="261257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Right Arrow 107"/>
          <p:cNvSpPr/>
          <p:nvPr/>
        </p:nvSpPr>
        <p:spPr>
          <a:xfrm flipH="1">
            <a:off x="813555" y="2694731"/>
            <a:ext cx="2738266" cy="2612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Right Arrow 108"/>
          <p:cNvSpPr/>
          <p:nvPr/>
        </p:nvSpPr>
        <p:spPr>
          <a:xfrm>
            <a:off x="4180673" y="2708379"/>
            <a:ext cx="3306246" cy="261257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TextBox 109"/>
          <p:cNvSpPr txBox="1"/>
          <p:nvPr/>
        </p:nvSpPr>
        <p:spPr>
          <a:xfrm>
            <a:off x="1243037" y="1484691"/>
            <a:ext cx="5822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1 </a:t>
            </a:r>
          </a:p>
          <a:p>
            <a:pPr algn="ctr"/>
            <a:r>
              <a:rPr lang="en-GB" sz="2000" dirty="0" smtClean="0"/>
              <a:t>one</a:t>
            </a:r>
            <a:endParaRPr lang="en-GB" sz="2000" dirty="0"/>
          </a:p>
        </p:txBody>
      </p:sp>
      <p:sp>
        <p:nvSpPr>
          <p:cNvPr id="111" name="TextBox 110"/>
          <p:cNvSpPr txBox="1"/>
          <p:nvPr/>
        </p:nvSpPr>
        <p:spPr>
          <a:xfrm>
            <a:off x="1801727" y="1484691"/>
            <a:ext cx="6831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2 </a:t>
            </a:r>
          </a:p>
          <a:p>
            <a:pPr algn="ctr"/>
            <a:r>
              <a:rPr lang="en-GB" sz="2000" dirty="0" smtClean="0"/>
              <a:t>ones</a:t>
            </a:r>
            <a:endParaRPr lang="en-GB" sz="2000" dirty="0"/>
          </a:p>
        </p:txBody>
      </p:sp>
      <p:sp>
        <p:nvSpPr>
          <p:cNvPr id="112" name="TextBox 111"/>
          <p:cNvSpPr txBox="1"/>
          <p:nvPr/>
        </p:nvSpPr>
        <p:spPr>
          <a:xfrm>
            <a:off x="2471024" y="1484691"/>
            <a:ext cx="6831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3 </a:t>
            </a:r>
          </a:p>
          <a:p>
            <a:pPr algn="ctr"/>
            <a:r>
              <a:rPr lang="en-GB" sz="2000" dirty="0" smtClean="0"/>
              <a:t>ones</a:t>
            </a:r>
            <a:endParaRPr lang="en-GB" sz="2000" dirty="0"/>
          </a:p>
        </p:txBody>
      </p:sp>
      <p:sp>
        <p:nvSpPr>
          <p:cNvPr id="113" name="TextBox 112"/>
          <p:cNvSpPr txBox="1"/>
          <p:nvPr/>
        </p:nvSpPr>
        <p:spPr>
          <a:xfrm>
            <a:off x="3140321" y="1484691"/>
            <a:ext cx="6831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4 </a:t>
            </a:r>
          </a:p>
          <a:p>
            <a:pPr algn="ctr"/>
            <a:r>
              <a:rPr lang="en-GB" sz="2000" dirty="0" smtClean="0"/>
              <a:t>ones</a:t>
            </a:r>
            <a:endParaRPr lang="en-GB" sz="2000" dirty="0"/>
          </a:p>
        </p:txBody>
      </p:sp>
      <p:sp>
        <p:nvSpPr>
          <p:cNvPr id="114" name="TextBox 113"/>
          <p:cNvSpPr txBox="1"/>
          <p:nvPr/>
        </p:nvSpPr>
        <p:spPr>
          <a:xfrm>
            <a:off x="3809618" y="1484691"/>
            <a:ext cx="6831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5</a:t>
            </a:r>
          </a:p>
          <a:p>
            <a:pPr algn="ctr"/>
            <a:r>
              <a:rPr lang="en-GB" sz="2000" dirty="0" smtClean="0"/>
              <a:t>ones</a:t>
            </a:r>
            <a:endParaRPr lang="en-GB" sz="2000" dirty="0"/>
          </a:p>
        </p:txBody>
      </p:sp>
      <p:sp>
        <p:nvSpPr>
          <p:cNvPr id="115" name="TextBox 114"/>
          <p:cNvSpPr txBox="1"/>
          <p:nvPr/>
        </p:nvSpPr>
        <p:spPr>
          <a:xfrm>
            <a:off x="4478915" y="1484691"/>
            <a:ext cx="6831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6 </a:t>
            </a:r>
          </a:p>
          <a:p>
            <a:pPr algn="ctr"/>
            <a:r>
              <a:rPr lang="en-GB" sz="2000" dirty="0" smtClean="0"/>
              <a:t>ones</a:t>
            </a:r>
            <a:endParaRPr lang="en-GB" sz="2000" dirty="0"/>
          </a:p>
        </p:txBody>
      </p:sp>
      <p:sp>
        <p:nvSpPr>
          <p:cNvPr id="116" name="TextBox 115"/>
          <p:cNvSpPr txBox="1"/>
          <p:nvPr/>
        </p:nvSpPr>
        <p:spPr>
          <a:xfrm>
            <a:off x="5148212" y="1484691"/>
            <a:ext cx="6831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7 </a:t>
            </a:r>
          </a:p>
          <a:p>
            <a:pPr algn="ctr"/>
            <a:r>
              <a:rPr lang="en-GB" sz="2000" dirty="0" smtClean="0"/>
              <a:t>ones</a:t>
            </a:r>
            <a:endParaRPr lang="en-GB" sz="2000" dirty="0"/>
          </a:p>
        </p:txBody>
      </p:sp>
      <p:sp>
        <p:nvSpPr>
          <p:cNvPr id="117" name="TextBox 116"/>
          <p:cNvSpPr txBox="1"/>
          <p:nvPr/>
        </p:nvSpPr>
        <p:spPr>
          <a:xfrm>
            <a:off x="5817509" y="1484691"/>
            <a:ext cx="6831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8 </a:t>
            </a:r>
          </a:p>
          <a:p>
            <a:pPr algn="ctr"/>
            <a:r>
              <a:rPr lang="en-GB" sz="2000" dirty="0" smtClean="0"/>
              <a:t>ones</a:t>
            </a:r>
            <a:endParaRPr lang="en-GB" sz="2000" dirty="0"/>
          </a:p>
        </p:txBody>
      </p:sp>
      <p:sp>
        <p:nvSpPr>
          <p:cNvPr id="118" name="TextBox 117"/>
          <p:cNvSpPr txBox="1"/>
          <p:nvPr/>
        </p:nvSpPr>
        <p:spPr>
          <a:xfrm>
            <a:off x="6486809" y="1484691"/>
            <a:ext cx="6831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9</a:t>
            </a:r>
          </a:p>
          <a:p>
            <a:pPr algn="ctr"/>
            <a:r>
              <a:rPr lang="en-GB" sz="2000" dirty="0" smtClean="0"/>
              <a:t>ones</a:t>
            </a:r>
            <a:endParaRPr lang="en-GB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575992" y="4019637"/>
            <a:ext cx="63235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0 </a:t>
            </a:r>
          </a:p>
          <a:p>
            <a:pPr algn="ctr"/>
            <a:r>
              <a:rPr lang="en-GB" sz="2000" dirty="0" smtClean="0"/>
              <a:t>tens</a:t>
            </a:r>
            <a:endParaRPr lang="en-GB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601064" y="1484691"/>
            <a:ext cx="5822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0 </a:t>
            </a:r>
          </a:p>
          <a:p>
            <a:pPr algn="ctr"/>
            <a:r>
              <a:rPr lang="en-GB" sz="2000" dirty="0" smtClean="0"/>
              <a:t>one</a:t>
            </a:r>
            <a:endParaRPr lang="en-GB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5256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87" grpId="0"/>
      <p:bldP spid="89" grpId="0"/>
      <p:bldP spid="91" grpId="0"/>
      <p:bldP spid="93" grpId="0"/>
      <p:bldP spid="95" grpId="0" animBg="1"/>
      <p:bldP spid="97" grpId="0"/>
      <p:bldP spid="99" grpId="0"/>
      <p:bldP spid="101" grpId="0"/>
      <p:bldP spid="103" grpId="0"/>
      <p:bldP spid="105" grpId="0"/>
      <p:bldP spid="107" grpId="0" animBg="1"/>
      <p:bldP spid="108" grpId="0" animBg="1"/>
      <p:bldP spid="109" grpId="0" animBg="1"/>
      <p:bldP spid="110" grpId="0"/>
      <p:bldP spid="111" grpId="0"/>
      <p:bldP spid="112" grpId="0"/>
      <p:bldP spid="113" grpId="0"/>
      <p:bldP spid="114" grpId="0"/>
      <p:bldP spid="115" grpId="0"/>
      <p:bldP spid="116" grpId="0"/>
      <p:bldP spid="117" grpId="0"/>
      <p:bldP spid="118" grpId="0"/>
      <p:bldP spid="29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the rest of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4561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0220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67512" y="334776"/>
                <a:ext cx="7086462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latin typeface="Calibri" panose="020F0502020204030204" pitchFamily="34" charset="0"/>
                  </a:rPr>
                  <a:t>1) 100, 200, ___ , 400, 500, 600, ___ , ___</a:t>
                </a:r>
              </a:p>
              <a:p>
                <a:endParaRPr lang="en-GB" sz="2800" dirty="0" smtClean="0">
                  <a:latin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</a:rPr>
                  <a:t>2) </a:t>
                </a:r>
                <a:r>
                  <a:rPr lang="en-GB" sz="2800" dirty="0">
                    <a:latin typeface="Calibri" panose="020F0502020204030204" pitchFamily="34" charset="0"/>
                  </a:rPr>
                  <a:t> </a:t>
                </a:r>
                <a:r>
                  <a:rPr lang="en-GB" sz="2800" dirty="0" smtClean="0">
                    <a:latin typeface="Calibri" panose="020F0502020204030204" pitchFamily="34" charset="0"/>
                  </a:rPr>
                  <a:t>80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____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100</a:t>
                </a:r>
              </a:p>
              <a:p>
                <a:endParaRPr lang="en-GB" sz="2800" dirty="0" smtClean="0">
                  <a:latin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</a:rPr>
                  <a:t>3</a:t>
                </a:r>
                <a:r>
                  <a:rPr lang="en-GB" sz="2800" dirty="0">
                    <a:latin typeface="Calibri" panose="020F0502020204030204" pitchFamily="34" charset="0"/>
                  </a:rPr>
                  <a:t>) </a:t>
                </a:r>
                <a:r>
                  <a:rPr lang="en-GB" sz="2800" dirty="0" smtClean="0">
                    <a:latin typeface="Calibri" panose="020F0502020204030204" pitchFamily="34" charset="0"/>
                  </a:rPr>
                  <a:t> 78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____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100</a:t>
                </a:r>
                <a:endParaRPr lang="en-GB" sz="2800" dirty="0">
                  <a:latin typeface="Calibri" panose="020F0502020204030204" pitchFamily="34" charset="0"/>
                </a:endParaRPr>
              </a:p>
              <a:p>
                <a:endParaRPr lang="en-GB" sz="2800" dirty="0" smtClean="0">
                  <a:latin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</a:rPr>
                  <a:t>4) </a:t>
                </a:r>
                <a:r>
                  <a:rPr lang="en-GB" sz="2800" dirty="0" smtClean="0">
                    <a:latin typeface="Calibri" panose="020F0502020204030204" pitchFamily="34" charset="0"/>
                  </a:rPr>
                  <a:t>  ____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45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100</a:t>
                </a:r>
                <a:endParaRPr lang="en-GB" sz="28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" y="334776"/>
                <a:ext cx="7086462" cy="4401205"/>
              </a:xfrm>
              <a:prstGeom prst="rect">
                <a:avLst/>
              </a:prstGeom>
              <a:blipFill>
                <a:blip r:embed="rId5"/>
                <a:stretch>
                  <a:fillRect l="-1807" t="-1385" b="-30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37138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67512" y="334776"/>
                <a:ext cx="7086462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latin typeface="Calibri" panose="020F0502020204030204" pitchFamily="34" charset="0"/>
                  </a:rPr>
                  <a:t>1) 100, 200, ___ , 400, 500, 600, ___ , ___</a:t>
                </a:r>
              </a:p>
              <a:p>
                <a:endParaRPr lang="en-GB" sz="2800" dirty="0" smtClean="0">
                  <a:latin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</a:rPr>
                  <a:t>2) </a:t>
                </a:r>
                <a:r>
                  <a:rPr lang="en-GB" sz="2800" dirty="0">
                    <a:latin typeface="Calibri" panose="020F0502020204030204" pitchFamily="34" charset="0"/>
                  </a:rPr>
                  <a:t> </a:t>
                </a:r>
                <a:r>
                  <a:rPr lang="en-GB" sz="2800" dirty="0" smtClean="0">
                    <a:latin typeface="Calibri" panose="020F0502020204030204" pitchFamily="34" charset="0"/>
                  </a:rPr>
                  <a:t>80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____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100</a:t>
                </a:r>
              </a:p>
              <a:p>
                <a:endParaRPr lang="en-GB" sz="2800" dirty="0" smtClean="0">
                  <a:latin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</a:endParaRPr>
              </a:p>
              <a:p>
                <a:r>
                  <a:rPr lang="en-GB" sz="2800" dirty="0" smtClean="0">
                    <a:latin typeface="Calibri" panose="020F0502020204030204" pitchFamily="34" charset="0"/>
                  </a:rPr>
                  <a:t>3</a:t>
                </a:r>
                <a:r>
                  <a:rPr lang="en-GB" sz="2800" dirty="0">
                    <a:latin typeface="Calibri" panose="020F0502020204030204" pitchFamily="34" charset="0"/>
                  </a:rPr>
                  <a:t>) </a:t>
                </a:r>
                <a:r>
                  <a:rPr lang="en-GB" sz="2800" dirty="0" smtClean="0">
                    <a:latin typeface="Calibri" panose="020F0502020204030204" pitchFamily="34" charset="0"/>
                  </a:rPr>
                  <a:t> 78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____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100</a:t>
                </a:r>
                <a:endParaRPr lang="en-GB" sz="2800" dirty="0">
                  <a:latin typeface="Calibri" panose="020F0502020204030204" pitchFamily="34" charset="0"/>
                </a:endParaRPr>
              </a:p>
              <a:p>
                <a:endParaRPr lang="en-GB" sz="2800" dirty="0" smtClean="0">
                  <a:latin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</a:rPr>
                  <a:t>4) </a:t>
                </a:r>
                <a:r>
                  <a:rPr lang="en-GB" sz="2800" dirty="0" smtClean="0">
                    <a:latin typeface="Calibri" panose="020F0502020204030204" pitchFamily="34" charset="0"/>
                  </a:rPr>
                  <a:t>  ____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45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100</a:t>
                </a:r>
                <a:endParaRPr lang="en-GB" sz="28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" y="334776"/>
                <a:ext cx="7086462" cy="4401205"/>
              </a:xfrm>
              <a:prstGeom prst="rect">
                <a:avLst/>
              </a:prstGeom>
              <a:blipFill>
                <a:blip r:embed="rId5"/>
                <a:stretch>
                  <a:fillRect l="-1807" t="-1385" b="-30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476685" y="337748"/>
            <a:ext cx="799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300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0258" y="337748"/>
            <a:ext cx="799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700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6226" y="337748"/>
            <a:ext cx="799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800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14013" y="1619415"/>
            <a:ext cx="799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20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14013" y="2889883"/>
            <a:ext cx="799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22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54171" y="4189907"/>
            <a:ext cx="799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55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2312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9133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/>
          <p:cNvGrpSpPr/>
          <p:nvPr/>
        </p:nvGrpSpPr>
        <p:grpSpPr>
          <a:xfrm>
            <a:off x="822959" y="2957817"/>
            <a:ext cx="7215607" cy="669261"/>
            <a:chOff x="850232" y="3272589"/>
            <a:chExt cx="7579894" cy="577516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850232" y="3568859"/>
              <a:ext cx="7571872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850232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843012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1608221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2366210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3124199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3882188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4640177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539816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6156155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6914144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7672133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5" name="TextBox 64"/>
          <p:cNvSpPr txBox="1"/>
          <p:nvPr/>
        </p:nvSpPr>
        <p:spPr>
          <a:xfrm>
            <a:off x="575529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100</a:t>
            </a:r>
            <a:endParaRPr lang="en-GB" sz="2400" dirty="0"/>
          </a:p>
        </p:txBody>
      </p:sp>
      <p:sp>
        <p:nvSpPr>
          <p:cNvPr id="66" name="TextBox 65"/>
          <p:cNvSpPr txBox="1"/>
          <p:nvPr/>
        </p:nvSpPr>
        <p:spPr>
          <a:xfrm>
            <a:off x="7629288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200</a:t>
            </a:r>
            <a:endParaRPr lang="en-GB" sz="2400" dirty="0"/>
          </a:p>
        </p:txBody>
      </p:sp>
      <p:sp>
        <p:nvSpPr>
          <p:cNvPr id="67" name="TextBox 66"/>
          <p:cNvSpPr txBox="1"/>
          <p:nvPr/>
        </p:nvSpPr>
        <p:spPr>
          <a:xfrm>
            <a:off x="1235332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110</a:t>
            </a:r>
            <a:endParaRPr lang="en-GB" sz="2400" dirty="0"/>
          </a:p>
        </p:txBody>
      </p:sp>
      <p:sp>
        <p:nvSpPr>
          <p:cNvPr id="68" name="TextBox 67"/>
          <p:cNvSpPr txBox="1"/>
          <p:nvPr/>
        </p:nvSpPr>
        <p:spPr>
          <a:xfrm>
            <a:off x="1953406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120</a:t>
            </a:r>
            <a:endParaRPr lang="en-GB" sz="2400" dirty="0"/>
          </a:p>
        </p:txBody>
      </p:sp>
      <p:sp>
        <p:nvSpPr>
          <p:cNvPr id="69" name="TextBox 68"/>
          <p:cNvSpPr txBox="1"/>
          <p:nvPr/>
        </p:nvSpPr>
        <p:spPr>
          <a:xfrm>
            <a:off x="2674702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13</a:t>
            </a:r>
            <a:r>
              <a:rPr lang="en-GB" sz="2400" dirty="0"/>
              <a:t>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3386283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140</a:t>
            </a:r>
            <a:endParaRPr lang="en-GB" sz="2400" dirty="0"/>
          </a:p>
        </p:txBody>
      </p:sp>
      <p:sp>
        <p:nvSpPr>
          <p:cNvPr id="71" name="TextBox 70"/>
          <p:cNvSpPr txBox="1"/>
          <p:nvPr/>
        </p:nvSpPr>
        <p:spPr>
          <a:xfrm>
            <a:off x="4111512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150</a:t>
            </a:r>
            <a:endParaRPr lang="en-GB" sz="2400" dirty="0"/>
          </a:p>
        </p:txBody>
      </p:sp>
      <p:sp>
        <p:nvSpPr>
          <p:cNvPr id="72" name="TextBox 71"/>
          <p:cNvSpPr txBox="1"/>
          <p:nvPr/>
        </p:nvSpPr>
        <p:spPr>
          <a:xfrm>
            <a:off x="4850974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160</a:t>
            </a:r>
            <a:endParaRPr lang="en-GB" sz="2400" dirty="0"/>
          </a:p>
        </p:txBody>
      </p:sp>
      <p:sp>
        <p:nvSpPr>
          <p:cNvPr id="73" name="TextBox 72"/>
          <p:cNvSpPr txBox="1"/>
          <p:nvPr/>
        </p:nvSpPr>
        <p:spPr>
          <a:xfrm>
            <a:off x="5547737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170</a:t>
            </a:r>
            <a:endParaRPr lang="en-GB" sz="2400" dirty="0"/>
          </a:p>
        </p:txBody>
      </p:sp>
      <p:sp>
        <p:nvSpPr>
          <p:cNvPr id="74" name="TextBox 73"/>
          <p:cNvSpPr txBox="1"/>
          <p:nvPr/>
        </p:nvSpPr>
        <p:spPr>
          <a:xfrm>
            <a:off x="6287199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180</a:t>
            </a:r>
            <a:endParaRPr lang="en-GB" sz="2400" dirty="0"/>
          </a:p>
        </p:txBody>
      </p:sp>
      <p:sp>
        <p:nvSpPr>
          <p:cNvPr id="75" name="TextBox 74"/>
          <p:cNvSpPr txBox="1"/>
          <p:nvPr/>
        </p:nvSpPr>
        <p:spPr>
          <a:xfrm>
            <a:off x="6984547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190</a:t>
            </a:r>
            <a:endParaRPr lang="en-GB" sz="2400" dirty="0"/>
          </a:p>
        </p:txBody>
      </p:sp>
      <p:sp>
        <p:nvSpPr>
          <p:cNvPr id="76" name="TextBox 75"/>
          <p:cNvSpPr txBox="1"/>
          <p:nvPr/>
        </p:nvSpPr>
        <p:spPr>
          <a:xfrm>
            <a:off x="458673" y="904447"/>
            <a:ext cx="8000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Round 130 to the nearest 100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822959" y="2552129"/>
            <a:ext cx="7207971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998917" y="2183196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100</a:t>
            </a:r>
            <a:endParaRPr lang="en-GB" sz="2400" dirty="0"/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813127" y="2827359"/>
            <a:ext cx="717744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1536872" y="2827359"/>
            <a:ext cx="717744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2260617" y="2827359"/>
            <a:ext cx="717744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2984362" y="2827359"/>
            <a:ext cx="717744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>
            <a:off x="3708107" y="2827359"/>
            <a:ext cx="717744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4431852" y="2827359"/>
            <a:ext cx="717744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>
            <a:off x="5155597" y="2827359"/>
            <a:ext cx="717744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>
            <a:off x="5879342" y="2827359"/>
            <a:ext cx="717744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6603087" y="2827359"/>
            <a:ext cx="717744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>
            <a:off x="7326834" y="2827359"/>
            <a:ext cx="717744" cy="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631207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5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5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75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25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5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Box 75"/>
          <p:cNvSpPr txBox="1"/>
          <p:nvPr/>
        </p:nvSpPr>
        <p:spPr>
          <a:xfrm>
            <a:off x="667512" y="904447"/>
            <a:ext cx="7525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Round 130 to the nearest 100</a:t>
            </a:r>
          </a:p>
        </p:txBody>
      </p:sp>
      <p:sp>
        <p:nvSpPr>
          <p:cNvPr id="77" name="Oval 76"/>
          <p:cNvSpPr/>
          <p:nvPr/>
        </p:nvSpPr>
        <p:spPr>
          <a:xfrm>
            <a:off x="2744031" y="3548982"/>
            <a:ext cx="530754" cy="445625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78" name="Right Bracket 77"/>
          <p:cNvSpPr/>
          <p:nvPr/>
        </p:nvSpPr>
        <p:spPr>
          <a:xfrm rot="16200000">
            <a:off x="3168423" y="2372334"/>
            <a:ext cx="360000" cy="721561"/>
          </a:xfrm>
          <a:prstGeom prst="rightBracket">
            <a:avLst>
              <a:gd name="adj" fmla="val 100217"/>
            </a:avLst>
          </a:prstGeom>
          <a:noFill/>
          <a:ln w="381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9" name="Right Bracket 78"/>
          <p:cNvSpPr/>
          <p:nvPr/>
        </p:nvSpPr>
        <p:spPr>
          <a:xfrm rot="16200000">
            <a:off x="3889981" y="2372334"/>
            <a:ext cx="360000" cy="721561"/>
          </a:xfrm>
          <a:prstGeom prst="rightBracket">
            <a:avLst>
              <a:gd name="adj" fmla="val 100217"/>
            </a:avLst>
          </a:prstGeom>
          <a:noFill/>
          <a:ln w="381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0" name="Right Bracket 79"/>
          <p:cNvSpPr/>
          <p:nvPr/>
        </p:nvSpPr>
        <p:spPr>
          <a:xfrm rot="16200000">
            <a:off x="4611541" y="2372332"/>
            <a:ext cx="360000" cy="721560"/>
          </a:xfrm>
          <a:prstGeom prst="rightBracket">
            <a:avLst>
              <a:gd name="adj" fmla="val 100217"/>
            </a:avLst>
          </a:prstGeom>
          <a:noFill/>
          <a:ln w="381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1" name="Right Bracket 80"/>
          <p:cNvSpPr/>
          <p:nvPr/>
        </p:nvSpPr>
        <p:spPr>
          <a:xfrm rot="16200000">
            <a:off x="5333104" y="2372332"/>
            <a:ext cx="360000" cy="721561"/>
          </a:xfrm>
          <a:prstGeom prst="rightBracket">
            <a:avLst>
              <a:gd name="adj" fmla="val 100217"/>
            </a:avLst>
          </a:prstGeom>
          <a:noFill/>
          <a:ln w="381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2" name="Right Bracket 81"/>
          <p:cNvSpPr/>
          <p:nvPr/>
        </p:nvSpPr>
        <p:spPr>
          <a:xfrm rot="16200000">
            <a:off x="6050702" y="2376297"/>
            <a:ext cx="360000" cy="713631"/>
          </a:xfrm>
          <a:prstGeom prst="rightBracket">
            <a:avLst>
              <a:gd name="adj" fmla="val 99115"/>
            </a:avLst>
          </a:prstGeom>
          <a:noFill/>
          <a:ln w="381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3" name="Right Bracket 82"/>
          <p:cNvSpPr/>
          <p:nvPr/>
        </p:nvSpPr>
        <p:spPr>
          <a:xfrm rot="16200000">
            <a:off x="6776225" y="2372332"/>
            <a:ext cx="360000" cy="721561"/>
          </a:xfrm>
          <a:prstGeom prst="rightBracket">
            <a:avLst>
              <a:gd name="adj" fmla="val 100217"/>
            </a:avLst>
          </a:prstGeom>
          <a:noFill/>
          <a:ln w="381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4" name="Right Bracket 83"/>
          <p:cNvSpPr/>
          <p:nvPr/>
        </p:nvSpPr>
        <p:spPr>
          <a:xfrm rot="16200000">
            <a:off x="7493968" y="2376150"/>
            <a:ext cx="360000" cy="713925"/>
          </a:xfrm>
          <a:prstGeom prst="rightBracket">
            <a:avLst>
              <a:gd name="adj" fmla="val 99156"/>
            </a:avLst>
          </a:prstGeom>
          <a:noFill/>
          <a:ln w="381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5" name="Right Bracket 84"/>
          <p:cNvSpPr/>
          <p:nvPr/>
        </p:nvSpPr>
        <p:spPr>
          <a:xfrm rot="5400000" flipH="1">
            <a:off x="2446860" y="2372335"/>
            <a:ext cx="360000" cy="721559"/>
          </a:xfrm>
          <a:prstGeom prst="rightBracket">
            <a:avLst>
              <a:gd name="adj" fmla="val 100217"/>
            </a:avLst>
          </a:prstGeom>
          <a:noFill/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6" name="Right Bracket 85"/>
          <p:cNvSpPr/>
          <p:nvPr/>
        </p:nvSpPr>
        <p:spPr>
          <a:xfrm rot="5400000" flipH="1">
            <a:off x="1725299" y="2372334"/>
            <a:ext cx="360000" cy="721561"/>
          </a:xfrm>
          <a:prstGeom prst="rightBracket">
            <a:avLst>
              <a:gd name="adj" fmla="val 100217"/>
            </a:avLst>
          </a:prstGeom>
          <a:noFill/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7" name="Right Bracket 86"/>
          <p:cNvSpPr/>
          <p:nvPr/>
        </p:nvSpPr>
        <p:spPr>
          <a:xfrm rot="5400000" flipH="1">
            <a:off x="1003739" y="2372335"/>
            <a:ext cx="360000" cy="721560"/>
          </a:xfrm>
          <a:prstGeom prst="rightBracket">
            <a:avLst>
              <a:gd name="adj" fmla="val 100217"/>
            </a:avLst>
          </a:prstGeom>
          <a:noFill/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1671145" y="2046909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30</a:t>
            </a:r>
            <a:endParaRPr lang="en-GB" sz="2400" dirty="0"/>
          </a:p>
        </p:txBody>
      </p:sp>
      <p:sp>
        <p:nvSpPr>
          <p:cNvPr id="89" name="TextBox 88"/>
          <p:cNvSpPr txBox="1"/>
          <p:nvPr/>
        </p:nvSpPr>
        <p:spPr>
          <a:xfrm>
            <a:off x="5283971" y="2046909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70</a:t>
            </a:r>
            <a:endParaRPr lang="en-GB" sz="2400" dirty="0"/>
          </a:p>
        </p:txBody>
      </p:sp>
      <p:sp>
        <p:nvSpPr>
          <p:cNvPr id="90" name="TextBox 89"/>
          <p:cNvSpPr txBox="1"/>
          <p:nvPr/>
        </p:nvSpPr>
        <p:spPr>
          <a:xfrm>
            <a:off x="667511" y="4560384"/>
            <a:ext cx="75255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130 is closer to 100 than 200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67511" y="5282759"/>
            <a:ext cx="75255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130 rounded to the nearest 100 is 100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5529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100</a:t>
            </a:r>
            <a:endParaRPr lang="en-GB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7629288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200</a:t>
            </a:r>
            <a:endParaRPr lang="en-GB" sz="2400" dirty="0"/>
          </a:p>
        </p:txBody>
      </p:sp>
      <p:sp>
        <p:nvSpPr>
          <p:cNvPr id="45" name="TextBox 44"/>
          <p:cNvSpPr txBox="1"/>
          <p:nvPr/>
        </p:nvSpPr>
        <p:spPr>
          <a:xfrm>
            <a:off x="1235332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110</a:t>
            </a:r>
            <a:endParaRPr lang="en-GB" sz="2400" dirty="0"/>
          </a:p>
        </p:txBody>
      </p:sp>
      <p:sp>
        <p:nvSpPr>
          <p:cNvPr id="46" name="TextBox 45"/>
          <p:cNvSpPr txBox="1"/>
          <p:nvPr/>
        </p:nvSpPr>
        <p:spPr>
          <a:xfrm>
            <a:off x="1953406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120</a:t>
            </a:r>
            <a:endParaRPr lang="en-GB" sz="2400" dirty="0"/>
          </a:p>
        </p:txBody>
      </p:sp>
      <p:sp>
        <p:nvSpPr>
          <p:cNvPr id="47" name="TextBox 46"/>
          <p:cNvSpPr txBox="1"/>
          <p:nvPr/>
        </p:nvSpPr>
        <p:spPr>
          <a:xfrm>
            <a:off x="2674702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13</a:t>
            </a:r>
            <a:r>
              <a:rPr lang="en-GB" sz="2400" dirty="0"/>
              <a:t>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386283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140</a:t>
            </a:r>
            <a:endParaRPr lang="en-GB" sz="2400" dirty="0"/>
          </a:p>
        </p:txBody>
      </p:sp>
      <p:sp>
        <p:nvSpPr>
          <p:cNvPr id="49" name="TextBox 48"/>
          <p:cNvSpPr txBox="1"/>
          <p:nvPr/>
        </p:nvSpPr>
        <p:spPr>
          <a:xfrm>
            <a:off x="4111512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150</a:t>
            </a:r>
            <a:endParaRPr lang="en-GB" sz="2400" dirty="0"/>
          </a:p>
        </p:txBody>
      </p:sp>
      <p:sp>
        <p:nvSpPr>
          <p:cNvPr id="50" name="TextBox 49"/>
          <p:cNvSpPr txBox="1"/>
          <p:nvPr/>
        </p:nvSpPr>
        <p:spPr>
          <a:xfrm>
            <a:off x="4850974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160</a:t>
            </a:r>
            <a:endParaRPr lang="en-GB" sz="2400" dirty="0"/>
          </a:p>
        </p:txBody>
      </p:sp>
      <p:sp>
        <p:nvSpPr>
          <p:cNvPr id="51" name="TextBox 50"/>
          <p:cNvSpPr txBox="1"/>
          <p:nvPr/>
        </p:nvSpPr>
        <p:spPr>
          <a:xfrm>
            <a:off x="5547737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170</a:t>
            </a:r>
            <a:endParaRPr lang="en-GB" sz="2400" dirty="0"/>
          </a:p>
        </p:txBody>
      </p:sp>
      <p:sp>
        <p:nvSpPr>
          <p:cNvPr id="92" name="TextBox 91"/>
          <p:cNvSpPr txBox="1"/>
          <p:nvPr/>
        </p:nvSpPr>
        <p:spPr>
          <a:xfrm>
            <a:off x="6287199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180</a:t>
            </a:r>
            <a:endParaRPr lang="en-GB" sz="2400" dirty="0"/>
          </a:p>
        </p:txBody>
      </p:sp>
      <p:sp>
        <p:nvSpPr>
          <p:cNvPr id="93" name="TextBox 92"/>
          <p:cNvSpPr txBox="1"/>
          <p:nvPr/>
        </p:nvSpPr>
        <p:spPr>
          <a:xfrm>
            <a:off x="6984547" y="355848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190</a:t>
            </a:r>
            <a:endParaRPr lang="en-GB" sz="2400" dirty="0"/>
          </a:p>
        </p:txBody>
      </p:sp>
      <p:grpSp>
        <p:nvGrpSpPr>
          <p:cNvPr id="94" name="Group 93"/>
          <p:cNvGrpSpPr/>
          <p:nvPr/>
        </p:nvGrpSpPr>
        <p:grpSpPr>
          <a:xfrm>
            <a:off x="822959" y="2957817"/>
            <a:ext cx="7215607" cy="669261"/>
            <a:chOff x="850232" y="3272589"/>
            <a:chExt cx="7579894" cy="577516"/>
          </a:xfrm>
        </p:grpSpPr>
        <p:cxnSp>
          <p:nvCxnSpPr>
            <p:cNvPr id="95" name="Straight Connector 94"/>
            <p:cNvCxnSpPr/>
            <p:nvPr/>
          </p:nvCxnSpPr>
          <p:spPr>
            <a:xfrm>
              <a:off x="850232" y="3568859"/>
              <a:ext cx="7571872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850232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843012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1608221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2366210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3124199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3882188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4640177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539816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6156155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6914144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7672133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797859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5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75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25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5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/>
      <p:bldP spid="89" grpId="0"/>
      <p:bldP spid="90" grpId="0"/>
      <p:bldP spid="9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oup 120"/>
          <p:cNvGrpSpPr/>
          <p:nvPr/>
        </p:nvGrpSpPr>
        <p:grpSpPr>
          <a:xfrm>
            <a:off x="899154" y="2897685"/>
            <a:ext cx="6971431" cy="597922"/>
            <a:chOff x="850232" y="3272589"/>
            <a:chExt cx="7579894" cy="577516"/>
          </a:xfrm>
        </p:grpSpPr>
        <p:cxnSp>
          <p:nvCxnSpPr>
            <p:cNvPr id="122" name="Straight Connector 121"/>
            <p:cNvCxnSpPr/>
            <p:nvPr/>
          </p:nvCxnSpPr>
          <p:spPr>
            <a:xfrm>
              <a:off x="850232" y="3545305"/>
              <a:ext cx="7571873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850232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843012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1608221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2366210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3124199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>
              <a:off x="3882188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>
              <a:off x="4640177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539816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>
              <a:off x="6156155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>
              <a:off x="6914144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7672133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4" name="TextBox 133"/>
          <p:cNvSpPr txBox="1"/>
          <p:nvPr/>
        </p:nvSpPr>
        <p:spPr>
          <a:xfrm>
            <a:off x="598553" y="3476980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100</a:t>
            </a:r>
            <a:endParaRPr lang="en-GB" sz="2400" dirty="0"/>
          </a:p>
        </p:txBody>
      </p:sp>
      <p:sp>
        <p:nvSpPr>
          <p:cNvPr id="135" name="TextBox 134"/>
          <p:cNvSpPr txBox="1"/>
          <p:nvPr/>
        </p:nvSpPr>
        <p:spPr>
          <a:xfrm>
            <a:off x="7573135" y="3476980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200</a:t>
            </a:r>
            <a:endParaRPr lang="en-GB" sz="24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154476" y="3507054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138</a:t>
            </a:r>
            <a:endParaRPr lang="en-GB" sz="2400" dirty="0"/>
          </a:p>
        </p:txBody>
      </p:sp>
      <p:sp>
        <p:nvSpPr>
          <p:cNvPr id="139" name="TextBox 138"/>
          <p:cNvSpPr txBox="1"/>
          <p:nvPr/>
        </p:nvSpPr>
        <p:spPr>
          <a:xfrm>
            <a:off x="1785302" y="2009271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38</a:t>
            </a:r>
            <a:endParaRPr lang="en-GB" sz="2400" dirty="0"/>
          </a:p>
        </p:txBody>
      </p:sp>
      <p:sp>
        <p:nvSpPr>
          <p:cNvPr id="140" name="TextBox 139"/>
          <p:cNvSpPr txBox="1"/>
          <p:nvPr/>
        </p:nvSpPr>
        <p:spPr>
          <a:xfrm>
            <a:off x="5281338" y="2009271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62</a:t>
            </a:r>
            <a:endParaRPr lang="en-GB" sz="2400" dirty="0"/>
          </a:p>
        </p:txBody>
      </p:sp>
      <p:sp>
        <p:nvSpPr>
          <p:cNvPr id="141" name="TextBox 140"/>
          <p:cNvSpPr txBox="1"/>
          <p:nvPr/>
        </p:nvSpPr>
        <p:spPr>
          <a:xfrm>
            <a:off x="667511" y="1029861"/>
            <a:ext cx="75255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Round 138 to the nearest 100</a:t>
            </a:r>
          </a:p>
        </p:txBody>
      </p:sp>
      <p:cxnSp>
        <p:nvCxnSpPr>
          <p:cNvPr id="142" name="Straight Connector 141"/>
          <p:cNvCxnSpPr/>
          <p:nvPr/>
        </p:nvCxnSpPr>
        <p:spPr>
          <a:xfrm>
            <a:off x="3489599" y="2918091"/>
            <a:ext cx="0" cy="577516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667511" y="4560384"/>
            <a:ext cx="75255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138 is closer to 100 than 200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667512" y="5282759"/>
            <a:ext cx="7525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138 rounded to the nearest 100 is 100</a:t>
            </a:r>
          </a:p>
        </p:txBody>
      </p:sp>
      <p:sp>
        <p:nvSpPr>
          <p:cNvPr id="27" name="Right Bracket 26"/>
          <p:cNvSpPr/>
          <p:nvPr/>
        </p:nvSpPr>
        <p:spPr>
          <a:xfrm rot="16200000">
            <a:off x="5510412" y="478138"/>
            <a:ext cx="360000" cy="4345596"/>
          </a:xfrm>
          <a:prstGeom prst="rightBracket">
            <a:avLst>
              <a:gd name="adj" fmla="val 603555"/>
            </a:avLst>
          </a:prstGeom>
          <a:noFill/>
          <a:ln w="38100">
            <a:solidFill>
              <a:schemeClr val="accent6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Right Bracket 27"/>
          <p:cNvSpPr/>
          <p:nvPr/>
        </p:nvSpPr>
        <p:spPr>
          <a:xfrm rot="5400000" flipH="1">
            <a:off x="2014376" y="1355713"/>
            <a:ext cx="360000" cy="2590445"/>
          </a:xfrm>
          <a:prstGeom prst="rightBracket">
            <a:avLst>
              <a:gd name="adj" fmla="val 359784"/>
            </a:avLst>
          </a:prstGeom>
          <a:noFill/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5131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  <p:bldP spid="135" grpId="0"/>
      <p:bldP spid="136" grpId="0"/>
      <p:bldP spid="139" grpId="0"/>
      <p:bldP spid="140" grpId="0"/>
      <p:bldP spid="141" grpId="0"/>
      <p:bldP spid="143" grpId="0"/>
      <p:bldP spid="144" grpId="0"/>
      <p:bldP spid="27" grpId="0" animBg="1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questions 1 – 4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7480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4|10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|0.6|0.5|7.4|2.6|2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|14.2|2.3|2.6|9.2|0.9|0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2.5|3.1|1.9|6.6|5|1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3.8|2.4|8.8|0.9|3.8|1.1|6.3|2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4.7|7.3|8.7|0.9|5.7|2.5|7.6|8.5|2.9|10.5|10.4|6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3.1|8.2|2.3|2.4|4.5|1.8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1_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727757-3061-47D3-99FD-9493F136DC43}">
  <ds:schemaRefs>
    <ds:schemaRef ds:uri="522d4c35-b548-4432-90ae-af4376e1c4b4"/>
    <ds:schemaRef ds:uri="http://schemas.openxmlformats.org/package/2006/metadata/core-properties"/>
    <ds:schemaRef ds:uri="http://purl.org/dc/terms/"/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3713</TotalTime>
  <Words>273</Words>
  <Application>Microsoft Office PowerPoint</Application>
  <PresentationFormat>On-screen Show (4:3)</PresentationFormat>
  <Paragraphs>123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12</vt:i4>
      </vt:variant>
      <vt:variant>
        <vt:lpstr>Slide Titles</vt:lpstr>
      </vt:variant>
      <vt:variant>
        <vt:i4>12</vt:i4>
      </vt:variant>
    </vt:vector>
  </HeadingPairs>
  <TitlesOfParts>
    <vt:vector size="30" baseType="lpstr">
      <vt:lpstr>Arial</vt:lpstr>
      <vt:lpstr>Calibri</vt:lpstr>
      <vt:lpstr>Calibri Light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Custom Design</vt:lpstr>
      <vt:lpstr>1_Custom Design</vt:lpstr>
      <vt:lpstr>2_Custom Design</vt:lpstr>
      <vt:lpstr>3_Custom Design</vt:lpstr>
      <vt:lpstr>1_Title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– 4 on the worksheet</vt:lpstr>
      <vt:lpstr>PowerPoint Presentation</vt:lpstr>
      <vt:lpstr>PowerPoint Presentation</vt:lpstr>
      <vt:lpstr>Have a go at the rest of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204</cp:revision>
  <dcterms:created xsi:type="dcterms:W3CDTF">2019-07-05T11:02:13Z</dcterms:created>
  <dcterms:modified xsi:type="dcterms:W3CDTF">2020-08-28T11:49:59Z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