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2"/>
  </p:notesMasterIdLst>
  <p:sldIdLst>
    <p:sldId id="296" r:id="rId11"/>
    <p:sldId id="297" r:id="rId12"/>
    <p:sldId id="312" r:id="rId13"/>
    <p:sldId id="298" r:id="rId14"/>
    <p:sldId id="299" r:id="rId15"/>
    <p:sldId id="300" r:id="rId16"/>
    <p:sldId id="310" r:id="rId17"/>
    <p:sldId id="301" r:id="rId18"/>
    <p:sldId id="309" r:id="rId19"/>
    <p:sldId id="308" r:id="rId20"/>
    <p:sldId id="311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6327"/>
  </p:normalViewPr>
  <p:slideViewPr>
    <p:cSldViewPr snapToGrid="0" snapToObjects="1">
      <p:cViewPr varScale="1">
        <p:scale>
          <a:sx n="109" d="100"/>
          <a:sy n="109" d="100"/>
        </p:scale>
        <p:origin x="992" y="72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76B5D093-36DA-42A2-93C7-C743D60F1C40}"/>
    <pc:docChg chg="custSel modSld">
      <pc:chgData name="James Clegg" userId="c6df1435-7a36-4b38-be4d-16e68e91152f" providerId="ADAL" clId="{76B5D093-36DA-42A2-93C7-C743D60F1C40}" dt="2021-05-24T09:28:32.595" v="8"/>
      <pc:docMkLst>
        <pc:docMk/>
      </pc:docMkLst>
      <pc:sldChg chg="modTransition">
        <pc:chgData name="James Clegg" userId="c6df1435-7a36-4b38-be4d-16e68e91152f" providerId="ADAL" clId="{76B5D093-36DA-42A2-93C7-C743D60F1C40}" dt="2021-05-24T09:28:32.595" v="8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76B5D093-36DA-42A2-93C7-C743D60F1C40}" dt="2021-05-24T09:28:32.595" v="8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76B5D093-36DA-42A2-93C7-C743D60F1C40}" dt="2021-05-24T09:28:32.595" v="8"/>
        <pc:sldMkLst>
          <pc:docMk/>
          <pc:sldMk cId="4128357408" sldId="298"/>
        </pc:sldMkLst>
        <pc:picChg chg="del">
          <ac:chgData name="James Clegg" userId="c6df1435-7a36-4b38-be4d-16e68e91152f" providerId="ADAL" clId="{76B5D093-36DA-42A2-93C7-C743D60F1C40}" dt="2021-05-24T09:28:19.981" v="1" actId="478"/>
          <ac:picMkLst>
            <pc:docMk/>
            <pc:sldMk cId="4128357408" sldId="298"/>
            <ac:picMk id="8" creationId="{00000000-0000-0000-0000-000000000000}"/>
          </ac:picMkLst>
        </pc:picChg>
      </pc:sldChg>
      <pc:sldChg chg="modTransition">
        <pc:chgData name="James Clegg" userId="c6df1435-7a36-4b38-be4d-16e68e91152f" providerId="ADAL" clId="{76B5D093-36DA-42A2-93C7-C743D60F1C40}" dt="2021-05-24T09:28:32.595" v="8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76B5D093-36DA-42A2-93C7-C743D60F1C40}" dt="2021-05-24T09:28:32.595" v="8"/>
        <pc:sldMkLst>
          <pc:docMk/>
          <pc:sldMk cId="3939627984" sldId="300"/>
        </pc:sldMkLst>
        <pc:picChg chg="del">
          <ac:chgData name="James Clegg" userId="c6df1435-7a36-4b38-be4d-16e68e91152f" providerId="ADAL" clId="{76B5D093-36DA-42A2-93C7-C743D60F1C40}" dt="2021-05-24T09:28:21.621" v="2" actId="478"/>
          <ac:picMkLst>
            <pc:docMk/>
            <pc:sldMk cId="3939627984" sldId="300"/>
            <ac:picMk id="4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6B5D093-36DA-42A2-93C7-C743D60F1C40}" dt="2021-05-24T09:28:32.595" v="8"/>
        <pc:sldMkLst>
          <pc:docMk/>
          <pc:sldMk cId="3782242679" sldId="301"/>
        </pc:sldMkLst>
        <pc:picChg chg="del">
          <ac:chgData name="James Clegg" userId="c6df1435-7a36-4b38-be4d-16e68e91152f" providerId="ADAL" clId="{76B5D093-36DA-42A2-93C7-C743D60F1C40}" dt="2021-05-24T09:28:23.512" v="4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6B5D093-36DA-42A2-93C7-C743D60F1C40}" dt="2021-05-24T09:28:32.595" v="8"/>
        <pc:sldMkLst>
          <pc:docMk/>
          <pc:sldMk cId="4263154412" sldId="308"/>
        </pc:sldMkLst>
        <pc:picChg chg="del">
          <ac:chgData name="James Clegg" userId="c6df1435-7a36-4b38-be4d-16e68e91152f" providerId="ADAL" clId="{76B5D093-36DA-42A2-93C7-C743D60F1C40}" dt="2021-05-24T09:28:25.778" v="6" actId="478"/>
          <ac:picMkLst>
            <pc:docMk/>
            <pc:sldMk cId="4263154412" sldId="308"/>
            <ac:picMk id="4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6B5D093-36DA-42A2-93C7-C743D60F1C40}" dt="2021-05-24T09:28:32.595" v="8"/>
        <pc:sldMkLst>
          <pc:docMk/>
          <pc:sldMk cId="1640924307" sldId="309"/>
        </pc:sldMkLst>
        <pc:picChg chg="del">
          <ac:chgData name="James Clegg" userId="c6df1435-7a36-4b38-be4d-16e68e91152f" providerId="ADAL" clId="{76B5D093-36DA-42A2-93C7-C743D60F1C40}" dt="2021-05-24T09:28:24.668" v="5" actId="478"/>
          <ac:picMkLst>
            <pc:docMk/>
            <pc:sldMk cId="1640924307" sldId="309"/>
            <ac:picMk id="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6B5D093-36DA-42A2-93C7-C743D60F1C40}" dt="2021-05-24T09:28:32.595" v="8"/>
        <pc:sldMkLst>
          <pc:docMk/>
          <pc:sldMk cId="1731739437" sldId="310"/>
        </pc:sldMkLst>
        <pc:picChg chg="del">
          <ac:chgData name="James Clegg" userId="c6df1435-7a36-4b38-be4d-16e68e91152f" providerId="ADAL" clId="{76B5D093-36DA-42A2-93C7-C743D60F1C40}" dt="2021-05-24T09:28:22.608" v="3" actId="478"/>
          <ac:picMkLst>
            <pc:docMk/>
            <pc:sldMk cId="1731739437" sldId="310"/>
            <ac:picMk id="40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6B5D093-36DA-42A2-93C7-C743D60F1C40}" dt="2021-05-24T09:28:32.595" v="8"/>
        <pc:sldMkLst>
          <pc:docMk/>
          <pc:sldMk cId="3896788246" sldId="311"/>
        </pc:sldMkLst>
        <pc:picChg chg="del">
          <ac:chgData name="James Clegg" userId="c6df1435-7a36-4b38-be4d-16e68e91152f" providerId="ADAL" clId="{76B5D093-36DA-42A2-93C7-C743D60F1C40}" dt="2021-05-24T09:28:26.745" v="7" actId="478"/>
          <ac:picMkLst>
            <pc:docMk/>
            <pc:sldMk cId="3896788246" sldId="31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6B5D093-36DA-42A2-93C7-C743D60F1C40}" dt="2021-05-24T09:28:32.595" v="8"/>
        <pc:sldMkLst>
          <pc:docMk/>
          <pc:sldMk cId="651365383" sldId="312"/>
        </pc:sldMkLst>
        <pc:picChg chg="del">
          <ac:chgData name="James Clegg" userId="c6df1435-7a36-4b38-be4d-16e68e91152f" providerId="ADAL" clId="{76B5D093-36DA-42A2-93C7-C743D60F1C40}" dt="2021-05-24T09:28:18.910" v="0" actId="478"/>
          <ac:picMkLst>
            <pc:docMk/>
            <pc:sldMk cId="651365383" sldId="312"/>
            <ac:picMk id="3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24/05/2021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24/05/2021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8.png"/><Relationship Id="rId10" Type="http://schemas.openxmlformats.org/officeDocument/2006/relationships/image" Target="../media/image9.png"/><Relationship Id="rId9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2.png"/><Relationship Id="rId11" Type="http://schemas.openxmlformats.org/officeDocument/2006/relationships/image" Target="../media/image9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32810"/>
            <a:ext cx="6279424" cy="1792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140569" y="1891846"/>
                <a:ext cx="3062658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2) Which two shapes have the same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/>
                  <a:t> coordinate? ___________ and __________ 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0569" y="1891846"/>
                <a:ext cx="3062658" cy="1938992"/>
              </a:xfrm>
              <a:prstGeom prst="rect">
                <a:avLst/>
              </a:prstGeom>
              <a:blipFill>
                <a:blip r:embed="rId6"/>
                <a:stretch>
                  <a:fillRect l="-2982" t="-2516" b="-62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424182"/>
              </p:ext>
            </p:extLst>
          </p:nvPr>
        </p:nvGraphicFramePr>
        <p:xfrm>
          <a:off x="591020" y="886653"/>
          <a:ext cx="43200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356456033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7109747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69647228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7886723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19445584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33321010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67631993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35761753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88526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673381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43604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653543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32827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81415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00733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03274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1702" y="444018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1702" y="390018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1702" y="336018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1702" y="282018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1702" y="228018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1702" y="174018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1702" y="120018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1702" y="66018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581483" y="5199838"/>
            <a:ext cx="4349029" cy="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27354" y="511799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64725" y="519983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18037" y="519983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50396" y="519983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69860" y="519983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136302" y="519983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51098" y="519983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04540" y="519983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57773" y="519983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cxnSp>
        <p:nvCxnSpPr>
          <p:cNvPr id="23" name="Straight Connector 22"/>
          <p:cNvCxnSpPr>
            <a:cxnSpLocks/>
          </p:cNvCxnSpPr>
          <p:nvPr/>
        </p:nvCxnSpPr>
        <p:spPr>
          <a:xfrm>
            <a:off x="581483" y="886653"/>
            <a:ext cx="23282" cy="4313183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gular Pentagon 23"/>
          <p:cNvSpPr/>
          <p:nvPr/>
        </p:nvSpPr>
        <p:spPr>
          <a:xfrm>
            <a:off x="3651099" y="2912698"/>
            <a:ext cx="319318" cy="257176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Moon 24"/>
          <p:cNvSpPr/>
          <p:nvPr/>
        </p:nvSpPr>
        <p:spPr>
          <a:xfrm>
            <a:off x="3768153" y="718813"/>
            <a:ext cx="202264" cy="328785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Chord 25"/>
          <p:cNvSpPr/>
          <p:nvPr/>
        </p:nvSpPr>
        <p:spPr>
          <a:xfrm rot="6620349">
            <a:off x="950381" y="2752289"/>
            <a:ext cx="393158" cy="419251"/>
          </a:xfrm>
          <a:prstGeom prst="chord">
            <a:avLst>
              <a:gd name="adj1" fmla="val 16654828"/>
              <a:gd name="adj2" fmla="val 65333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050396" y="3978226"/>
            <a:ext cx="311304" cy="3055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146460" y="587049"/>
                <a:ext cx="3197477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1) What is the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400" dirty="0"/>
                  <a:t> coordinate of the square? 				 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6460" y="587049"/>
                <a:ext cx="3197477" cy="1200329"/>
              </a:xfrm>
              <a:prstGeom prst="rect">
                <a:avLst/>
              </a:prstGeom>
              <a:blipFill>
                <a:blip r:embed="rId7"/>
                <a:stretch>
                  <a:fillRect l="-2857" t="-4061" b="-106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5174928" y="4114318"/>
            <a:ext cx="30567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3) What are the coordinates of the moon?( ___ , ___ 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583602" y="124631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15465" y="2980793"/>
            <a:ext cx="15267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semi-circle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15465" y="3369173"/>
            <a:ext cx="13717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pentagon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341068" y="480479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014912" y="480479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396592" y="472010"/>
                <a:ext cx="3697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592" y="472010"/>
                <a:ext cx="369781" cy="369332"/>
              </a:xfrm>
              <a:prstGeom prst="rect">
                <a:avLst/>
              </a:prstGeom>
              <a:blipFill>
                <a:blip r:embed="rId8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889896" y="5045266"/>
                <a:ext cx="3663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9896" y="5045266"/>
                <a:ext cx="366382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9" name="Picture 3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65150" y="5441018"/>
            <a:ext cx="747045" cy="747045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5767994" y="558370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cxnSp>
        <p:nvCxnSpPr>
          <p:cNvPr id="41" name="Straight Connector 40"/>
          <p:cNvCxnSpPr>
            <a:cxnSpLocks/>
            <a:endCxn id="4" idx="3"/>
          </p:cNvCxnSpPr>
          <p:nvPr/>
        </p:nvCxnSpPr>
        <p:spPr>
          <a:xfrm>
            <a:off x="581483" y="3035515"/>
            <a:ext cx="4329537" cy="11138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2198985" y="4247204"/>
            <a:ext cx="0" cy="952632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263154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  <p:bldP spid="35" grpId="0"/>
      <p:bldP spid="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3 - 4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896788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09CDE2C-F6EF-4381-9312-6A1AD920D664}"/>
              </a:ext>
            </a:extLst>
          </p:cNvPr>
          <p:cNvSpPr txBox="1"/>
          <p:nvPr/>
        </p:nvSpPr>
        <p:spPr>
          <a:xfrm>
            <a:off x="695550" y="334776"/>
            <a:ext cx="749747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Which letter is further to the right?</a:t>
            </a: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			G				P</a:t>
            </a: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Name these shapes.	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What does vertical mean?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4)	What does horizontal mean?</a:t>
            </a:r>
          </a:p>
        </p:txBody>
      </p:sp>
      <p:sp>
        <p:nvSpPr>
          <p:cNvPr id="2" name="Hexagon 1">
            <a:extLst>
              <a:ext uri="{FF2B5EF4-FFF2-40B4-BE49-F238E27FC236}">
                <a16:creationId xmlns:a16="http://schemas.microsoft.com/office/drawing/2014/main" id="{196BC8E9-621F-49DD-8B95-C1C873EF5F73}"/>
              </a:ext>
            </a:extLst>
          </p:cNvPr>
          <p:cNvSpPr/>
          <p:nvPr/>
        </p:nvSpPr>
        <p:spPr>
          <a:xfrm>
            <a:off x="2575091" y="2397369"/>
            <a:ext cx="652741" cy="562708"/>
          </a:xfrm>
          <a:prstGeom prst="hexagon">
            <a:avLst/>
          </a:prstGeom>
          <a:solidFill>
            <a:schemeClr val="accent1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entagon 3">
            <a:extLst>
              <a:ext uri="{FF2B5EF4-FFF2-40B4-BE49-F238E27FC236}">
                <a16:creationId xmlns:a16="http://schemas.microsoft.com/office/drawing/2014/main" id="{29D5E0D6-4C49-44A6-8013-7E80092C6221}"/>
              </a:ext>
            </a:extLst>
          </p:cNvPr>
          <p:cNvSpPr/>
          <p:nvPr/>
        </p:nvSpPr>
        <p:spPr>
          <a:xfrm>
            <a:off x="5407504" y="2338420"/>
            <a:ext cx="652740" cy="621657"/>
          </a:xfrm>
          <a:prstGeom prst="pentagon">
            <a:avLst/>
          </a:prstGeom>
          <a:solidFill>
            <a:schemeClr val="accent1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365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Which letter is further to the right?</a:t>
            </a: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			G				P</a:t>
            </a: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Name these shapes.	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What does vertical mean?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4)	What does horizontal mean?</a:t>
            </a:r>
          </a:p>
        </p:txBody>
      </p:sp>
      <p:sp>
        <p:nvSpPr>
          <p:cNvPr id="5" name="Oval 4"/>
          <p:cNvSpPr/>
          <p:nvPr/>
        </p:nvSpPr>
        <p:spPr>
          <a:xfrm rot="5400000">
            <a:off x="4223939" y="966421"/>
            <a:ext cx="600041" cy="666175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248834" y="2974158"/>
            <a:ext cx="14110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hexagon</a:t>
            </a:r>
          </a:p>
        </p:txBody>
      </p:sp>
      <p:sp>
        <p:nvSpPr>
          <p:cNvPr id="12" name="Hexagon 11">
            <a:extLst>
              <a:ext uri="{FF2B5EF4-FFF2-40B4-BE49-F238E27FC236}">
                <a16:creationId xmlns:a16="http://schemas.microsoft.com/office/drawing/2014/main" id="{94D4FDF1-7C42-48EB-9661-998F9C36FFDF}"/>
              </a:ext>
            </a:extLst>
          </p:cNvPr>
          <p:cNvSpPr/>
          <p:nvPr/>
        </p:nvSpPr>
        <p:spPr>
          <a:xfrm>
            <a:off x="2575091" y="2397369"/>
            <a:ext cx="652741" cy="562708"/>
          </a:xfrm>
          <a:prstGeom prst="hexagon">
            <a:avLst/>
          </a:prstGeom>
          <a:solidFill>
            <a:schemeClr val="accent1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Pentagon 12">
            <a:extLst>
              <a:ext uri="{FF2B5EF4-FFF2-40B4-BE49-F238E27FC236}">
                <a16:creationId xmlns:a16="http://schemas.microsoft.com/office/drawing/2014/main" id="{36B2FEB1-780A-4BE0-A52B-4773CEEA1A81}"/>
              </a:ext>
            </a:extLst>
          </p:cNvPr>
          <p:cNvSpPr/>
          <p:nvPr/>
        </p:nvSpPr>
        <p:spPr>
          <a:xfrm>
            <a:off x="5407504" y="2338420"/>
            <a:ext cx="652740" cy="621657"/>
          </a:xfrm>
          <a:prstGeom prst="pentagon">
            <a:avLst/>
          </a:prstGeom>
          <a:solidFill>
            <a:schemeClr val="accent1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D0A9ABB-D3CF-4B55-8445-DEAD45F8204F}"/>
              </a:ext>
            </a:extLst>
          </p:cNvPr>
          <p:cNvSpPr txBox="1"/>
          <p:nvPr/>
        </p:nvSpPr>
        <p:spPr>
          <a:xfrm>
            <a:off x="4934574" y="2974158"/>
            <a:ext cx="15691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pentagon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2950A46-F80F-467E-9B91-0B080146DF23}"/>
              </a:ext>
            </a:extLst>
          </p:cNvPr>
          <p:cNvCxnSpPr/>
          <p:nvPr/>
        </p:nvCxnSpPr>
        <p:spPr>
          <a:xfrm flipV="1">
            <a:off x="5890846" y="3780692"/>
            <a:ext cx="0" cy="8323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19F60F2-6F94-4224-81DB-4CC4D3011C89}"/>
              </a:ext>
            </a:extLst>
          </p:cNvPr>
          <p:cNvCxnSpPr>
            <a:cxnSpLocks/>
          </p:cNvCxnSpPr>
          <p:nvPr/>
        </p:nvCxnSpPr>
        <p:spPr>
          <a:xfrm rot="5400000" flipV="1">
            <a:off x="5890847" y="5023340"/>
            <a:ext cx="0" cy="8323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107382"/>
              </p:ext>
            </p:extLst>
          </p:nvPr>
        </p:nvGraphicFramePr>
        <p:xfrm>
          <a:off x="780707" y="966511"/>
          <a:ext cx="43200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356456033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7109747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69647228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7886723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19445584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33321010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67631993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35761753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88526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673381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43604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653543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32827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81415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00733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032746"/>
                  </a:ext>
                </a:extLst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780707" y="966511"/>
            <a:ext cx="0" cy="432000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766192" y="5285563"/>
            <a:ext cx="4349029" cy="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7344" y="526838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55297" y="528556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02746" y="528556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35105" y="528556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54569" y="528556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21011" y="528556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35807" y="528556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89249" y="528556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42694" y="528556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5045" y="45156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5045" y="39756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5045" y="34356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5045" y="28956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5045" y="23556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5045" y="18156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5045" y="12756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5045" y="7356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sp>
        <p:nvSpPr>
          <p:cNvPr id="26" name="Oval 25"/>
          <p:cNvSpPr/>
          <p:nvPr/>
        </p:nvSpPr>
        <p:spPr>
          <a:xfrm>
            <a:off x="271291" y="542345"/>
            <a:ext cx="600041" cy="4725087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 rot="5400000">
            <a:off x="2882672" y="3129380"/>
            <a:ext cx="600041" cy="4774981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5263283" y="863686"/>
            <a:ext cx="29558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The coordinates of the yellow cross are </a:t>
            </a:r>
          </a:p>
          <a:p>
            <a:r>
              <a:rPr lang="en-GB" sz="2800" dirty="0"/>
              <a:t>( ___ , ___ )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1871950" y="2046509"/>
            <a:ext cx="0" cy="322092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 rot="5400000">
            <a:off x="1571930" y="5234479"/>
            <a:ext cx="600041" cy="667855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5621056" y="213970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766192" y="2046510"/>
            <a:ext cx="1068729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 rot="5400000">
            <a:off x="341135" y="1759411"/>
            <a:ext cx="529699" cy="530693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6399951" y="213970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243380" y="3411516"/>
            <a:ext cx="29558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The coordinates of the blue cross are </a:t>
            </a:r>
          </a:p>
          <a:p>
            <a:r>
              <a:rPr lang="en-GB" sz="2800" dirty="0"/>
              <a:t>( ___ , ___ )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3484842" y="3170426"/>
            <a:ext cx="0" cy="210658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cxnSpLocks/>
            <a:endCxn id="4" idx="1"/>
          </p:cNvCxnSpPr>
          <p:nvPr/>
        </p:nvCxnSpPr>
        <p:spPr>
          <a:xfrm flipH="1">
            <a:off x="780707" y="3126509"/>
            <a:ext cx="2645166" cy="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596321" y="425406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5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399951" y="425406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4</a:t>
            </a:r>
          </a:p>
        </p:txBody>
      </p:sp>
      <p:sp>
        <p:nvSpPr>
          <p:cNvPr id="25" name="Multiply 24"/>
          <p:cNvSpPr/>
          <p:nvPr/>
        </p:nvSpPr>
        <p:spPr>
          <a:xfrm>
            <a:off x="3291557" y="2919598"/>
            <a:ext cx="386570" cy="395629"/>
          </a:xfrm>
          <a:prstGeom prst="mathMultiply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Multiply 23"/>
          <p:cNvSpPr/>
          <p:nvPr/>
        </p:nvSpPr>
        <p:spPr>
          <a:xfrm>
            <a:off x="1670665" y="1848695"/>
            <a:ext cx="386570" cy="395629"/>
          </a:xfrm>
          <a:prstGeom prst="mathMultiply">
            <a:avLst/>
          </a:prstGeom>
          <a:solidFill>
            <a:srgbClr val="FFFF0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7480EA2-9420-414D-8A9B-AAF0B3B59D0C}"/>
              </a:ext>
            </a:extLst>
          </p:cNvPr>
          <p:cNvSpPr/>
          <p:nvPr/>
        </p:nvSpPr>
        <p:spPr>
          <a:xfrm>
            <a:off x="691936" y="5208861"/>
            <a:ext cx="180000" cy="18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/>
          <p:cNvSpPr/>
          <p:nvPr/>
        </p:nvSpPr>
        <p:spPr>
          <a:xfrm rot="5400000">
            <a:off x="271290" y="5220106"/>
            <a:ext cx="600041" cy="667855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6" grpId="0" animBg="1"/>
      <p:bldP spid="26" grpId="1" animBg="1"/>
      <p:bldP spid="27" grpId="0" animBg="1"/>
      <p:bldP spid="27" grpId="1" animBg="1"/>
      <p:bldP spid="28" grpId="0"/>
      <p:bldP spid="30" grpId="0" animBg="1"/>
      <p:bldP spid="30" grpId="1" animBg="1"/>
      <p:bldP spid="31" grpId="0"/>
      <p:bldP spid="33" grpId="0" animBg="1"/>
      <p:bldP spid="33" grpId="1" animBg="1"/>
      <p:bldP spid="34" grpId="0"/>
      <p:bldP spid="35" grpId="0"/>
      <p:bldP spid="38" grpId="0"/>
      <p:bldP spid="39" grpId="0"/>
      <p:bldP spid="25" grpId="0" animBg="1"/>
      <p:bldP spid="24" grpId="0" animBg="1"/>
      <p:bldP spid="42" grpId="0" animBg="1"/>
      <p:bldP spid="40" grpId="0" animBg="1"/>
      <p:bldP spid="4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743542"/>
              </p:ext>
            </p:extLst>
          </p:nvPr>
        </p:nvGraphicFramePr>
        <p:xfrm>
          <a:off x="559618" y="456516"/>
          <a:ext cx="43200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356456033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7109747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69647228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7886723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19445584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33321010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67631993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35761753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88526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673381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43604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653543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32827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81415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00733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032746"/>
                  </a:ext>
                </a:extLst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559618" y="431800"/>
            <a:ext cx="0" cy="4344716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545103" y="4775566"/>
            <a:ext cx="4349029" cy="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90974" y="468316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34207" y="477556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81657" y="477556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14016" y="477556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33480" y="477556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99922" y="477556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14718" y="477556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68160" y="477556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21393" y="477556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33956" y="400568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3956" y="346568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33956" y="292568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33956" y="238568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3956" y="184568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3956" y="130568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33956" y="76568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33956" y="22568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299662" y="125770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62409" y="4364327"/>
            <a:ext cx="7884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face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70274" y="397563"/>
            <a:ext cx="31663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1) The coordinates of the arrow are </a:t>
            </a:r>
          </a:p>
          <a:p>
            <a:r>
              <a:rPr lang="en-GB" sz="2800" dirty="0"/>
              <a:t>( ___ , ___ 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153386" y="125770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7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24236" y="2989898"/>
            <a:ext cx="386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6</a:t>
            </a:r>
          </a:p>
        </p:txBody>
      </p:sp>
      <p:sp>
        <p:nvSpPr>
          <p:cNvPr id="29" name="Smiley Face 28"/>
          <p:cNvSpPr/>
          <p:nvPr/>
        </p:nvSpPr>
        <p:spPr>
          <a:xfrm>
            <a:off x="4200561" y="4597197"/>
            <a:ext cx="292101" cy="298520"/>
          </a:xfrm>
          <a:prstGeom prst="smileyFac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Down Arrow 29"/>
          <p:cNvSpPr/>
          <p:nvPr/>
        </p:nvSpPr>
        <p:spPr>
          <a:xfrm flipV="1">
            <a:off x="429734" y="818124"/>
            <a:ext cx="260075" cy="3086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4964413" y="2127473"/>
            <a:ext cx="31663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2) The coordinates of the triangle are </a:t>
            </a:r>
          </a:p>
          <a:p>
            <a:r>
              <a:rPr lang="en-GB" sz="2800" dirty="0"/>
              <a:t>( ___ , ___ )</a:t>
            </a:r>
          </a:p>
        </p:txBody>
      </p:sp>
      <p:sp>
        <p:nvSpPr>
          <p:cNvPr id="32" name="Isosceles Triangle 31"/>
          <p:cNvSpPr/>
          <p:nvPr/>
        </p:nvSpPr>
        <p:spPr>
          <a:xfrm>
            <a:off x="3648226" y="2967054"/>
            <a:ext cx="306650" cy="34195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6147525" y="2987306"/>
            <a:ext cx="386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965614" y="3939257"/>
            <a:ext cx="33985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3) The coordinates of the _____ are ( 7 ,0 )</a:t>
            </a: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9136" y="5320153"/>
            <a:ext cx="747045" cy="747045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5531980" y="546284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1739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7" grpId="0"/>
      <p:bldP spid="28" grpId="0"/>
      <p:bldP spid="33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1 - 2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6079824"/>
              </p:ext>
            </p:extLst>
          </p:nvPr>
        </p:nvGraphicFramePr>
        <p:xfrm>
          <a:off x="788226" y="456516"/>
          <a:ext cx="43200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356456033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7109747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69647228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7886723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19445584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33321010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67631993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35761753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88526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673381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43604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653543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32827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81415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00733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032746"/>
                  </a:ext>
                </a:extLst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788226" y="456515"/>
            <a:ext cx="0" cy="4320001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773711" y="4775568"/>
            <a:ext cx="4349029" cy="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62564" y="400568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2564" y="346568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2564" y="292568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2564" y="238568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2564" y="184568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2564" y="130568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2564" y="76568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2564" y="22568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170372" y="4590900"/>
                <a:ext cx="3663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0372" y="4590900"/>
                <a:ext cx="366382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12332" y="6388"/>
                <a:ext cx="3697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332" y="6388"/>
                <a:ext cx="369781" cy="369332"/>
              </a:xfrm>
              <a:prstGeom prst="rect">
                <a:avLst/>
              </a:prstGeom>
              <a:blipFill>
                <a:blip r:embed="rId6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5165671" y="342740"/>
            <a:ext cx="31526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What do you notice about this grid?</a:t>
            </a:r>
          </a:p>
        </p:txBody>
      </p:sp>
      <p:sp>
        <p:nvSpPr>
          <p:cNvPr id="27" name="Oval 26"/>
          <p:cNvSpPr/>
          <p:nvPr/>
        </p:nvSpPr>
        <p:spPr>
          <a:xfrm rot="5400000">
            <a:off x="611678" y="34762"/>
            <a:ext cx="310406" cy="371516"/>
          </a:xfrm>
          <a:prstGeom prst="ellipse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 rot="5400000">
            <a:off x="5196274" y="4611220"/>
            <a:ext cx="310406" cy="371516"/>
          </a:xfrm>
          <a:prstGeom prst="ellipse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203754" y="1808716"/>
                <a:ext cx="302745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The coordinates going horizontally are the </a:t>
                </a:r>
              </a:p>
              <a:p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400" dirty="0"/>
                  <a:t> coordinates.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3754" y="1808716"/>
                <a:ext cx="3027450" cy="1200329"/>
              </a:xfrm>
              <a:prstGeom prst="rect">
                <a:avLst/>
              </a:prstGeom>
              <a:blipFill>
                <a:blip r:embed="rId7"/>
                <a:stretch>
                  <a:fillRect l="-3226" t="-4061" r="-1411" b="-106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/>
          <p:cNvCxnSpPr/>
          <p:nvPr/>
        </p:nvCxnSpPr>
        <p:spPr>
          <a:xfrm flipV="1">
            <a:off x="880013" y="5277941"/>
            <a:ext cx="4242727" cy="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203754" y="3026025"/>
                <a:ext cx="302745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The coordinates going vertically are the </a:t>
                </a:r>
              </a:p>
              <a:p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/>
                  <a:t> coordinates.</a:t>
                </a: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3754" y="3026025"/>
                <a:ext cx="3027450" cy="1200329"/>
              </a:xfrm>
              <a:prstGeom prst="rect">
                <a:avLst/>
              </a:prstGeom>
              <a:blipFill>
                <a:blip r:embed="rId8"/>
                <a:stretch>
                  <a:fillRect l="-3226" t="-4061" r="-1411" b="-106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Arrow Connector 31"/>
          <p:cNvCxnSpPr/>
          <p:nvPr/>
        </p:nvCxnSpPr>
        <p:spPr>
          <a:xfrm flipV="1">
            <a:off x="427825" y="456515"/>
            <a:ext cx="0" cy="434473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20348" y="5242289"/>
                <a:ext cx="832543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1) What is the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400" dirty="0"/>
                  <a:t> coordinate of the triangle? ___ </a:t>
                </a: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348" y="5242289"/>
                <a:ext cx="8325432" cy="461665"/>
              </a:xfrm>
              <a:prstGeom prst="rect">
                <a:avLst/>
              </a:prstGeom>
              <a:blipFill>
                <a:blip r:embed="rId9"/>
                <a:stretch>
                  <a:fillRect l="-1098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Isosceles Triangle 33"/>
          <p:cNvSpPr/>
          <p:nvPr/>
        </p:nvSpPr>
        <p:spPr>
          <a:xfrm rot="19421350" flipV="1">
            <a:off x="2841757" y="4091570"/>
            <a:ext cx="247599" cy="35026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6047123" y="519832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507040" y="5731859"/>
                <a:ext cx="832543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2) What is the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/>
                  <a:t> coordinate of the triangle? ___ </a:t>
                </a: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040" y="5731859"/>
                <a:ext cx="8325432" cy="461665"/>
              </a:xfrm>
              <a:prstGeom prst="rect">
                <a:avLst/>
              </a:prstGeom>
              <a:blipFill>
                <a:blip r:embed="rId10"/>
                <a:stretch>
                  <a:fillRect l="-1098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6049876" y="567732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</a:t>
            </a: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84159" y="1117704"/>
            <a:ext cx="747045" cy="747045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5787003" y="126039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43" name="Oval 42"/>
          <p:cNvSpPr/>
          <p:nvPr/>
        </p:nvSpPr>
        <p:spPr>
          <a:xfrm rot="5400000">
            <a:off x="2779604" y="4826754"/>
            <a:ext cx="310406" cy="371516"/>
          </a:xfrm>
          <a:prstGeom prst="ellipse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4" name="Straight Connector 43"/>
          <p:cNvCxnSpPr/>
          <p:nvPr/>
        </p:nvCxnSpPr>
        <p:spPr>
          <a:xfrm flipV="1">
            <a:off x="2948225" y="4261488"/>
            <a:ext cx="0" cy="514078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800545" y="4225573"/>
            <a:ext cx="2112958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/>
          <p:cNvSpPr/>
          <p:nvPr/>
        </p:nvSpPr>
        <p:spPr>
          <a:xfrm rot="5400000">
            <a:off x="478135" y="4056840"/>
            <a:ext cx="310406" cy="371516"/>
          </a:xfrm>
          <a:prstGeom prst="ellipse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6392815" y="4337729"/>
            <a:ext cx="11849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( 4 , 1 )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957428E-C24A-4EBF-A045-0E75A62B0DB4}"/>
              </a:ext>
            </a:extLst>
          </p:cNvPr>
          <p:cNvSpPr txBox="1"/>
          <p:nvPr/>
        </p:nvSpPr>
        <p:spPr>
          <a:xfrm>
            <a:off x="496651" y="461567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0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5C07F75-C057-4157-84AF-482549DC22C5}"/>
              </a:ext>
            </a:extLst>
          </p:cNvPr>
          <p:cNvSpPr txBox="1"/>
          <p:nvPr/>
        </p:nvSpPr>
        <p:spPr>
          <a:xfrm>
            <a:off x="1158160" y="477194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906AFE9-28C7-43FD-8E8C-7A71D565339C}"/>
              </a:ext>
            </a:extLst>
          </p:cNvPr>
          <p:cNvSpPr txBox="1"/>
          <p:nvPr/>
        </p:nvSpPr>
        <p:spPr>
          <a:xfrm>
            <a:off x="1711472" y="477194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8830CAB-E1C6-49CA-80C9-FB3054960F22}"/>
              </a:ext>
            </a:extLst>
          </p:cNvPr>
          <p:cNvSpPr txBox="1"/>
          <p:nvPr/>
        </p:nvSpPr>
        <p:spPr>
          <a:xfrm>
            <a:off x="2243831" y="477194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96CD61A-BDE9-40C0-9D9B-476CE00B27A5}"/>
              </a:ext>
            </a:extLst>
          </p:cNvPr>
          <p:cNvSpPr txBox="1"/>
          <p:nvPr/>
        </p:nvSpPr>
        <p:spPr>
          <a:xfrm>
            <a:off x="2763295" y="477194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CDA4E7E-BFCA-437B-AF2E-FB67F256AF3F}"/>
              </a:ext>
            </a:extLst>
          </p:cNvPr>
          <p:cNvSpPr txBox="1"/>
          <p:nvPr/>
        </p:nvSpPr>
        <p:spPr>
          <a:xfrm>
            <a:off x="3329737" y="477194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D42B9C7-CA40-4883-A5E4-8FF26E184FB1}"/>
              </a:ext>
            </a:extLst>
          </p:cNvPr>
          <p:cNvSpPr txBox="1"/>
          <p:nvPr/>
        </p:nvSpPr>
        <p:spPr>
          <a:xfrm>
            <a:off x="3844533" y="477194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6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265B1DB-E0D4-47BE-B38D-0DB46B45A044}"/>
              </a:ext>
            </a:extLst>
          </p:cNvPr>
          <p:cNvSpPr txBox="1"/>
          <p:nvPr/>
        </p:nvSpPr>
        <p:spPr>
          <a:xfrm>
            <a:off x="4397975" y="477194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7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3B4CA32-73E8-401F-BD0A-1DA6AA9FF0CB}"/>
              </a:ext>
            </a:extLst>
          </p:cNvPr>
          <p:cNvSpPr txBox="1"/>
          <p:nvPr/>
        </p:nvSpPr>
        <p:spPr>
          <a:xfrm>
            <a:off x="4951208" y="477194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0924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animBg="1"/>
      <p:bldP spid="27" grpId="1" animBg="1"/>
      <p:bldP spid="28" grpId="0" animBg="1"/>
      <p:bldP spid="28" grpId="1" animBg="1"/>
      <p:bldP spid="29" grpId="0"/>
      <p:bldP spid="31" grpId="0"/>
      <p:bldP spid="33" grpId="0"/>
      <p:bldP spid="34" grpId="0" animBg="1"/>
      <p:bldP spid="37" grpId="0"/>
      <p:bldP spid="38" grpId="0"/>
      <p:bldP spid="39" grpId="0"/>
      <p:bldP spid="42" grpId="0"/>
      <p:bldP spid="43" grpId="0" animBg="1"/>
      <p:bldP spid="50" grpId="0" animBg="1"/>
      <p:bldP spid="5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3.2|4.1|9.7|1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|36.7|15.9|0.5|14.3|6.7|16.3|4.1|9.1|3.1|16.1|5.9|3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4.7|5.1|6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6.8|10.8|7.6|2|8|0.8|2.4|1.9|3.7|0.9|3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|0.8|1.9|13|4.6|1.3|8.1|1.8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3" ma:contentTypeDescription="Create a new document." ma:contentTypeScope="" ma:versionID="c2e0ad7e8459b4a763097fd9c50beffe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379c73df8c7c32fbb5b9cacbe02209f3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E6A9597-E207-486C-8E53-34CC775871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cee99ee9-287b-4f9a-957c-ba5ae7375c9a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522d4c35-b548-4432-90ae-af4376e1c4b4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8387</TotalTime>
  <Words>375</Words>
  <Application>Microsoft Office PowerPoint</Application>
  <PresentationFormat>On-screen Show (4:3)</PresentationFormat>
  <Paragraphs>139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1 - 2 on the worksheet</vt:lpstr>
      <vt:lpstr>PowerPoint Presentation</vt:lpstr>
      <vt:lpstr>PowerPoint Presentation</vt:lpstr>
      <vt:lpstr>Have a go at questions  3 - 4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229</cp:revision>
  <dcterms:created xsi:type="dcterms:W3CDTF">2019-07-05T11:02:13Z</dcterms:created>
  <dcterms:modified xsi:type="dcterms:W3CDTF">2021-05-24T09:28:36Z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