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1" r:id="rId1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31CB-3530-4D59-9403-084B5708E49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FAC8D-92BB-4936-9844-C4041C06F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4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DFBBB-A694-476E-976A-71F9E9D39F2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F63E-B8F6-4C9C-BF16-C32AD1D18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5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A7C32-232C-4CFB-9977-B2AB8C42D6D2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9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CEB2C-AAC8-4C69-84EB-D1F8ED0F484B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F1F56-4080-4B26-B469-E0FD86A25484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0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5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90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9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70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81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0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7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4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5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0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617" y="764704"/>
            <a:ext cx="648072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prstClr val="white"/>
                </a:solidFill>
              </a:rPr>
              <a:t>Learning 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056" y="1844824"/>
            <a:ext cx="79726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To </a:t>
            </a:r>
            <a:r>
              <a:rPr lang="en-GB" sz="3600" dirty="0">
                <a:solidFill>
                  <a:prstClr val="black"/>
                </a:solidFill>
              </a:rPr>
              <a:t>practise our descriptive writing skills to create effective settings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056" y="3501008"/>
            <a:ext cx="7972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words:</a:t>
            </a:r>
          </a:p>
          <a:p>
            <a:endParaRPr lang="en-GB" dirty="0"/>
          </a:p>
          <a:p>
            <a:r>
              <a:rPr lang="en-GB" dirty="0" smtClean="0"/>
              <a:t>Metaphor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Simile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Personification</a:t>
            </a:r>
          </a:p>
          <a:p>
            <a:endParaRPr lang="en-GB" dirty="0" smtClean="0"/>
          </a:p>
          <a:p>
            <a:r>
              <a:rPr lang="en-GB" dirty="0" smtClean="0"/>
              <a:t>Synonym</a:t>
            </a:r>
          </a:p>
        </p:txBody>
      </p:sp>
    </p:spTree>
    <p:extLst>
      <p:ext uri="{BB962C8B-B14F-4D97-AF65-F5344CB8AC3E}">
        <p14:creationId xmlns:p14="http://schemas.microsoft.com/office/powerpoint/2010/main" val="25109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" y="5098"/>
            <a:ext cx="901312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7206" y="259805"/>
            <a:ext cx="2698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 smtClean="0">
                <a:solidFill>
                  <a:prstClr val="black"/>
                </a:solidFill>
              </a:rPr>
              <a:t>Sinister, Menacing, Evil, Intimidating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733256"/>
            <a:ext cx="46805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simile (comparing two things using </a:t>
            </a:r>
            <a:r>
              <a:rPr lang="en-GB" b="1" i="1" dirty="0">
                <a:solidFill>
                  <a:prstClr val="black"/>
                </a:solidFill>
              </a:rPr>
              <a:t>like </a:t>
            </a:r>
            <a:r>
              <a:rPr lang="en-GB" b="1" dirty="0">
                <a:solidFill>
                  <a:prstClr val="black"/>
                </a:solidFill>
              </a:rPr>
              <a:t>or </a:t>
            </a:r>
            <a:r>
              <a:rPr lang="en-GB" b="1" i="1" dirty="0">
                <a:solidFill>
                  <a:prstClr val="black"/>
                </a:solidFill>
              </a:rPr>
              <a:t>as e.g. </a:t>
            </a:r>
            <a:r>
              <a:rPr lang="en-GB" b="1" i="1" dirty="0" smtClean="0">
                <a:solidFill>
                  <a:prstClr val="black"/>
                </a:solidFill>
              </a:rPr>
              <a:t>The walls crumbled like hot ash.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453" y="399457"/>
            <a:ext cx="69127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1F497D">
                    <a:lumMod val="75000"/>
                  </a:srgbClr>
                </a:solidFill>
                <a:latin typeface="Cooper Black" pitchFamily="18" charset="0"/>
              </a:rPr>
              <a:t>Self assessment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prstClr val="black"/>
                </a:solidFill>
              </a:rPr>
              <a:t>Read through your paragraph. Have you included: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5544616" cy="28623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Interesting verbs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Interesting adverbs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A simile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A metaphor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Which senses have you appealed to?</a:t>
            </a:r>
          </a:p>
        </p:txBody>
      </p:sp>
    </p:spTree>
    <p:extLst>
      <p:ext uri="{BB962C8B-B14F-4D97-AF65-F5344CB8AC3E}">
        <p14:creationId xmlns:p14="http://schemas.microsoft.com/office/powerpoint/2010/main" val="24454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5869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Starter (5 minutes)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 are some very boring and nondescript words. How many synonyms can you think of for each?</a:t>
            </a:r>
          </a:p>
          <a:p>
            <a:endParaRPr lang="en-GB" dirty="0"/>
          </a:p>
          <a:p>
            <a:r>
              <a:rPr lang="en-GB" dirty="0" smtClean="0"/>
              <a:t>Synonym - </a:t>
            </a:r>
            <a:r>
              <a:rPr lang="en-GB" dirty="0"/>
              <a:t>A </a:t>
            </a:r>
            <a:r>
              <a:rPr lang="en-GB" b="1" dirty="0"/>
              <a:t>synonym</a:t>
            </a:r>
            <a:r>
              <a:rPr lang="en-GB" dirty="0"/>
              <a:t> is a word or phrase that means exactly or nearly the same as another word or phrase in the same language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5730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HOT                                 COLD                                           GOOD                                  BAD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414908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3688" y="3429000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83968" y="3501008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04248" y="3501008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495" y="548680"/>
            <a:ext cx="2962672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800" b="1" dirty="0" smtClean="0"/>
              <a:t>Setting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3888432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600" dirty="0" smtClean="0"/>
              <a:t>When you write about a setting, you need to make sure you use lots of description so a reader can picture themselves there.</a:t>
            </a:r>
          </a:p>
          <a:p>
            <a:pPr>
              <a:buNone/>
            </a:pPr>
            <a:endParaRPr lang="en-GB" sz="2600" dirty="0" smtClean="0"/>
          </a:p>
          <a:p>
            <a:r>
              <a:rPr lang="en-GB" sz="2600" dirty="0" smtClean="0"/>
              <a:t>Effective descriptions appeal to the senses.</a:t>
            </a:r>
          </a:p>
        </p:txBody>
      </p:sp>
      <p:pic>
        <p:nvPicPr>
          <p:cNvPr id="6" name="Picture 2" descr="http://3.bp.blogspot.com/_mD3jinJ3a1k/SKr2cA4isWI/AAAAAAAABAc/1g0LfsTXgKs/s400/5-sen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603134" cy="34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46657"/>
            <a:ext cx="8133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One morning there was a different smell in the air</a:t>
            </a:r>
            <a:r>
              <a:rPr lang="en-GB" sz="2000" b="1" dirty="0">
                <a:solidFill>
                  <a:prstClr val="black"/>
                </a:solidFill>
              </a:rPr>
              <a:t>, and the ship was moving oddly, with a brisker rocking from side to side instead of the plunging and soaring.  </a:t>
            </a:r>
            <a:r>
              <a:rPr lang="en-GB" sz="2000" b="1" dirty="0" err="1">
                <a:solidFill>
                  <a:prstClr val="black"/>
                </a:solidFill>
              </a:rPr>
              <a:t>Lyra</a:t>
            </a:r>
            <a:r>
              <a:rPr lang="en-GB" sz="2000" b="1" dirty="0">
                <a:solidFill>
                  <a:prstClr val="black"/>
                </a:solidFill>
              </a:rPr>
              <a:t> was on deck a minute after she woke up, </a:t>
            </a:r>
            <a:r>
              <a:rPr lang="en-GB" sz="2000" b="1" dirty="0">
                <a:solidFill>
                  <a:srgbClr val="0070C0"/>
                </a:solidFill>
              </a:rPr>
              <a:t>gazing greedily at the land: such a strange sight, after all that water, </a:t>
            </a:r>
            <a:r>
              <a:rPr lang="en-GB" sz="2000" b="1" dirty="0">
                <a:solidFill>
                  <a:prstClr val="black"/>
                </a:solidFill>
              </a:rPr>
              <a:t>for though they had only been at sea a few days, </a:t>
            </a:r>
            <a:r>
              <a:rPr lang="en-GB" sz="2000" b="1" dirty="0" err="1">
                <a:solidFill>
                  <a:prstClr val="black"/>
                </a:solidFill>
              </a:rPr>
              <a:t>Lyra</a:t>
            </a:r>
            <a:r>
              <a:rPr lang="en-GB" sz="2000" b="1" dirty="0">
                <a:solidFill>
                  <a:prstClr val="black"/>
                </a:solidFill>
              </a:rPr>
              <a:t> felt as if they’d been on the ocean for months.  </a:t>
            </a:r>
            <a:r>
              <a:rPr lang="en-GB" sz="2000" b="1" dirty="0">
                <a:solidFill>
                  <a:srgbClr val="0070C0"/>
                </a:solidFill>
              </a:rPr>
              <a:t>Directly ahead of the ship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 mountain rose, green-flanked and snow capped, and a little town and harbour lay below it: wooden houses with steep roofs, an oratory spire, cranes in the harbour, and </a:t>
            </a:r>
            <a:r>
              <a:rPr lang="en-GB" sz="2000" b="1" dirty="0">
                <a:solidFill>
                  <a:srgbClr val="F636E8"/>
                </a:solidFill>
              </a:rPr>
              <a:t>clouds of gulls wheeling and crying</a:t>
            </a:r>
            <a:r>
              <a:rPr lang="en-GB" sz="2000" b="1" dirty="0">
                <a:solidFill>
                  <a:srgbClr val="C00000"/>
                </a:solidFill>
              </a:rPr>
              <a:t>.  </a:t>
            </a:r>
            <a:r>
              <a:rPr lang="en-GB" sz="2000" b="1" dirty="0">
                <a:solidFill>
                  <a:srgbClr val="00B050"/>
                </a:solidFill>
              </a:rPr>
              <a:t>The smell was of fish, but mixed with it came land smells too: pine-resin and earth and something animal and musky, and something else that was cold and blank and wild: it might have been snow.  It was the smell of the North.</a:t>
            </a:r>
          </a:p>
          <a:p>
            <a:r>
              <a:rPr lang="en-GB" sz="2000" b="1" dirty="0">
                <a:solidFill>
                  <a:prstClr val="black"/>
                </a:solidFill>
              </a:rPr>
              <a:t>	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9309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Seals frisked around the ship, showing their clown-faces above the water before sinking back without a splash.  </a:t>
            </a:r>
            <a:r>
              <a:rPr lang="en-GB" sz="2000" b="1" dirty="0">
                <a:solidFill>
                  <a:srgbClr val="7030A0"/>
                </a:solidFill>
              </a:rPr>
              <a:t>The wind that lifted spray off the white-capped waves was monstrously cold, and searched out every gap in </a:t>
            </a:r>
            <a:r>
              <a:rPr lang="en-GB" sz="2000" b="1" dirty="0" err="1">
                <a:solidFill>
                  <a:srgbClr val="7030A0"/>
                </a:solidFill>
              </a:rPr>
              <a:t>Lyra’s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err="1">
                <a:solidFill>
                  <a:srgbClr val="7030A0"/>
                </a:solidFill>
              </a:rPr>
              <a:t>wolfskin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  <a:p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2355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23" y="4168865"/>
            <a:ext cx="2636104" cy="2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2070" y="3879790"/>
            <a:ext cx="8600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SIGHT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2008" y="3887734"/>
            <a:ext cx="1114394" cy="369332"/>
          </a:xfrm>
          <a:prstGeom prst="rect">
            <a:avLst/>
          </a:prstGeom>
          <a:ln>
            <a:solidFill>
              <a:srgbClr val="F636E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636E8"/>
                </a:solidFill>
              </a:rPr>
              <a:t>HEARING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2079" y="4725144"/>
            <a:ext cx="860009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TOUCH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6865" y="5478137"/>
            <a:ext cx="860009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TASTE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3379" y="5486917"/>
            <a:ext cx="860009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8768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</a:rPr>
              <a:t>TASK:</a:t>
            </a:r>
            <a:r>
              <a:rPr lang="en-GB" sz="2800" dirty="0">
                <a:solidFill>
                  <a:prstClr val="white"/>
                </a:solidFill>
              </a:rPr>
              <a:t> </a:t>
            </a:r>
            <a:r>
              <a:rPr lang="en-GB" sz="3200" dirty="0">
                <a:solidFill>
                  <a:prstClr val="white"/>
                </a:solidFill>
              </a:rPr>
              <a:t>You  are going to be shown a selection of  different settings. </a:t>
            </a:r>
            <a:r>
              <a:rPr lang="en-GB" sz="3200" dirty="0" smtClean="0">
                <a:solidFill>
                  <a:prstClr val="white"/>
                </a:solidFill>
              </a:rPr>
              <a:t>Choose an image and write </a:t>
            </a:r>
            <a:r>
              <a:rPr lang="en-GB" sz="3200" dirty="0">
                <a:solidFill>
                  <a:prstClr val="white"/>
                </a:solidFill>
              </a:rPr>
              <a:t>a description of the </a:t>
            </a:r>
            <a:r>
              <a:rPr lang="en-GB" sz="3200" dirty="0" smtClean="0">
                <a:solidFill>
                  <a:prstClr val="white"/>
                </a:solidFill>
              </a:rPr>
              <a:t>setting, including </a:t>
            </a:r>
            <a:r>
              <a:rPr lang="en-GB" sz="3200" dirty="0">
                <a:solidFill>
                  <a:prstClr val="white"/>
                </a:solidFill>
              </a:rPr>
              <a:t>a specific language device.</a:t>
            </a:r>
          </a:p>
          <a:p>
            <a:endParaRPr lang="en-GB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house-war-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318250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ld-house-war-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5733256"/>
            <a:ext cx="52565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simile (comparing two things using </a:t>
            </a:r>
            <a:r>
              <a:rPr lang="en-GB" b="1" i="1" dirty="0">
                <a:solidFill>
                  <a:prstClr val="black"/>
                </a:solidFill>
              </a:rPr>
              <a:t>like </a:t>
            </a:r>
            <a:r>
              <a:rPr lang="en-GB" b="1" dirty="0">
                <a:solidFill>
                  <a:prstClr val="black"/>
                </a:solidFill>
              </a:rPr>
              <a:t>or </a:t>
            </a:r>
            <a:r>
              <a:rPr lang="en-GB" b="1" i="1" dirty="0">
                <a:solidFill>
                  <a:prstClr val="black"/>
                </a:solidFill>
              </a:rPr>
              <a:t>as e.g. The house shrivels and rots like a piece of discarded fruit</a:t>
            </a:r>
            <a:r>
              <a:rPr lang="en-GB" b="1" dirty="0">
                <a:solidFill>
                  <a:prstClr val="black"/>
                </a:solidFill>
              </a:rPr>
              <a:t>).</a:t>
            </a:r>
          </a:p>
        </p:txBody>
      </p:sp>
      <p:pic>
        <p:nvPicPr>
          <p:cNvPr id="7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85" y="197023"/>
            <a:ext cx="1071737" cy="10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206" y="259805"/>
            <a:ext cx="2698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 dilapidated, overgrown, wilderness, lonely, broken.</a:t>
            </a:r>
          </a:p>
        </p:txBody>
      </p:sp>
    </p:spTree>
    <p:extLst>
      <p:ext uri="{BB962C8B-B14F-4D97-AF65-F5344CB8AC3E}">
        <p14:creationId xmlns:p14="http://schemas.microsoft.com/office/powerpoint/2010/main" val="42496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 descr="Chernobyl-Today-A-Creepy-Story-told-in-Pictures-funf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8512" y="5593015"/>
            <a:ext cx="417646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Describe this setting. You must include an example of personification </a:t>
            </a:r>
            <a:r>
              <a:rPr lang="en-GB" sz="2000" b="1" i="1" dirty="0">
                <a:solidFill>
                  <a:prstClr val="black"/>
                </a:solidFill>
              </a:rPr>
              <a:t>(e.g. the clouds scowled)</a:t>
            </a:r>
          </a:p>
        </p:txBody>
      </p:sp>
      <p:pic>
        <p:nvPicPr>
          <p:cNvPr id="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7"/>
            <a:ext cx="970392" cy="9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06" y="259805"/>
            <a:ext cx="34186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Menacing, abandoned, hostile, tragic,  rotten </a:t>
            </a:r>
          </a:p>
        </p:txBody>
      </p:sp>
    </p:spTree>
    <p:extLst>
      <p:ext uri="{BB962C8B-B14F-4D97-AF65-F5344CB8AC3E}">
        <p14:creationId xmlns:p14="http://schemas.microsoft.com/office/powerpoint/2010/main" val="40516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20252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61248"/>
            <a:ext cx="41764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metaphor </a:t>
            </a:r>
            <a:r>
              <a:rPr lang="en-GB" b="1" i="1" dirty="0">
                <a:solidFill>
                  <a:prstClr val="black"/>
                </a:solidFill>
              </a:rPr>
              <a:t>(</a:t>
            </a:r>
            <a:r>
              <a:rPr lang="en-GB" b="1" dirty="0">
                <a:solidFill>
                  <a:prstClr val="black"/>
                </a:solidFill>
              </a:rPr>
              <a:t>saying something</a:t>
            </a:r>
            <a:r>
              <a:rPr lang="en-GB" b="1" i="1" dirty="0">
                <a:solidFill>
                  <a:prstClr val="black"/>
                </a:solidFill>
              </a:rPr>
              <a:t> is </a:t>
            </a:r>
            <a:r>
              <a:rPr lang="en-GB" b="1" dirty="0">
                <a:solidFill>
                  <a:prstClr val="black"/>
                </a:solidFill>
              </a:rPr>
              <a:t>something else</a:t>
            </a:r>
            <a:r>
              <a:rPr lang="en-GB" b="1" i="1" dirty="0">
                <a:solidFill>
                  <a:prstClr val="black"/>
                </a:solidFill>
              </a:rPr>
              <a:t> e.g. the snow is soft velvet)</a:t>
            </a:r>
          </a:p>
        </p:txBody>
      </p:sp>
      <p:pic>
        <p:nvPicPr>
          <p:cNvPr id="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88640"/>
            <a:ext cx="1060121" cy="10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06" y="259805"/>
            <a:ext cx="26986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 majestic, crisp, peaceful</a:t>
            </a:r>
          </a:p>
        </p:txBody>
      </p:sp>
    </p:spTree>
    <p:extLst>
      <p:ext uri="{BB962C8B-B14F-4D97-AF65-F5344CB8AC3E}">
        <p14:creationId xmlns:p14="http://schemas.microsoft.com/office/powerpoint/2010/main" val="14931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Rive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5593015"/>
            <a:ext cx="46805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simile (comparing two things using </a:t>
            </a:r>
            <a:r>
              <a:rPr lang="en-GB" b="1" i="1" dirty="0">
                <a:solidFill>
                  <a:prstClr val="black"/>
                </a:solidFill>
              </a:rPr>
              <a:t>like </a:t>
            </a:r>
            <a:r>
              <a:rPr lang="en-GB" b="1" dirty="0">
                <a:solidFill>
                  <a:prstClr val="black"/>
                </a:solidFill>
              </a:rPr>
              <a:t>or </a:t>
            </a:r>
            <a:r>
              <a:rPr lang="en-GB" b="1" i="1" dirty="0">
                <a:solidFill>
                  <a:prstClr val="black"/>
                </a:solidFill>
              </a:rPr>
              <a:t>as e.g. The rocks jut out like...</a:t>
            </a:r>
            <a:r>
              <a:rPr lang="en-GB" b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206" y="259805"/>
            <a:ext cx="2698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powerful, relentless, meanders , unforgiving</a:t>
            </a:r>
          </a:p>
        </p:txBody>
      </p:sp>
      <p:pic>
        <p:nvPicPr>
          <p:cNvPr id="7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76" y="188641"/>
            <a:ext cx="100811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463</TotalTime>
  <Words>570</Words>
  <Application>Microsoft Office PowerPoint</Application>
  <PresentationFormat>On-screen Show (4:3)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Cooper Black</vt:lpstr>
      <vt:lpstr>Trebuchet MS</vt:lpstr>
      <vt:lpstr>Wingdings</vt:lpstr>
      <vt:lpstr>Wingdings 3</vt:lpstr>
      <vt:lpstr>Facet</vt:lpstr>
      <vt:lpstr>PowerPoint Presentation</vt:lpstr>
      <vt:lpstr>PowerPoint Presentation</vt:lpstr>
      <vt:lpstr>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Emma Waggott</cp:lastModifiedBy>
  <cp:revision>13</cp:revision>
  <cp:lastPrinted>2015-06-18T07:49:23Z</cp:lastPrinted>
  <dcterms:created xsi:type="dcterms:W3CDTF">2012-08-07T10:56:12Z</dcterms:created>
  <dcterms:modified xsi:type="dcterms:W3CDTF">2021-05-13T12:14:03Z</dcterms:modified>
</cp:coreProperties>
</file>