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305" r:id="rId2"/>
    <p:sldId id="258" r:id="rId3"/>
    <p:sldId id="294" r:id="rId4"/>
    <p:sldId id="309" r:id="rId5"/>
    <p:sldId id="298" r:id="rId6"/>
    <p:sldId id="324" r:id="rId7"/>
    <p:sldId id="317" r:id="rId8"/>
    <p:sldId id="293" r:id="rId9"/>
    <p:sldId id="323"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SemiBold" charset="0"/>
      <p:bold r:id="rId18"/>
    </p:embeddedFont>
    <p:embeddedFont>
      <p:font typeface="Twinkl" panose="020B0604020202020204" charset="0"/>
      <p:regular r:id="rId19"/>
      <p:bold r:id="rId20"/>
    </p:embeddedFont>
    <p:embeddedFont>
      <p:font typeface="Roboto" panose="020B060402020202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7BC"/>
    <a:srgbClr val="7868AC"/>
    <a:srgbClr val="CC4794"/>
    <a:srgbClr val="01407D"/>
    <a:srgbClr val="ED73AA"/>
    <a:srgbClr val="E6E6E6"/>
    <a:srgbClr val="E5C800"/>
    <a:srgbClr val="CA095B"/>
    <a:srgbClr val="B9B8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12/05/2021</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12/05/2021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1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7" r:id="rId3"/>
    <p:sldLayoutId id="2147483662" r:id="rId4"/>
    <p:sldLayoutId id="2147483663" r:id="rId5"/>
    <p:sldLayoutId id="2147483666"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423"/>
            <a:ext cx="9144000"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60566" y="6472742"/>
            <a:ext cx="5022865" cy="207749"/>
          </a:xfrm>
          <a:prstGeom prst="rect">
            <a:avLst/>
          </a:prstGeom>
          <a:noFill/>
        </p:spPr>
        <p:txBody>
          <a:bodyPr wrap="square" lIns="0" tIns="0" rIns="0" bIns="0" rtlCol="0" anchor="ctr" anchorCtr="1">
            <a:noAutofit/>
          </a:bodyPr>
          <a:lstStyle/>
          <a:p>
            <a:pPr algn="ctr">
              <a:lnSpc>
                <a:spcPct val="107000"/>
              </a:lnSpc>
              <a:spcAft>
                <a:spcPts val="0"/>
              </a:spcAft>
            </a:pPr>
            <a:r>
              <a:rPr lang="en-GB" sz="800" b="1" dirty="0">
                <a:solidFill>
                  <a:srgbClr val="FFFFFF"/>
                </a:solidFill>
                <a:latin typeface="Roboto" panose="02000000000000000000" pitchFamily="2" charset="0"/>
                <a:ea typeface="Calibri" panose="020F0502020204030204" pitchFamily="34" charset="0"/>
                <a:cs typeface="Arial" panose="020B0604020202020204" pitchFamily="34" charset="0"/>
              </a:rPr>
              <a:t>PSHE and Citizenship </a:t>
            </a:r>
            <a:r>
              <a:rPr lang="en-GB" sz="800" dirty="0">
                <a:solidFill>
                  <a:srgbClr val="FFFFFF"/>
                </a:solidFill>
                <a:latin typeface="Roboto" panose="02000000000000000000" pitchFamily="2" charset="0"/>
                <a:ea typeface="Calibri" panose="020F0502020204030204" pitchFamily="34" charset="0"/>
                <a:cs typeface="Arial" panose="020B0604020202020204" pitchFamily="34" charset="0"/>
              </a:rPr>
              <a:t>| Age 9-11 | Home Learning | Health and Wellbeing | Looking After Your Wellbeing</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4823" y="1051093"/>
            <a:ext cx="1614353" cy="934372"/>
          </a:xfrm>
          <a:prstGeom prst="rect">
            <a:avLst/>
          </a:prstGeom>
        </p:spPr>
      </p:pic>
      <p:sp>
        <p:nvSpPr>
          <p:cNvPr id="6" name="Text Placeholder 16"/>
          <p:cNvSpPr txBox="1">
            <a:spLocks/>
          </p:cNvSpPr>
          <p:nvPr/>
        </p:nvSpPr>
        <p:spPr>
          <a:xfrm>
            <a:off x="971600" y="3199950"/>
            <a:ext cx="7200800" cy="543989"/>
          </a:xfrm>
          <a:prstGeom prst="roundRect">
            <a:avLst>
              <a:gd name="adj" fmla="val 2585"/>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Roboto" panose="02000000000000000000" pitchFamily="2" charset="0"/>
                <a:cs typeface="Arial" panose="020B0604020202020204" pitchFamily="34" charset="0"/>
              </a:rPr>
              <a:t>Health and Wellbeing | Looking After Your Wellbeing</a:t>
            </a:r>
          </a:p>
        </p:txBody>
      </p:sp>
      <p:sp>
        <p:nvSpPr>
          <p:cNvPr id="7" name="Title 17"/>
          <p:cNvSpPr txBox="1">
            <a:spLocks/>
          </p:cNvSpPr>
          <p:nvPr/>
        </p:nvSpPr>
        <p:spPr>
          <a:xfrm>
            <a:off x="755650" y="2359034"/>
            <a:ext cx="7632700" cy="655294"/>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Roboto" panose="02000000000000000000" pitchFamily="2" charset="0"/>
                <a:cs typeface="Arial" panose="020B0604020202020204" pitchFamily="34" charset="0"/>
              </a:rPr>
              <a:t>PSHE and Citizenship</a:t>
            </a:r>
          </a:p>
        </p:txBody>
      </p:sp>
    </p:spTree>
    <p:extLst>
      <p:ext uri="{BB962C8B-B14F-4D97-AF65-F5344CB8AC3E}">
        <p14:creationId xmlns:p14="http://schemas.microsoft.com/office/powerpoint/2010/main" val="1407606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snow covered mountain&#10;&#10;Description automatically generated">
            <a:extLst>
              <a:ext uri="{FF2B5EF4-FFF2-40B4-BE49-F238E27FC236}">
                <a16:creationId xmlns:a16="http://schemas.microsoft.com/office/drawing/2014/main" id="{85D9F2A6-4488-4FB4-9C14-7295538427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8640"/>
            <a:ext cx="9144000" cy="4392488"/>
          </a:xfrm>
          <a:prstGeom prst="rect">
            <a:avLst/>
          </a:prstGeom>
        </p:spPr>
      </p:pic>
      <p:pic>
        <p:nvPicPr>
          <p:cNvPr id="10" name="Picture 9" descr="A picture containing large, flying, flock, plane&#10;&#10;Description automatically generated">
            <a:extLst>
              <a:ext uri="{FF2B5EF4-FFF2-40B4-BE49-F238E27FC236}">
                <a16:creationId xmlns:a16="http://schemas.microsoft.com/office/drawing/2014/main" id="{CF27C5B3-97CA-4C8E-BAC0-5E2D519835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487" y="1081986"/>
            <a:ext cx="8308977" cy="5515366"/>
          </a:xfrm>
          <a:prstGeom prst="rect">
            <a:avLst/>
          </a:prstGeom>
        </p:spPr>
      </p:pic>
      <p:sp>
        <p:nvSpPr>
          <p:cNvPr id="8" name="Cloud 7">
            <a:extLst>
              <a:ext uri="{FF2B5EF4-FFF2-40B4-BE49-F238E27FC236}">
                <a16:creationId xmlns:a16="http://schemas.microsoft.com/office/drawing/2014/main" id="{5459384F-62E8-4ECA-9970-77D51E9F7F68}"/>
              </a:ext>
            </a:extLst>
          </p:cNvPr>
          <p:cNvSpPr/>
          <p:nvPr/>
        </p:nvSpPr>
        <p:spPr>
          <a:xfrm>
            <a:off x="1259632" y="1196752"/>
            <a:ext cx="2526580" cy="194421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wellbeing?</a:t>
            </a:r>
          </a:p>
        </p:txBody>
      </p:sp>
      <p:sp>
        <p:nvSpPr>
          <p:cNvPr id="9" name="Cloud 8">
            <a:extLst>
              <a:ext uri="{FF2B5EF4-FFF2-40B4-BE49-F238E27FC236}">
                <a16:creationId xmlns:a16="http://schemas.microsoft.com/office/drawing/2014/main" id="{902DCE47-F0F1-408B-A3F3-183F425A4071}"/>
              </a:ext>
            </a:extLst>
          </p:cNvPr>
          <p:cNvSpPr/>
          <p:nvPr/>
        </p:nvSpPr>
        <p:spPr>
          <a:xfrm>
            <a:off x="4932040" y="1196752"/>
            <a:ext cx="2808312" cy="194421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can I look after my own wellbeing?</a:t>
            </a:r>
          </a:p>
        </p:txBody>
      </p:sp>
      <p:pic>
        <p:nvPicPr>
          <p:cNvPr id="4" name="Picture 3" descr="A picture containing shirt&#10;&#10;Description automatically generated">
            <a:extLst>
              <a:ext uri="{FF2B5EF4-FFF2-40B4-BE49-F238E27FC236}">
                <a16:creationId xmlns:a16="http://schemas.microsoft.com/office/drawing/2014/main" id="{CD5FC674-590E-4229-991D-D5F8C732D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637" y="2708920"/>
            <a:ext cx="6889739" cy="4104456"/>
          </a:xfrm>
          <a:prstGeom prst="rect">
            <a:avLst/>
          </a:prstGeom>
        </p:spPr>
      </p:pic>
      <p:pic>
        <p:nvPicPr>
          <p:cNvPr id="7" name="border" descr="A screen shot of a computer&#10;&#10;Description automatically generated">
            <a:extLst>
              <a:ext uri="{FF2B5EF4-FFF2-40B4-BE49-F238E27FC236}">
                <a16:creationId xmlns:a16="http://schemas.microsoft.com/office/drawing/2014/main" id="{9AE3D680-173B-48E6-84D0-8E348903F2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B1C4EF54-3A8B-4A39-AA3F-46346261F7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6" y="3284984"/>
            <a:ext cx="8339172" cy="3376947"/>
          </a:xfrm>
          <a:prstGeom prst="rect">
            <a:avLst/>
          </a:prstGeom>
        </p:spPr>
      </p:pic>
      <p:pic>
        <p:nvPicPr>
          <p:cNvPr id="8" name="Picture 7" descr="A picture containing device, player&#10;&#10;Description automatically generated">
            <a:extLst>
              <a:ext uri="{FF2B5EF4-FFF2-40B4-BE49-F238E27FC236}">
                <a16:creationId xmlns:a16="http://schemas.microsoft.com/office/drawing/2014/main" id="{CCF8904C-76A8-4A63-9F07-61DE0BCF44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3078" y="3789040"/>
            <a:ext cx="5364088" cy="2690869"/>
          </a:xfrm>
          <a:prstGeom prst="rect">
            <a:avLst/>
          </a:prstGeom>
        </p:spPr>
      </p:pic>
      <p:pic>
        <p:nvPicPr>
          <p:cNvPr id="13" name="Picture 12">
            <a:extLst>
              <a:ext uri="{FF2B5EF4-FFF2-40B4-BE49-F238E27FC236}">
                <a16:creationId xmlns:a16="http://schemas.microsoft.com/office/drawing/2014/main" id="{A2DFCAAF-659A-4416-B69A-48072C6AA3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9218" y="3284984"/>
            <a:ext cx="8339171" cy="3376947"/>
          </a:xfrm>
          <a:prstGeom prst="rect">
            <a:avLst/>
          </a:prstGeom>
        </p:spPr>
      </p:pic>
      <p:sp>
        <p:nvSpPr>
          <p:cNvPr id="2" name="Title 1"/>
          <p:cNvSpPr>
            <a:spLocks noGrp="1"/>
          </p:cNvSpPr>
          <p:nvPr>
            <p:ph type="title"/>
          </p:nvPr>
        </p:nvSpPr>
        <p:spPr/>
        <p:txBody>
          <a:bodyPr/>
          <a:lstStyle/>
          <a:p>
            <a:r>
              <a:rPr lang="en-GB" dirty="0">
                <a:latin typeface="Twinkl" pitchFamily="2" charset="0"/>
              </a:rPr>
              <a:t>What Is Wellbeing?</a:t>
            </a:r>
          </a:p>
        </p:txBody>
      </p:sp>
      <p:sp>
        <p:nvSpPr>
          <p:cNvPr id="10" name="TextBox 9">
            <a:extLst>
              <a:ext uri="{FF2B5EF4-FFF2-40B4-BE49-F238E27FC236}">
                <a16:creationId xmlns:a16="http://schemas.microsoft.com/office/drawing/2014/main" id="{A6F29F2E-27A1-44C5-AEC1-1B3CAC85406B}"/>
              </a:ext>
            </a:extLst>
          </p:cNvPr>
          <p:cNvSpPr txBox="1"/>
          <p:nvPr/>
        </p:nvSpPr>
        <p:spPr>
          <a:xfrm>
            <a:off x="755576" y="1412776"/>
            <a:ext cx="7632700" cy="1708160"/>
          </a:xfrm>
          <a:prstGeom prst="rect">
            <a:avLst/>
          </a:prstGeom>
          <a:noFill/>
        </p:spPr>
        <p:txBody>
          <a:bodyPr wrap="square" rtlCol="0">
            <a:spAutoFit/>
          </a:bodyPr>
          <a:lstStyle/>
          <a:p>
            <a:pPr>
              <a:lnSpc>
                <a:spcPct val="150000"/>
              </a:lnSpc>
            </a:pPr>
            <a:r>
              <a:rPr lang="en-GB" dirty="0"/>
              <a:t>When you try to look after your own wellbeing, you think about:</a:t>
            </a:r>
          </a:p>
          <a:p>
            <a:pPr marL="285750" indent="-285750">
              <a:lnSpc>
                <a:spcPct val="150000"/>
              </a:lnSpc>
              <a:buFont typeface="Arial" panose="020B0604020202020204" pitchFamily="34" charset="0"/>
              <a:buChar char="•"/>
            </a:pPr>
            <a:r>
              <a:rPr lang="en-GB" dirty="0"/>
              <a:t>how comfortable you are (both physically and mentally);</a:t>
            </a:r>
          </a:p>
          <a:p>
            <a:pPr marL="285750" indent="-285750">
              <a:lnSpc>
                <a:spcPct val="150000"/>
              </a:lnSpc>
              <a:buFont typeface="Arial" panose="020B0604020202020204" pitchFamily="34" charset="0"/>
              <a:buChar char="•"/>
            </a:pPr>
            <a:r>
              <a:rPr lang="en-GB" dirty="0"/>
              <a:t>how healthy you are (both physically and mentally); and </a:t>
            </a:r>
          </a:p>
          <a:p>
            <a:pPr marL="285750" indent="-285750">
              <a:lnSpc>
                <a:spcPct val="150000"/>
              </a:lnSpc>
              <a:buFont typeface="Arial" panose="020B0604020202020204" pitchFamily="34" charset="0"/>
              <a:buChar char="•"/>
            </a:pPr>
            <a:r>
              <a:rPr lang="en-GB" dirty="0"/>
              <a:t>how happy you are. </a:t>
            </a:r>
          </a:p>
        </p:txBody>
      </p:sp>
      <p:sp>
        <p:nvSpPr>
          <p:cNvPr id="11" name="Rectangle 10">
            <a:extLst>
              <a:ext uri="{FF2B5EF4-FFF2-40B4-BE49-F238E27FC236}">
                <a16:creationId xmlns:a16="http://schemas.microsoft.com/office/drawing/2014/main" id="{0FC2852D-3051-4503-B9D4-D46AFDAB38CE}"/>
              </a:ext>
            </a:extLst>
          </p:cNvPr>
          <p:cNvSpPr/>
          <p:nvPr/>
        </p:nvSpPr>
        <p:spPr>
          <a:xfrm>
            <a:off x="755724" y="4149079"/>
            <a:ext cx="7632700" cy="1368153"/>
          </a:xfrm>
          <a:prstGeom prst="rect">
            <a:avLst/>
          </a:prstGeom>
          <a:solidFill>
            <a:srgbClr val="4A368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lvl="0" algn="just"/>
            <a:r>
              <a:rPr lang="en-GB" dirty="0"/>
              <a:t>If life changes, you may feel a lack of control, which can then make you feel unsettled. This can affect your wellbeing and how you feel. Changes can take you out of your comfort zone and make you see life a bit differently; all of which can be unsettling. </a:t>
            </a:r>
          </a:p>
        </p:txBody>
      </p:sp>
      <p:pic>
        <p:nvPicPr>
          <p:cNvPr id="12" name="border" descr="A screen shot of a computer&#10;&#10;Description automatically generated">
            <a:extLst>
              <a:ext uri="{FF2B5EF4-FFF2-40B4-BE49-F238E27FC236}">
                <a16:creationId xmlns:a16="http://schemas.microsoft.com/office/drawing/2014/main" id="{9E7CBD24-45EA-4BC5-9BBF-C9860352D4D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loud 5">
            <a:extLst>
              <a:ext uri="{FF2B5EF4-FFF2-40B4-BE49-F238E27FC236}">
                <a16:creationId xmlns:a16="http://schemas.microsoft.com/office/drawing/2014/main" id="{FDAFEDBF-FD42-4943-BCC7-9E013ACD64FF}"/>
              </a:ext>
            </a:extLst>
          </p:cNvPr>
          <p:cNvSpPr/>
          <p:nvPr/>
        </p:nvSpPr>
        <p:spPr>
          <a:xfrm>
            <a:off x="1729807" y="1547301"/>
            <a:ext cx="5670630" cy="3763398"/>
          </a:xfrm>
          <a:prstGeom prst="cloud">
            <a:avLst/>
          </a:prstGeom>
          <a:solidFill>
            <a:srgbClr val="FFFFFF"/>
          </a:solidFill>
          <a:ln>
            <a:solidFill>
              <a:srgbClr val="B9B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solidFill>
                  <a:schemeClr val="tx1"/>
                </a:solidFill>
              </a:rPr>
              <a:t>Wellbeing is explained as feeling…</a:t>
            </a:r>
          </a:p>
          <a:p>
            <a:pPr algn="ctr">
              <a:lnSpc>
                <a:spcPct val="150000"/>
              </a:lnSpc>
            </a:pPr>
            <a:r>
              <a:rPr lang="en-GB" dirty="0">
                <a:solidFill>
                  <a:srgbClr val="00A8E7"/>
                </a:solidFill>
              </a:rPr>
              <a:t>comfortable</a:t>
            </a:r>
            <a:r>
              <a:rPr lang="en-GB" dirty="0">
                <a:solidFill>
                  <a:schemeClr val="tx1"/>
                </a:solidFill>
              </a:rPr>
              <a:t>,</a:t>
            </a:r>
          </a:p>
          <a:p>
            <a:pPr algn="ctr">
              <a:lnSpc>
                <a:spcPct val="150000"/>
              </a:lnSpc>
            </a:pPr>
            <a:r>
              <a:rPr lang="en-GB" dirty="0">
                <a:solidFill>
                  <a:srgbClr val="85BD33"/>
                </a:solidFill>
              </a:rPr>
              <a:t>healthy</a:t>
            </a:r>
            <a:r>
              <a:rPr lang="en-GB" dirty="0">
                <a:solidFill>
                  <a:schemeClr val="tx1"/>
                </a:solidFill>
              </a:rPr>
              <a:t>,</a:t>
            </a:r>
          </a:p>
          <a:p>
            <a:pPr algn="ctr">
              <a:lnSpc>
                <a:spcPct val="150000"/>
              </a:lnSpc>
            </a:pPr>
            <a:r>
              <a:rPr lang="en-GB" dirty="0">
                <a:solidFill>
                  <a:schemeClr val="tx1"/>
                </a:solidFill>
              </a:rPr>
              <a:t>or </a:t>
            </a:r>
            <a:r>
              <a:rPr lang="en-GB" dirty="0">
                <a:solidFill>
                  <a:srgbClr val="F9B000"/>
                </a:solidFill>
              </a:rPr>
              <a:t>happy</a:t>
            </a:r>
            <a:r>
              <a:rPr lang="en-GB" dirty="0">
                <a:solidFill>
                  <a:schemeClr val="tx1"/>
                </a:solidFill>
              </a:rPr>
              <a:t>.</a:t>
            </a:r>
          </a:p>
        </p:txBody>
      </p:sp>
    </p:spTree>
    <p:extLst>
      <p:ext uri="{BB962C8B-B14F-4D97-AF65-F5344CB8AC3E}">
        <p14:creationId xmlns:p14="http://schemas.microsoft.com/office/powerpoint/2010/main" val="25703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xEl>
                                              <p:pRg st="0" end="0"/>
                                            </p:txEl>
                                          </p:spTgt>
                                        </p:tgtEl>
                                      </p:cBhvr>
                                    </p:animEffect>
                                    <p:set>
                                      <p:cBhvr>
                                        <p:cTn id="40" dur="1" fill="hold">
                                          <p:stCondLst>
                                            <p:cond delay="499"/>
                                          </p:stCondLst>
                                        </p:cTn>
                                        <p:tgtEl>
                                          <p:spTgt spid="6">
                                            <p:txEl>
                                              <p:pRg st="0" end="0"/>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xEl>
                                              <p:pRg st="1" end="1"/>
                                            </p:txEl>
                                          </p:spTgt>
                                        </p:tgtEl>
                                      </p:cBhvr>
                                    </p:animEffect>
                                    <p:set>
                                      <p:cBhvr>
                                        <p:cTn id="43" dur="1" fill="hold">
                                          <p:stCondLst>
                                            <p:cond delay="499"/>
                                          </p:stCondLst>
                                        </p:cTn>
                                        <p:tgtEl>
                                          <p:spTgt spid="6">
                                            <p:txEl>
                                              <p:pRg st="1" end="1"/>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6">
                                            <p:txEl>
                                              <p:pRg st="2" end="2"/>
                                            </p:txEl>
                                          </p:spTgt>
                                        </p:tgtEl>
                                      </p:cBhvr>
                                    </p:animEffect>
                                    <p:set>
                                      <p:cBhvr>
                                        <p:cTn id="46" dur="1" fill="hold">
                                          <p:stCondLst>
                                            <p:cond delay="499"/>
                                          </p:stCondLst>
                                        </p:cTn>
                                        <p:tgtEl>
                                          <p:spTgt spid="6">
                                            <p:txEl>
                                              <p:pRg st="2" end="2"/>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6">
                                            <p:txEl>
                                              <p:pRg st="3" end="3"/>
                                            </p:txEl>
                                          </p:spTgt>
                                        </p:tgtEl>
                                      </p:cBhvr>
                                    </p:animEffect>
                                    <p:set>
                                      <p:cBhvr>
                                        <p:cTn id="49" dur="1" fill="hold">
                                          <p:stCondLst>
                                            <p:cond delay="499"/>
                                          </p:stCondLst>
                                        </p:cTn>
                                        <p:tgtEl>
                                          <p:spTgt spid="6">
                                            <p:txEl>
                                              <p:pRg st="3" end="3"/>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bg/>
                                          </p:spTgt>
                                        </p:tgtEl>
                                      </p:cBhvr>
                                    </p:animEffect>
                                    <p:set>
                                      <p:cBhvr>
                                        <p:cTn id="52" dur="1" fill="hold">
                                          <p:stCondLst>
                                            <p:cond delay="499"/>
                                          </p:stCondLst>
                                        </p:cTn>
                                        <p:tgtEl>
                                          <p:spTgt spid="6">
                                            <p:bg/>
                                          </p:spTgt>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500"/>
                                        <p:tgtEl>
                                          <p:spTgt spid="10">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22" presetClass="entr" presetSubtype="8"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75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fade">
                                      <p:cBhvr>
                                        <p:cTn id="67" dur="500"/>
                                        <p:tgtEl>
                                          <p:spTgt spid="1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fade">
                                      <p:cBhvr>
                                        <p:cTn id="72" dur="5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Effect transition="in" filter="fade">
                                      <p:cBhvr>
                                        <p:cTn id="77" dur="500"/>
                                        <p:tgtEl>
                                          <p:spTgt spid="10">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750"/>
                                        <p:tgtEl>
                                          <p:spTgt spid="13"/>
                                        </p:tgtEl>
                                      </p:cBhvr>
                                    </p:animEffect>
                                  </p:childTnLst>
                                </p:cTn>
                              </p:par>
                            </p:childTnLst>
                          </p:cTn>
                        </p:par>
                        <p:par>
                          <p:cTn id="83" fill="hold">
                            <p:stCondLst>
                              <p:cond delay="750"/>
                            </p:stCondLst>
                            <p:childTnLst>
                              <p:par>
                                <p:cTn id="84" presetID="22" presetClass="entr" presetSubtype="8" fill="hold" grpId="0" nodeType="afterEffect">
                                  <p:stCondLst>
                                    <p:cond delay="250"/>
                                  </p:stCondLst>
                                  <p:childTnLst>
                                    <p:set>
                                      <p:cBhvr>
                                        <p:cTn id="85" dur="1" fill="hold">
                                          <p:stCondLst>
                                            <p:cond delay="0"/>
                                          </p:stCondLst>
                                        </p:cTn>
                                        <p:tgtEl>
                                          <p:spTgt spid="11"/>
                                        </p:tgtEl>
                                        <p:attrNameLst>
                                          <p:attrName>style.visibility</p:attrName>
                                        </p:attrNameLst>
                                      </p:cBhvr>
                                      <p:to>
                                        <p:strVal val="visible"/>
                                      </p:to>
                                    </p:set>
                                    <p:animEffect transition="in" filter="wipe(left)">
                                      <p:cBhvr>
                                        <p:cTn id="8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animBg="1"/>
      <p:bldP spid="6" grpId="0" uiExpand="1" build="p" animBg="1"/>
      <p:bldP spid="6" grpId="1"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Support Networks</a:t>
            </a:r>
          </a:p>
        </p:txBody>
      </p:sp>
      <p:sp>
        <p:nvSpPr>
          <p:cNvPr id="5" name="TextBox 4">
            <a:extLst>
              <a:ext uri="{FF2B5EF4-FFF2-40B4-BE49-F238E27FC236}">
                <a16:creationId xmlns:a16="http://schemas.microsoft.com/office/drawing/2014/main" id="{868B4066-62B5-479D-9CD8-FF2241C530F0}"/>
              </a:ext>
            </a:extLst>
          </p:cNvPr>
          <p:cNvSpPr txBox="1"/>
          <p:nvPr/>
        </p:nvSpPr>
        <p:spPr>
          <a:xfrm>
            <a:off x="755650" y="1484784"/>
            <a:ext cx="7632700" cy="646331"/>
          </a:xfrm>
          <a:prstGeom prst="rect">
            <a:avLst/>
          </a:prstGeom>
          <a:noFill/>
        </p:spPr>
        <p:txBody>
          <a:bodyPr wrap="square" rtlCol="0">
            <a:spAutoFit/>
          </a:bodyPr>
          <a:lstStyle/>
          <a:p>
            <a:pPr lvl="0"/>
            <a:r>
              <a:rPr lang="en-GB" dirty="0"/>
              <a:t>When you are looking after your own wellbeing, it is important to realise how much other people can help and support you. </a:t>
            </a:r>
          </a:p>
        </p:txBody>
      </p:sp>
      <p:sp>
        <p:nvSpPr>
          <p:cNvPr id="6" name="TextBox 5">
            <a:extLst>
              <a:ext uri="{FF2B5EF4-FFF2-40B4-BE49-F238E27FC236}">
                <a16:creationId xmlns:a16="http://schemas.microsoft.com/office/drawing/2014/main" id="{BBB5C349-4F74-4F7B-9852-DDA947F773D7}"/>
              </a:ext>
            </a:extLst>
          </p:cNvPr>
          <p:cNvSpPr txBox="1"/>
          <p:nvPr/>
        </p:nvSpPr>
        <p:spPr>
          <a:xfrm>
            <a:off x="755650" y="2263951"/>
            <a:ext cx="6408638" cy="923330"/>
          </a:xfrm>
          <a:prstGeom prst="rect">
            <a:avLst/>
          </a:prstGeom>
          <a:noFill/>
        </p:spPr>
        <p:txBody>
          <a:bodyPr wrap="square" rtlCol="0">
            <a:spAutoFit/>
          </a:bodyPr>
          <a:lstStyle/>
          <a:p>
            <a:pPr lvl="0"/>
            <a:r>
              <a:rPr lang="en-GB" dirty="0"/>
              <a:t>As well as this, you can be there to support and help others. Often, focusing on other people can benefit your own wellbeing, as it helps you to feel good and positive. </a:t>
            </a:r>
          </a:p>
        </p:txBody>
      </p:sp>
      <p:sp>
        <p:nvSpPr>
          <p:cNvPr id="7" name="TextBox 6">
            <a:extLst>
              <a:ext uri="{FF2B5EF4-FFF2-40B4-BE49-F238E27FC236}">
                <a16:creationId xmlns:a16="http://schemas.microsoft.com/office/drawing/2014/main" id="{A419128D-46EB-4D60-B56C-6BE5859D850A}"/>
              </a:ext>
            </a:extLst>
          </p:cNvPr>
          <p:cNvSpPr txBox="1"/>
          <p:nvPr/>
        </p:nvSpPr>
        <p:spPr>
          <a:xfrm>
            <a:off x="755650" y="3320117"/>
            <a:ext cx="6048598" cy="923330"/>
          </a:xfrm>
          <a:prstGeom prst="rect">
            <a:avLst/>
          </a:prstGeom>
          <a:noFill/>
        </p:spPr>
        <p:txBody>
          <a:bodyPr wrap="square" rtlCol="0">
            <a:spAutoFit/>
          </a:bodyPr>
          <a:lstStyle/>
          <a:p>
            <a:pPr lvl="0"/>
            <a:r>
              <a:rPr lang="en-GB" dirty="0"/>
              <a:t>Helping other people can make you feel needed and your support for them creates a support network for you when, or if, you need it. </a:t>
            </a:r>
          </a:p>
        </p:txBody>
      </p:sp>
      <p:sp>
        <p:nvSpPr>
          <p:cNvPr id="8" name="TextBox 7">
            <a:extLst>
              <a:ext uri="{FF2B5EF4-FFF2-40B4-BE49-F238E27FC236}">
                <a16:creationId xmlns:a16="http://schemas.microsoft.com/office/drawing/2014/main" id="{0D87B614-630B-4909-8053-2962DF69CB6B}"/>
              </a:ext>
            </a:extLst>
          </p:cNvPr>
          <p:cNvSpPr txBox="1"/>
          <p:nvPr/>
        </p:nvSpPr>
        <p:spPr>
          <a:xfrm>
            <a:off x="753392" y="4376283"/>
            <a:ext cx="4466679" cy="646331"/>
          </a:xfrm>
          <a:prstGeom prst="rect">
            <a:avLst/>
          </a:prstGeom>
          <a:noFill/>
        </p:spPr>
        <p:txBody>
          <a:bodyPr wrap="square" rtlCol="0">
            <a:spAutoFit/>
          </a:bodyPr>
          <a:lstStyle/>
          <a:p>
            <a:pPr lvl="0"/>
            <a:r>
              <a:rPr lang="en-GB" dirty="0"/>
              <a:t>It is important to reach out to others and say when you need help and support. </a:t>
            </a:r>
          </a:p>
        </p:txBody>
      </p:sp>
      <p:sp>
        <p:nvSpPr>
          <p:cNvPr id="9" name="Rectangle 8">
            <a:extLst>
              <a:ext uri="{FF2B5EF4-FFF2-40B4-BE49-F238E27FC236}">
                <a16:creationId xmlns:a16="http://schemas.microsoft.com/office/drawing/2014/main" id="{33F288C5-264F-4705-BFCB-ED35910304B1}"/>
              </a:ext>
            </a:extLst>
          </p:cNvPr>
          <p:cNvSpPr/>
          <p:nvPr/>
        </p:nvSpPr>
        <p:spPr>
          <a:xfrm>
            <a:off x="757957" y="5169966"/>
            <a:ext cx="4898728" cy="791617"/>
          </a:xfrm>
          <a:prstGeom prst="rect">
            <a:avLst/>
          </a:prstGeom>
          <a:solidFill>
            <a:srgbClr val="AE75B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396000" rtlCol="0" anchor="ctr"/>
          <a:lstStyle/>
          <a:p>
            <a:pPr lvl="0"/>
            <a:r>
              <a:rPr lang="en-GB" dirty="0"/>
              <a:t>Remember, other people will feel good from helping you. </a:t>
            </a:r>
          </a:p>
        </p:txBody>
      </p:sp>
      <p:pic>
        <p:nvPicPr>
          <p:cNvPr id="4" name="Picture 3" descr="A picture containing person, racket, woman, holding&#10;&#10;Description automatically generated">
            <a:extLst>
              <a:ext uri="{FF2B5EF4-FFF2-40B4-BE49-F238E27FC236}">
                <a16:creationId xmlns:a16="http://schemas.microsoft.com/office/drawing/2014/main" id="{A7557536-B413-4A61-8C15-65E50B9E6E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4162" y="2852936"/>
            <a:ext cx="3096270" cy="3345383"/>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Support Networks</a:t>
            </a:r>
          </a:p>
        </p:txBody>
      </p:sp>
      <p:sp>
        <p:nvSpPr>
          <p:cNvPr id="5" name="TextBox 4">
            <a:extLst>
              <a:ext uri="{FF2B5EF4-FFF2-40B4-BE49-F238E27FC236}">
                <a16:creationId xmlns:a16="http://schemas.microsoft.com/office/drawing/2014/main" id="{868B4066-62B5-479D-9CD8-FF2241C530F0}"/>
              </a:ext>
            </a:extLst>
          </p:cNvPr>
          <p:cNvSpPr txBox="1"/>
          <p:nvPr/>
        </p:nvSpPr>
        <p:spPr>
          <a:xfrm>
            <a:off x="755650" y="1484784"/>
            <a:ext cx="7632700" cy="646331"/>
          </a:xfrm>
          <a:prstGeom prst="rect">
            <a:avLst/>
          </a:prstGeom>
          <a:noFill/>
        </p:spPr>
        <p:txBody>
          <a:bodyPr wrap="square" rtlCol="0">
            <a:spAutoFit/>
          </a:bodyPr>
          <a:lstStyle/>
          <a:p>
            <a:pPr lvl="0" algn="ctr"/>
            <a:r>
              <a:rPr lang="en-GB" dirty="0"/>
              <a:t>Use this </a:t>
            </a:r>
            <a:r>
              <a:rPr lang="en-GB" b="1" dirty="0"/>
              <a:t>Support Networks Activity Sheet </a:t>
            </a:r>
            <a:r>
              <a:rPr lang="en-GB" dirty="0"/>
              <a:t>to realise who is within your network of support. </a:t>
            </a:r>
          </a:p>
        </p:txBody>
      </p:sp>
      <p:pic>
        <p:nvPicPr>
          <p:cNvPr id="10" name="Picture 9">
            <a:extLst>
              <a:ext uri="{FF2B5EF4-FFF2-40B4-BE49-F238E27FC236}">
                <a16:creationId xmlns:a16="http://schemas.microsoft.com/office/drawing/2014/main" id="{5B498440-9FB0-49D0-A371-214838F8553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875556" y="2280295"/>
            <a:ext cx="5392887" cy="3812530"/>
          </a:xfrm>
          <a:prstGeom prst="rect">
            <a:avLst/>
          </a:prstGeom>
          <a:ln>
            <a:solidFill>
              <a:schemeClr val="tx1"/>
            </a:solidFill>
          </a:ln>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E6F00FB6-E732-4244-90A8-48632F175D02}"/>
              </a:ext>
            </a:extLst>
          </p:cNvPr>
          <p:cNvSpPr/>
          <p:nvPr/>
        </p:nvSpPr>
        <p:spPr>
          <a:xfrm>
            <a:off x="755650" y="2620913"/>
            <a:ext cx="2736304" cy="2736304"/>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Remember, you can go to anyone you feel comfortable talking to within your support network. </a:t>
            </a:r>
          </a:p>
        </p:txBody>
      </p:sp>
    </p:spTree>
    <p:extLst>
      <p:ext uri="{BB962C8B-B14F-4D97-AF65-F5344CB8AC3E}">
        <p14:creationId xmlns:p14="http://schemas.microsoft.com/office/powerpoint/2010/main" val="106984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 calcmode="lin" valueType="num">
                                      <p:cBhvr>
                                        <p:cTn id="20" dur="500" fill="hold"/>
                                        <p:tgtEl>
                                          <p:spTgt spid="3"/>
                                        </p:tgtEl>
                                        <p:attrNameLst>
                                          <p:attrName>style.rotation</p:attrName>
                                        </p:attrNameLst>
                                      </p:cBhvr>
                                      <p:tavLst>
                                        <p:tav tm="0">
                                          <p:val>
                                            <p:fltVal val="90"/>
                                          </p:val>
                                        </p:tav>
                                        <p:tav tm="100000">
                                          <p:val>
                                            <p:fltVal val="0"/>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now covered mountain&#10;&#10;Description automatically generated">
            <a:extLst>
              <a:ext uri="{FF2B5EF4-FFF2-40B4-BE49-F238E27FC236}">
                <a16:creationId xmlns:a16="http://schemas.microsoft.com/office/drawing/2014/main" id="{5DBFFE9C-A870-46B0-917F-1BD762DFF1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8640"/>
            <a:ext cx="9144000" cy="5457752"/>
          </a:xfrm>
          <a:prstGeom prst="rect">
            <a:avLst/>
          </a:prstGeom>
        </p:spPr>
      </p:pic>
      <p:pic>
        <p:nvPicPr>
          <p:cNvPr id="10" name="Picture 9" descr="A picture containing grass, sheep, grazing, green&#10;&#10;Description automatically generated">
            <a:extLst>
              <a:ext uri="{FF2B5EF4-FFF2-40B4-BE49-F238E27FC236}">
                <a16:creationId xmlns:a16="http://schemas.microsoft.com/office/drawing/2014/main" id="{2A7BC910-0CE0-4F8F-BB98-0DC0A4BFEF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8" y="4075836"/>
            <a:ext cx="8220075" cy="2665532"/>
          </a:xfrm>
          <a:prstGeom prst="rect">
            <a:avLst/>
          </a:prstGeom>
        </p:spPr>
      </p:pic>
      <p:sp>
        <p:nvSpPr>
          <p:cNvPr id="3" name="TextBox 2">
            <a:extLst>
              <a:ext uri="{FF2B5EF4-FFF2-40B4-BE49-F238E27FC236}">
                <a16:creationId xmlns:a16="http://schemas.microsoft.com/office/drawing/2014/main" id="{77E70355-5FD9-4C79-86A9-F059D2ADA493}"/>
              </a:ext>
            </a:extLst>
          </p:cNvPr>
          <p:cNvSpPr txBox="1"/>
          <p:nvPr/>
        </p:nvSpPr>
        <p:spPr>
          <a:xfrm>
            <a:off x="755650" y="1484784"/>
            <a:ext cx="7632700" cy="1477328"/>
          </a:xfrm>
          <a:prstGeom prst="rect">
            <a:avLst/>
          </a:prstGeom>
          <a:noFill/>
        </p:spPr>
        <p:txBody>
          <a:bodyPr wrap="square" rtlCol="0">
            <a:spAutoFit/>
          </a:bodyPr>
          <a:lstStyle/>
          <a:p>
            <a:r>
              <a:rPr lang="en-GB" dirty="0"/>
              <a:t>Whenever you are going through changes or a difficult situation, it can feel hard to see beyond the day or the situation you are living in. </a:t>
            </a:r>
          </a:p>
          <a:p>
            <a:endParaRPr lang="en-GB" dirty="0"/>
          </a:p>
          <a:p>
            <a:r>
              <a:rPr lang="en-GB" dirty="0"/>
              <a:t>While it can be sensible to think of life in this way, it can also be helpful to think about the future in a positive way as well.</a:t>
            </a:r>
          </a:p>
        </p:txBody>
      </p:sp>
      <p:pic>
        <p:nvPicPr>
          <p:cNvPr id="7" name="Picture 6" descr="A close up of a womans face&#10;&#10;Description automatically generated">
            <a:extLst>
              <a:ext uri="{FF2B5EF4-FFF2-40B4-BE49-F238E27FC236}">
                <a16:creationId xmlns:a16="http://schemas.microsoft.com/office/drawing/2014/main" id="{33DDCD6F-46A1-43DC-AE50-622EF5A39B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9752" y="3356992"/>
            <a:ext cx="4248472" cy="3047747"/>
          </a:xfrm>
          <a:prstGeom prst="rect">
            <a:avLst/>
          </a:prstGeom>
        </p:spPr>
      </p:pic>
      <p:sp>
        <p:nvSpPr>
          <p:cNvPr id="4" name="TextBox 3">
            <a:extLst>
              <a:ext uri="{FF2B5EF4-FFF2-40B4-BE49-F238E27FC236}">
                <a16:creationId xmlns:a16="http://schemas.microsoft.com/office/drawing/2014/main" id="{CBF25932-47A4-47BE-833B-5DF98C1BCA42}"/>
              </a:ext>
            </a:extLst>
          </p:cNvPr>
          <p:cNvSpPr txBox="1"/>
          <p:nvPr/>
        </p:nvSpPr>
        <p:spPr>
          <a:xfrm>
            <a:off x="755576" y="1484784"/>
            <a:ext cx="3816424" cy="1754326"/>
          </a:xfrm>
          <a:prstGeom prst="rect">
            <a:avLst/>
          </a:prstGeom>
          <a:noFill/>
        </p:spPr>
        <p:txBody>
          <a:bodyPr wrap="square" rtlCol="0">
            <a:spAutoFit/>
          </a:bodyPr>
          <a:lstStyle/>
          <a:p>
            <a:r>
              <a:rPr lang="en-GB" dirty="0"/>
              <a:t>Think about: </a:t>
            </a:r>
          </a:p>
          <a:p>
            <a:pPr marL="285750" indent="-285750">
              <a:buFont typeface="Arial" panose="020B0604020202020204" pitchFamily="34" charset="0"/>
              <a:buChar char="•"/>
            </a:pPr>
            <a:r>
              <a:rPr lang="en-GB" dirty="0"/>
              <a:t>How will life be different?</a:t>
            </a:r>
          </a:p>
          <a:p>
            <a:pPr marL="285750" indent="-285750">
              <a:buFont typeface="Arial" panose="020B0604020202020204" pitchFamily="34" charset="0"/>
              <a:buChar char="•"/>
            </a:pPr>
            <a:r>
              <a:rPr lang="en-GB" dirty="0"/>
              <a:t>What will you do more of?</a:t>
            </a:r>
          </a:p>
          <a:p>
            <a:pPr marL="285750" indent="-285750">
              <a:buFont typeface="Arial" panose="020B0604020202020204" pitchFamily="34" charset="0"/>
              <a:buChar char="•"/>
            </a:pPr>
            <a:r>
              <a:rPr lang="en-GB" dirty="0"/>
              <a:t>What will you do less of?</a:t>
            </a:r>
          </a:p>
          <a:p>
            <a:pPr marL="285750" indent="-285750">
              <a:buFont typeface="Arial" panose="020B0604020202020204" pitchFamily="34" charset="0"/>
              <a:buChar char="•"/>
            </a:pPr>
            <a:r>
              <a:rPr lang="en-GB" dirty="0"/>
              <a:t>What will you worry about less?</a:t>
            </a:r>
          </a:p>
          <a:p>
            <a:pPr marL="285750" indent="-285750">
              <a:buFont typeface="Arial" panose="020B0604020202020204" pitchFamily="34" charset="0"/>
              <a:buChar char="•"/>
            </a:pPr>
            <a:r>
              <a:rPr lang="en-GB" dirty="0"/>
              <a:t>How will you spend your time?</a:t>
            </a:r>
          </a:p>
        </p:txBody>
      </p:sp>
      <p:sp>
        <p:nvSpPr>
          <p:cNvPr id="12" name="Rectangle 11">
            <a:extLst>
              <a:ext uri="{FF2B5EF4-FFF2-40B4-BE49-F238E27FC236}">
                <a16:creationId xmlns:a16="http://schemas.microsoft.com/office/drawing/2014/main" id="{845CC64D-EF02-42C5-89E5-A9285F8D4656}"/>
              </a:ext>
            </a:extLst>
          </p:cNvPr>
          <p:cNvSpPr/>
          <p:nvPr/>
        </p:nvSpPr>
        <p:spPr>
          <a:xfrm>
            <a:off x="395536" y="4005064"/>
            <a:ext cx="4054748" cy="1224136"/>
          </a:xfrm>
          <a:prstGeom prst="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lgn="ctr"/>
            <a:r>
              <a:rPr lang="en-GB" dirty="0"/>
              <a:t>These thoughts can help you to see the positive that can come from even the most difficult situations. </a:t>
            </a:r>
          </a:p>
        </p:txBody>
      </p:sp>
      <p:sp>
        <p:nvSpPr>
          <p:cNvPr id="2" name="Title 1"/>
          <p:cNvSpPr>
            <a:spLocks noGrp="1"/>
          </p:cNvSpPr>
          <p:nvPr>
            <p:ph type="title"/>
          </p:nvPr>
        </p:nvSpPr>
        <p:spPr/>
        <p:txBody>
          <a:bodyPr/>
          <a:lstStyle/>
          <a:p>
            <a:r>
              <a:rPr lang="en-GB" dirty="0">
                <a:latin typeface="Twinkl" pitchFamily="2" charset="0"/>
              </a:rPr>
              <a:t>The Future</a:t>
            </a:r>
          </a:p>
        </p:txBody>
      </p:sp>
      <p:pic>
        <p:nvPicPr>
          <p:cNvPr id="11" name="border" descr="A screen shot of a computer&#10;&#10;Description automatically generated">
            <a:extLst>
              <a:ext uri="{FF2B5EF4-FFF2-40B4-BE49-F238E27FC236}">
                <a16:creationId xmlns:a16="http://schemas.microsoft.com/office/drawing/2014/main" id="{46777665-90E6-4474-8F28-890B605CA7D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a:extLst>
              <a:ext uri="{FF2B5EF4-FFF2-40B4-BE49-F238E27FC236}">
                <a16:creationId xmlns:a16="http://schemas.microsoft.com/office/drawing/2014/main" id="{F8E4FAA0-80D4-48D4-992F-709432CD481E}"/>
              </a:ext>
            </a:extLst>
          </p:cNvPr>
          <p:cNvSpPr/>
          <p:nvPr/>
        </p:nvSpPr>
        <p:spPr>
          <a:xfrm>
            <a:off x="5361705" y="1781409"/>
            <a:ext cx="2448272" cy="2448272"/>
          </a:xfrm>
          <a:prstGeom prst="ellipse">
            <a:avLst/>
          </a:prstGeom>
          <a:solidFill>
            <a:srgbClr val="CC4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future is ready and waiting for you!</a:t>
            </a:r>
          </a:p>
        </p:txBody>
      </p:sp>
    </p:spTree>
    <p:extLst>
      <p:ext uri="{BB962C8B-B14F-4D97-AF65-F5344CB8AC3E}">
        <p14:creationId xmlns:p14="http://schemas.microsoft.com/office/powerpoint/2010/main" val="24665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3">
                                            <p:txEl>
                                              <p:pRg st="0" end="0"/>
                                            </p:txEl>
                                          </p:spTgt>
                                        </p:tgtEl>
                                      </p:cBhvr>
                                    </p:animEffect>
                                    <p:set>
                                      <p:cBhvr>
                                        <p:cTn id="23" dur="1" fill="hold">
                                          <p:stCondLst>
                                            <p:cond delay="499"/>
                                          </p:stCondLst>
                                        </p:cTn>
                                        <p:tgtEl>
                                          <p:spTgt spid="3">
                                            <p:txEl>
                                              <p:pRg st="0" end="0"/>
                                            </p:txEl>
                                          </p:spTgt>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
                                            <p:txEl>
                                              <p:pRg st="2" end="2"/>
                                            </p:txEl>
                                          </p:spTgt>
                                        </p:tgtEl>
                                      </p:cBhvr>
                                    </p:animEffect>
                                    <p:set>
                                      <p:cBhvr>
                                        <p:cTn id="26" dur="1" fill="hold">
                                          <p:stCondLst>
                                            <p:cond delay="499"/>
                                          </p:stCondLst>
                                        </p:cTn>
                                        <p:tgtEl>
                                          <p:spTgt spid="3">
                                            <p:txEl>
                                              <p:pRg st="2" end="2"/>
                                            </p:txEl>
                                          </p:spTgt>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500"/>
                                        <p:tgtEl>
                                          <p:spTgt spid="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Effect transition="in" filter="fade">
                                      <p:cBhvr>
                                        <p:cTn id="50" dur="500"/>
                                        <p:tgtEl>
                                          <p:spTgt spid="4">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Effect transition="in" filter="fade">
                                      <p:cBhvr>
                                        <p:cTn id="55" dur="500"/>
                                        <p:tgtEl>
                                          <p:spTgt spid="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 calcmode="lin" valueType="num">
                                      <p:cBhvr>
                                        <p:cTn id="68" dur="500" fill="hold"/>
                                        <p:tgtEl>
                                          <p:spTgt spid="13"/>
                                        </p:tgtEl>
                                        <p:attrNameLst>
                                          <p:attrName>style.rotation</p:attrName>
                                        </p:attrNameLst>
                                      </p:cBhvr>
                                      <p:tavLst>
                                        <p:tav tm="0">
                                          <p:val>
                                            <p:fltVal val="90"/>
                                          </p:val>
                                        </p:tav>
                                        <p:tav tm="100000">
                                          <p:val>
                                            <p:fltVal val="0"/>
                                          </p:val>
                                        </p:tav>
                                      </p:tavLst>
                                    </p:anim>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allAtOnce"/>
      <p:bldP spid="4" grpId="0" uiExpand="1" build="p"/>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snow covered mountain&#10;&#10;Description automatically generated">
            <a:extLst>
              <a:ext uri="{FF2B5EF4-FFF2-40B4-BE49-F238E27FC236}">
                <a16:creationId xmlns:a16="http://schemas.microsoft.com/office/drawing/2014/main" id="{85D9F2A6-4488-4FB4-9C14-7295538427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8640"/>
            <a:ext cx="9144000" cy="4392488"/>
          </a:xfrm>
          <a:prstGeom prst="rect">
            <a:avLst/>
          </a:prstGeom>
        </p:spPr>
      </p:pic>
      <p:pic>
        <p:nvPicPr>
          <p:cNvPr id="10" name="Picture 9" descr="A picture containing large, flying, flock, plane&#10;&#10;Description automatically generated">
            <a:extLst>
              <a:ext uri="{FF2B5EF4-FFF2-40B4-BE49-F238E27FC236}">
                <a16:creationId xmlns:a16="http://schemas.microsoft.com/office/drawing/2014/main" id="{CF27C5B3-97CA-4C8E-BAC0-5E2D519835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487" y="1081986"/>
            <a:ext cx="8308977" cy="5515366"/>
          </a:xfrm>
          <a:prstGeom prst="rect">
            <a:avLst/>
          </a:prstGeom>
        </p:spPr>
      </p:pic>
      <p:sp>
        <p:nvSpPr>
          <p:cNvPr id="8" name="Cloud 7">
            <a:extLst>
              <a:ext uri="{FF2B5EF4-FFF2-40B4-BE49-F238E27FC236}">
                <a16:creationId xmlns:a16="http://schemas.microsoft.com/office/drawing/2014/main" id="{5459384F-62E8-4ECA-9970-77D51E9F7F68}"/>
              </a:ext>
            </a:extLst>
          </p:cNvPr>
          <p:cNvSpPr/>
          <p:nvPr/>
        </p:nvSpPr>
        <p:spPr>
          <a:xfrm>
            <a:off x="1259632" y="1196752"/>
            <a:ext cx="2526580" cy="194421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wellbeing?</a:t>
            </a:r>
          </a:p>
        </p:txBody>
      </p:sp>
      <p:sp>
        <p:nvSpPr>
          <p:cNvPr id="9" name="Cloud 8">
            <a:extLst>
              <a:ext uri="{FF2B5EF4-FFF2-40B4-BE49-F238E27FC236}">
                <a16:creationId xmlns:a16="http://schemas.microsoft.com/office/drawing/2014/main" id="{902DCE47-F0F1-408B-A3F3-183F425A4071}"/>
              </a:ext>
            </a:extLst>
          </p:cNvPr>
          <p:cNvSpPr/>
          <p:nvPr/>
        </p:nvSpPr>
        <p:spPr>
          <a:xfrm>
            <a:off x="4932040" y="1196752"/>
            <a:ext cx="2808312" cy="194421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can I look after my own wellbeing?</a:t>
            </a:r>
          </a:p>
        </p:txBody>
      </p:sp>
      <p:pic>
        <p:nvPicPr>
          <p:cNvPr id="4" name="Picture 3" descr="A picture containing shirt&#10;&#10;Description automatically generated">
            <a:extLst>
              <a:ext uri="{FF2B5EF4-FFF2-40B4-BE49-F238E27FC236}">
                <a16:creationId xmlns:a16="http://schemas.microsoft.com/office/drawing/2014/main" id="{CD5FC674-590E-4229-991D-D5F8C732D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637" y="2708920"/>
            <a:ext cx="6889739" cy="4104456"/>
          </a:xfrm>
          <a:prstGeom prst="rect">
            <a:avLst/>
          </a:prstGeom>
        </p:spPr>
      </p:pic>
      <p:pic>
        <p:nvPicPr>
          <p:cNvPr id="7" name="border" descr="A screen shot of a computer&#10;&#10;Description automatically generated">
            <a:extLst>
              <a:ext uri="{FF2B5EF4-FFF2-40B4-BE49-F238E27FC236}">
                <a16:creationId xmlns:a16="http://schemas.microsoft.com/office/drawing/2014/main" id="{9AE3D680-173B-48E6-84D0-8E348903F2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805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83802F10-B957-4194-9FCC-F131BAEC0C4B}" vid="{CD92E6BF-77A4-4ADA-A251-97D08364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546</TotalTime>
  <Words>449</Words>
  <Application>Microsoft Office PowerPoint</Application>
  <PresentationFormat>On-screen Show (4:3)</PresentationFormat>
  <Paragraphs>39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Twinkl SemiBold</vt:lpstr>
      <vt:lpstr>Twinkl</vt:lpstr>
      <vt:lpstr>Roboto</vt:lpstr>
      <vt:lpstr>Sassoon Infant Rg</vt:lpstr>
      <vt:lpstr>Arial</vt:lpstr>
      <vt:lpstr>Office Theme</vt:lpstr>
      <vt:lpstr>PowerPoint Presentation</vt:lpstr>
      <vt:lpstr>PowerPoint Presentation</vt:lpstr>
      <vt:lpstr>PowerPoint Presentation</vt:lpstr>
      <vt:lpstr>What Is Wellbeing?</vt:lpstr>
      <vt:lpstr>Support Networks</vt:lpstr>
      <vt:lpstr>Support Networks</vt:lpstr>
      <vt:lpstr>The Future</vt:lpstr>
      <vt:lpstr>The Big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Marine Redon</dc:creator>
  <cp:lastModifiedBy>Emma Waggott</cp:lastModifiedBy>
  <cp:revision>52</cp:revision>
  <dcterms:created xsi:type="dcterms:W3CDTF">2020-04-13T11:57:01Z</dcterms:created>
  <dcterms:modified xsi:type="dcterms:W3CDTF">2021-05-12T20:12:46Z</dcterms:modified>
</cp:coreProperties>
</file>