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83" r:id="rId12"/>
    <p:sldId id="284" r:id="rId13"/>
    <p:sldId id="285" r:id="rId14"/>
    <p:sldId id="286" r:id="rId15"/>
    <p:sldId id="287" r:id="rId16"/>
    <p:sldId id="265" r:id="rId17"/>
    <p:sldId id="288" r:id="rId18"/>
    <p:sldId id="289" r:id="rId19"/>
    <p:sldId id="290" r:id="rId20"/>
    <p:sldId id="266" r:id="rId21"/>
    <p:sldId id="267" r:id="rId22"/>
    <p:sldId id="291" r:id="rId23"/>
    <p:sldId id="268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to reveal answer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c7f96f7dd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c7f96f7dd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c7f96f7dd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c7f96f7dd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c7f96f7dd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c7f96f7dd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713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c7f96f7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c7f96f7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c7f96f7dd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c7f96f7dd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c7f96f7dd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c7f96f7dd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wcL-VP3FY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kwcL-VP3FYc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992767"/>
            <a:ext cx="85206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Keeping control: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GB" sz="52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Protecting Ourselves Online</a:t>
            </a:r>
            <a:endParaRPr sz="52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537033"/>
            <a:ext cx="8520600" cy="24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Losing control of images, identifying flattery and managing our self-esteem and confidence</a:t>
            </a:r>
            <a:endParaRPr sz="360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360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5280" y="934200"/>
            <a:ext cx="5200200" cy="52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/>
          <p:nvPr/>
        </p:nvSpPr>
        <p:spPr>
          <a:xfrm>
            <a:off x="2505240" y="377640"/>
            <a:ext cx="4039920" cy="51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an amazing person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0"/>
          <p:cNvSpPr/>
          <p:nvPr/>
        </p:nvSpPr>
        <p:spPr>
          <a:xfrm>
            <a:off x="2084400" y="6134760"/>
            <a:ext cx="5040360" cy="51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Personality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0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/>
          <p:nvPr/>
        </p:nvSpPr>
        <p:spPr>
          <a:xfrm>
            <a:off x="781200" y="82800"/>
            <a:ext cx="8229240" cy="78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Wow you are beautiful </a:t>
            </a:r>
            <a:b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640" y="620640"/>
            <a:ext cx="5838480" cy="5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/>
          <p:nvPr/>
        </p:nvSpPr>
        <p:spPr>
          <a:xfrm>
            <a:off x="3132000" y="6228720"/>
            <a:ext cx="36720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Looks/appearance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1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640" y="1124640"/>
            <a:ext cx="4463640" cy="4463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2"/>
          <p:cNvSpPr/>
          <p:nvPr/>
        </p:nvSpPr>
        <p:spPr>
          <a:xfrm>
            <a:off x="4724280" y="7153200"/>
            <a:ext cx="1999800" cy="28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2"/>
          <p:cNvSpPr/>
          <p:nvPr/>
        </p:nvSpPr>
        <p:spPr>
          <a:xfrm>
            <a:off x="3310920" y="149040"/>
            <a:ext cx="2826720" cy="82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body looks good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2"/>
          <p:cNvSpPr/>
          <p:nvPr/>
        </p:nvSpPr>
        <p:spPr>
          <a:xfrm>
            <a:off x="0" y="457200"/>
            <a:ext cx="9143640" cy="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2"/>
          <p:cNvSpPr/>
          <p:nvPr/>
        </p:nvSpPr>
        <p:spPr>
          <a:xfrm>
            <a:off x="3132000" y="5839920"/>
            <a:ext cx="45360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Looks/appearance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/>
        </p:nvSpPr>
        <p:spPr>
          <a:xfrm>
            <a:off x="49788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really kind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2267640" y="1124640"/>
            <a:ext cx="4401720" cy="44017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77" name="Google Shape;177;p33"/>
          <p:cNvSpPr/>
          <p:nvPr/>
        </p:nvSpPr>
        <p:spPr>
          <a:xfrm>
            <a:off x="827640" y="55267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Personality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/>
        </p:nvSpPr>
        <p:spPr>
          <a:xfrm>
            <a:off x="827640" y="548640"/>
            <a:ext cx="75708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hair is really cool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3640" y="764640"/>
            <a:ext cx="4552200" cy="45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4"/>
          <p:cNvSpPr/>
          <p:nvPr/>
        </p:nvSpPr>
        <p:spPr>
          <a:xfrm>
            <a:off x="614520" y="5517360"/>
            <a:ext cx="75708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Looks/appearance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have really good ideas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640" y="1268640"/>
            <a:ext cx="4336200" cy="43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/>
          <p:nvPr/>
        </p:nvSpPr>
        <p:spPr>
          <a:xfrm>
            <a:off x="683640" y="56052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Personality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look so strong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640" y="1052640"/>
            <a:ext cx="4225320" cy="4225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/>
          <p:nvPr/>
        </p:nvSpPr>
        <p:spPr>
          <a:xfrm>
            <a:off x="482040" y="551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Looks/personality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look like a model</a:t>
            </a:r>
            <a:b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640" y="692640"/>
            <a:ext cx="4408200" cy="44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/>
          <p:nvPr/>
        </p:nvSpPr>
        <p:spPr>
          <a:xfrm>
            <a:off x="755640" y="51012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Looks/appearance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make me really happy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640" y="1989000"/>
            <a:ext cx="3649320" cy="364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8"/>
          <p:cNvSpPr/>
          <p:nvPr/>
        </p:nvSpPr>
        <p:spPr>
          <a:xfrm>
            <a:off x="626040" y="55224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Personality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8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very thoughtful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640" y="1268640"/>
            <a:ext cx="4515840" cy="451584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/>
          <p:nvPr/>
        </p:nvSpPr>
        <p:spPr>
          <a:xfrm>
            <a:off x="483120" y="551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Personality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320" cy="8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9"/>
          <p:cNvSpPr/>
          <p:nvPr/>
        </p:nvSpPr>
        <p:spPr>
          <a:xfrm>
            <a:off x="8028360" y="6657840"/>
            <a:ext cx="10926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Freepik by Flaticon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94575" y="336667"/>
            <a:ext cx="85206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48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Watch NSPCC Video</a:t>
            </a:r>
            <a:endParaRPr sz="48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3000" b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Lucy and the Boy</a:t>
            </a:r>
            <a:r>
              <a:rPr lang="en-GB" sz="3000" b="1">
                <a:latin typeface="Calibri"/>
                <a:ea typeface="Calibri"/>
                <a:cs typeface="Calibri"/>
                <a:sym typeface="Calibri"/>
              </a:rPr>
              <a:t>”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6163000"/>
            <a:ext cx="85206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https://www.youtube.com/watch?v=kwcL-VP3FYc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650" y="1837400"/>
            <a:ext cx="7881475" cy="42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311700" y="599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85200C"/>
                </a:solidFill>
              </a:rPr>
              <a:t>More than looks...</a:t>
            </a:r>
            <a:endParaRPr sz="3600">
              <a:solidFill>
                <a:srgbClr val="85200C"/>
              </a:solidFill>
            </a:endParaRPr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11700" y="1003227"/>
            <a:ext cx="8520600" cy="3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</a:rPr>
              <a:t>If someone focusses on your looks alone, this is a danger sign.</a:t>
            </a: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</a:rPr>
              <a:t>They might be trying to </a:t>
            </a:r>
            <a:r>
              <a:rPr lang="en-GB" sz="3000" b="1" u="sng">
                <a:solidFill>
                  <a:srgbClr val="741B47"/>
                </a:solidFill>
              </a:rPr>
              <a:t>manipulate </a:t>
            </a:r>
            <a:r>
              <a:rPr lang="en-GB" sz="3000">
                <a:solidFill>
                  <a:srgbClr val="741B47"/>
                </a:solidFill>
              </a:rPr>
              <a:t>you!</a:t>
            </a:r>
            <a:endParaRPr sz="3000">
              <a:solidFill>
                <a:srgbClr val="741B47"/>
              </a:solidFill>
            </a:endParaRPr>
          </a:p>
        </p:txBody>
      </p:sp>
      <p:sp>
        <p:nvSpPr>
          <p:cNvPr id="130" name="Google Shape;130;p23"/>
          <p:cNvSpPr txBox="1"/>
          <p:nvPr/>
        </p:nvSpPr>
        <p:spPr>
          <a:xfrm>
            <a:off x="3194725" y="6256475"/>
            <a:ext cx="5771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</a:rPr>
              <a:t>https://www.pexels.com/photo/brown-wooden-mouse-trap-with-cheese-bait-on-top-633881/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l="3201" t="34100" r="33787" b="12357"/>
          <a:stretch/>
        </p:blipFill>
        <p:spPr>
          <a:xfrm>
            <a:off x="2481200" y="2322287"/>
            <a:ext cx="3902073" cy="22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2397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85200C"/>
                </a:solidFill>
              </a:rPr>
              <a:t>Manipulation tactics</a:t>
            </a:r>
            <a:endParaRPr sz="3600">
              <a:solidFill>
                <a:srgbClr val="85200C"/>
              </a:solidFill>
            </a:endParaRPr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11700" y="1003227"/>
            <a:ext cx="8520600" cy="3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</a:rPr>
              <a:t>How was Lucy being Manipulated?</a:t>
            </a:r>
            <a:endParaRPr sz="3000">
              <a:solidFill>
                <a:srgbClr val="741B47"/>
              </a:solidFill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3290575" y="6256475"/>
            <a:ext cx="5771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</a:rPr>
              <a:t>https://www.pexels.com/photo/brown-wooden-mouse-trap-with-cheese-bait-on-top-633881/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l="3201" t="34100" r="33787" b="12357"/>
          <a:stretch/>
        </p:blipFill>
        <p:spPr>
          <a:xfrm>
            <a:off x="364700" y="1761500"/>
            <a:ext cx="4851312" cy="28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5204" y="3255913"/>
            <a:ext cx="4620095" cy="26010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130650" y="5857000"/>
            <a:ext cx="85206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https://www.youtube.com/watch?v=kwcL-VP3FYc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CE516-4808-4F01-8052-80E7B9A49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B1496-D667-41E2-9E1F-966F14880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t="61332" r="64308" b="8892"/>
          <a:stretch/>
        </p:blipFill>
        <p:spPr>
          <a:xfrm>
            <a:off x="0" y="295422"/>
            <a:ext cx="9105447" cy="53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40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Sometimes we do silly things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Sometimes we make mistakes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ok!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just have to learn what to do when things go wrong....</a:t>
            </a:r>
            <a:endParaRPr/>
          </a:p>
        </p:txBody>
      </p:sp>
      <p:sp>
        <p:nvSpPr>
          <p:cNvPr id="147" name="Google Shape;147;p25"/>
          <p:cNvSpPr txBox="1"/>
          <p:nvPr/>
        </p:nvSpPr>
        <p:spPr>
          <a:xfrm>
            <a:off x="311700" y="4829425"/>
            <a:ext cx="3872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FF"/>
                </a:solidFill>
              </a:rPr>
              <a:t>Who should I tell?</a:t>
            </a:r>
            <a:endParaRPr sz="3600">
              <a:solidFill>
                <a:srgbClr val="0000FF"/>
              </a:solidFill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4241525" y="4140450"/>
            <a:ext cx="4590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FF"/>
                </a:solidFill>
              </a:rPr>
              <a:t>What can be done?</a:t>
            </a:r>
            <a:endParaRPr sz="3600">
              <a:solidFill>
                <a:srgbClr val="0000FF"/>
              </a:solidFill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3648375" y="5546300"/>
            <a:ext cx="4590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FF"/>
                </a:solidFill>
              </a:rPr>
              <a:t>Is it my fault?</a:t>
            </a:r>
            <a:endParaRPr sz="3600">
              <a:solidFill>
                <a:srgbClr val="0000FF"/>
              </a:solidFill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325" y="391149"/>
            <a:ext cx="2283101" cy="2739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4160400" y="6506575"/>
            <a:ext cx="49836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https://pixabay.com/en/train-wreck-steam-locomotive-67775/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374677"/>
            <a:ext cx="85206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4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Lucy and the Boy</a:t>
            </a:r>
            <a:endParaRPr sz="48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6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1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Q.</a:t>
            </a:r>
            <a:endParaRPr sz="3000" b="1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0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Why was Lucy enjoying chatting to this stranger (‘Superb0y’) online?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382925" y="3283950"/>
            <a:ext cx="8041500" cy="29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endParaRPr sz="30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She likes to share things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It was exciting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flattered her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made her feel special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374677"/>
            <a:ext cx="85206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4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Lucy and the Boy</a:t>
            </a:r>
            <a:endParaRPr sz="48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600" cy="1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1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Q.</a:t>
            </a:r>
            <a:endParaRPr sz="3000" b="1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0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How could Lucy tell that Superb0y was her age?</a:t>
            </a: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311700" y="3188825"/>
            <a:ext cx="8208900" cy="3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endParaRPr sz="30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wasn’t!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She couldn’t tell, because he lied on his profile and probably had a fake picture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You can say anything on the internet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222277"/>
            <a:ext cx="85206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4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Lucy and the Boy</a:t>
            </a:r>
            <a:endParaRPr sz="48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356875"/>
            <a:ext cx="85206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1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Q.</a:t>
            </a:r>
            <a:endParaRPr sz="3000" b="1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0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What were the warning signs, which Lucy should have spotted?</a:t>
            </a: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484900" y="3246575"/>
            <a:ext cx="8208900" cy="31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endParaRPr sz="30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asked about her pants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was giving inappropriate compliments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was flattering her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 was a stranger, but he wanted to meet up in real life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222277"/>
            <a:ext cx="85206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4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Lucy and the Boy</a:t>
            </a:r>
            <a:endParaRPr sz="48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356875"/>
            <a:ext cx="8520600" cy="1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1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Q.</a:t>
            </a:r>
            <a:endParaRPr sz="3000" b="1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3000" b="0" i="0" u="none" strike="noStrike" cap="none">
                <a:solidFill>
                  <a:srgbClr val="4C1130"/>
                </a:solidFill>
                <a:latin typeface="Calibri"/>
                <a:ea typeface="Calibri"/>
                <a:cs typeface="Calibri"/>
                <a:sym typeface="Calibri"/>
              </a:rPr>
              <a:t>What advice would you give to Lucy?</a:t>
            </a: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3000" b="0" i="0" u="none" strike="noStrike" cap="none">
              <a:solidFill>
                <a:srgbClr val="4C11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311700" y="2855075"/>
            <a:ext cx="8386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endParaRPr sz="3000" b="1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Tell her parents/carers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Don’t give away personal information</a:t>
            </a:r>
            <a:endParaRPr sz="3000" b="0" i="0" u="none" strike="noStrike" cap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Look out for warning signs </a:t>
            </a:r>
            <a:b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0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(flattery, inappropriate questions)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3600" b="1" u="sng"/>
              <a:t>Types of flattery/manipulation...</a:t>
            </a:r>
            <a:endParaRPr sz="3600" b="1" u="sng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000">
                <a:solidFill>
                  <a:srgbClr val="351C75"/>
                </a:solidFill>
              </a:rPr>
              <a:t>Some types of flattery are based on your </a:t>
            </a:r>
            <a:r>
              <a:rPr lang="en-GB" sz="3000" b="1" u="sng">
                <a:solidFill>
                  <a:srgbClr val="980000"/>
                </a:solidFill>
              </a:rPr>
              <a:t>appearance</a:t>
            </a:r>
            <a:r>
              <a:rPr lang="en-GB" sz="3000">
                <a:solidFill>
                  <a:srgbClr val="351C75"/>
                </a:solidFill>
              </a:rPr>
              <a:t>, whilst some is based on your </a:t>
            </a:r>
            <a:r>
              <a:rPr lang="en-GB" sz="3000" b="1" u="sng">
                <a:solidFill>
                  <a:srgbClr val="1155CC"/>
                </a:solidFill>
              </a:rPr>
              <a:t>personality</a:t>
            </a:r>
            <a:r>
              <a:rPr lang="en-GB" sz="3000">
                <a:solidFill>
                  <a:srgbClr val="351C75"/>
                </a:solidFill>
              </a:rPr>
              <a:t>, the things that </a:t>
            </a:r>
            <a:r>
              <a:rPr lang="en-GB" sz="3000" b="1" u="sng">
                <a:solidFill>
                  <a:srgbClr val="1155CC"/>
                </a:solidFill>
              </a:rPr>
              <a:t>you say</a:t>
            </a:r>
            <a:r>
              <a:rPr lang="en-GB" sz="3000">
                <a:solidFill>
                  <a:srgbClr val="351C75"/>
                </a:solidFill>
              </a:rPr>
              <a:t> and the things that </a:t>
            </a:r>
            <a:r>
              <a:rPr lang="en-GB" sz="3000" b="1" u="sng">
                <a:solidFill>
                  <a:srgbClr val="1155CC"/>
                </a:solidFill>
              </a:rPr>
              <a:t>you do</a:t>
            </a:r>
            <a:r>
              <a:rPr lang="en-GB" sz="3000">
                <a:solidFill>
                  <a:srgbClr val="351C75"/>
                </a:solidFill>
              </a:rPr>
              <a:t>…</a:t>
            </a:r>
            <a:endParaRPr sz="3000">
              <a:solidFill>
                <a:srgbClr val="351C7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0">
              <a:solidFill>
                <a:srgbClr val="351C7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000">
                <a:solidFill>
                  <a:srgbClr val="351C75"/>
                </a:solidFill>
              </a:rPr>
              <a:t>Which do you think is more important?</a:t>
            </a:r>
            <a:endParaRPr sz="3000">
              <a:solidFill>
                <a:srgbClr val="351C75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599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85200C"/>
                </a:solidFill>
              </a:rPr>
              <a:t>Is being flattered a </a:t>
            </a:r>
            <a:r>
              <a:rPr lang="en-GB" sz="3600" u="sng">
                <a:solidFill>
                  <a:srgbClr val="85200C"/>
                </a:solidFill>
              </a:rPr>
              <a:t>good</a:t>
            </a:r>
            <a:r>
              <a:rPr lang="en-GB" sz="3600">
                <a:solidFill>
                  <a:srgbClr val="85200C"/>
                </a:solidFill>
              </a:rPr>
              <a:t> thing, or </a:t>
            </a:r>
            <a:r>
              <a:rPr lang="en-GB" sz="3600" u="sng">
                <a:solidFill>
                  <a:srgbClr val="85200C"/>
                </a:solidFill>
              </a:rPr>
              <a:t>bad</a:t>
            </a:r>
            <a:r>
              <a:rPr lang="en-GB" sz="3600">
                <a:solidFill>
                  <a:srgbClr val="85200C"/>
                </a:solidFill>
              </a:rPr>
              <a:t>?</a:t>
            </a:r>
            <a:endParaRPr sz="3600">
              <a:solidFill>
                <a:srgbClr val="85200C"/>
              </a:solidFill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003227"/>
            <a:ext cx="8520600" cy="3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  <a:highlight>
                  <a:srgbClr val="FFFFFF"/>
                </a:highlight>
              </a:rPr>
              <a:t>We all like to hear nice things about ourselves</a:t>
            </a:r>
            <a:endParaRPr sz="3000">
              <a:solidFill>
                <a:srgbClr val="741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  <a:highlight>
                  <a:srgbClr val="FFFFFF"/>
                </a:highlight>
              </a:rPr>
              <a:t>But what if someone is only complimenting the way we look?</a:t>
            </a:r>
            <a:endParaRPr sz="3000">
              <a:solidFill>
                <a:srgbClr val="741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  <a:highlight>
                  <a:srgbClr val="FFFFFF"/>
                </a:highlight>
              </a:rPr>
              <a:t>What might be the problem here?</a:t>
            </a:r>
            <a:endParaRPr sz="3000">
              <a:solidFill>
                <a:srgbClr val="741B47"/>
              </a:solidFill>
              <a:highlight>
                <a:srgbClr val="FFFFFF"/>
              </a:highlight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600" y="4397127"/>
            <a:ext cx="2434011" cy="16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 rotWithShape="1">
          <a:blip r:embed="rId4">
            <a:alphaModFix/>
          </a:blip>
          <a:srcRect l="18732" t="19685" r="24827"/>
          <a:stretch/>
        </p:blipFill>
        <p:spPr>
          <a:xfrm>
            <a:off x="5420425" y="4397125"/>
            <a:ext cx="1710489" cy="162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2076575" y="6240350"/>
            <a:ext cx="70221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https://www.pexels.com/photo/standing-man-on-seashore-taking-selfie-1437864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https://www.pexels.com/photo/girl-lying-on-yellow-flower-field-during-daytime-160699/</a:t>
            </a:r>
            <a:br>
              <a:rPr lang="en-GB">
                <a:solidFill>
                  <a:srgbClr val="434343"/>
                </a:solidFill>
              </a:rPr>
            </a:b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599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85200C"/>
                </a:solidFill>
              </a:rPr>
              <a:t>More than looks...</a:t>
            </a:r>
            <a:endParaRPr sz="3600">
              <a:solidFill>
                <a:srgbClr val="85200C"/>
              </a:solidFill>
            </a:endParaRPr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003227"/>
            <a:ext cx="8520600" cy="3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741B47"/>
                </a:solidFill>
              </a:rPr>
              <a:t>It’s ok to look good, so long as it isn’t the only thing that you care about…</a:t>
            </a: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rgbClr val="741B47"/>
                </a:solidFill>
              </a:rPr>
              <a:t>There are many parts of your personality, and you have many skills. These are important too.</a:t>
            </a:r>
            <a:endParaRPr sz="300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741B47"/>
              </a:solidFill>
              <a:highlight>
                <a:srgbClr val="FFFFFF"/>
              </a:highlight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75" y="3491952"/>
            <a:ext cx="2434011" cy="16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l="18732" t="19685" r="24827"/>
          <a:stretch/>
        </p:blipFill>
        <p:spPr>
          <a:xfrm>
            <a:off x="6847400" y="4576875"/>
            <a:ext cx="1710489" cy="16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5">
            <a:alphaModFix/>
          </a:blip>
          <a:srcRect l="10390" t="20798" r="33805" b="22762"/>
          <a:stretch/>
        </p:blipFill>
        <p:spPr>
          <a:xfrm>
            <a:off x="1927500" y="4812425"/>
            <a:ext cx="2433999" cy="145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6">
            <a:alphaModFix/>
          </a:blip>
          <a:srcRect l="27447" t="9947" r="21545" b="9891"/>
          <a:stretch/>
        </p:blipFill>
        <p:spPr>
          <a:xfrm>
            <a:off x="4486300" y="3491950"/>
            <a:ext cx="2236300" cy="24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3194725" y="6256475"/>
            <a:ext cx="57717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</a:rPr>
              <a:t>https://www.pexels.com/photo/woman-in-brown-scoop-neck-long-sleeved-blouse-painting-933255/</a:t>
            </a:r>
            <a:br>
              <a:rPr lang="en-GB" sz="1000">
                <a:solidFill>
                  <a:srgbClr val="434343"/>
                </a:solidFill>
              </a:rPr>
            </a:br>
            <a:r>
              <a:rPr lang="en-GB" sz="1000">
                <a:solidFill>
                  <a:srgbClr val="434343"/>
                </a:solidFill>
              </a:rPr>
              <a:t>https://www.pexels.com/photo/three-women-playing-soccer-game-685382/</a:t>
            </a:r>
            <a:endParaRPr sz="1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655</Words>
  <Application>Microsoft Office PowerPoint</Application>
  <PresentationFormat>On-screen Show (4:3)</PresentationFormat>
  <Paragraphs>128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Simple Light</vt:lpstr>
      <vt:lpstr>Keeping control: Protecting Ourselves Online</vt:lpstr>
      <vt:lpstr>Watch NSPCC Video “Lucy and the Boy”</vt:lpstr>
      <vt:lpstr>Lucy and the Boy</vt:lpstr>
      <vt:lpstr>Lucy and the Boy</vt:lpstr>
      <vt:lpstr>Lucy and the Boy</vt:lpstr>
      <vt:lpstr>Lucy and the Boy</vt:lpstr>
      <vt:lpstr>Types of flattery/manipulation...</vt:lpstr>
      <vt:lpstr>Is being flattered a good thing, or bad?</vt:lpstr>
      <vt:lpstr>More than looks...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than looks...</vt:lpstr>
      <vt:lpstr>Manipulation tactics</vt:lpstr>
      <vt:lpstr>PowerPoint Presentation</vt:lpstr>
      <vt:lpstr>Sometimes we do silly things  Sometimes we make mistakes  This is ok!  You just have to learn what to do when things go wrong....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control: Protecting Ourselves Online</dc:title>
  <dc:creator>Paul</dc:creator>
  <cp:lastModifiedBy>Paul Harrison</cp:lastModifiedBy>
  <cp:revision>5</cp:revision>
  <dcterms:modified xsi:type="dcterms:W3CDTF">2021-03-22T13:52:47Z</dcterms:modified>
</cp:coreProperties>
</file>