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itchFamily="2" charset="-18"/>
      <p:regular r:id="rId23"/>
      <p:bold r:id="rId24"/>
    </p:embeddedFont>
    <p:embeddedFont>
      <p:font typeface="Twinkl SemiBold" pitchFamily="2" charset="-18"/>
      <p:regular r:id="rId25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70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959694-5076-2A42-9B0F-9B92E8C2CE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7A0F2-F2C3-9E4E-8364-FE62838A4F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1455D1-72B1-D648-935D-AF952774137A}" type="datetimeFigureOut">
              <a:rPr lang="en-GB"/>
              <a:pPr>
                <a:defRPr/>
              </a:pPr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98838-DB23-234C-86BA-D8B958A0A6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B0A57-EF4D-D745-ACE3-528E8C5C4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D5CF95-2A7C-BC43-AD46-D08CCA47F0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C871CB-1225-0E4E-9058-EA63F2A21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C342E-784E-B84E-A2FF-00975B769F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1DFC98-1F02-1545-8DCB-0FDD0BAE2B0F}" type="datetimeFigureOut">
              <a:rPr lang="en-GB"/>
              <a:pPr>
                <a:defRPr/>
              </a:pPr>
              <a:t>26/11/2020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97C3E6-635B-8148-A82F-7D7CEC4B7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6194D72-A1DD-E244-B7A8-297EF7548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75F0-AFE5-8B45-980B-98961219B8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991C6-8B66-FE4E-9C79-0A873FFF9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6B7002-3566-9F4D-820F-001D3416AE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8C6295-880C-734E-BEDC-8D3DF346960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37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3DEF604-FC96-BE4E-AF1F-A6F0C0E46A7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00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5E76A78-C7EC-074A-9F2A-D2B84E9F14B3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1BC19D8-C30B-B24E-BE9B-47E339BF330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A1E3B1-CFB6-C847-B1FE-DDB9DA48F1B0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0111B3-BA36-5943-95AB-2EF2768BC632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C500770-7CCF-0D40-91C4-A89AA8A8AF97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908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1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F2B378-FFAA-4847-A323-B23D3CBB59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F3F678-9903-9542-813A-7B8384449F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:a16="http://schemas.microsoft.com/office/drawing/2014/main" id="{6F2CF0D8-A5AB-0244-BC39-B6B702E8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18434" name="Rectangle 5">
            <a:extLst>
              <a:ext uri="{FF2B5EF4-FFF2-40B4-BE49-F238E27FC236}">
                <a16:creationId xmlns:a16="http://schemas.microsoft.com/office/drawing/2014/main" id="{546105D4-5C3F-234C-8295-BEA976B84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My phone shouted at me from the other side of the room.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CE7F6-CDA8-DD42-AD1F-794D65B99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DCF81"/>
                </a:solidFill>
                <a:ea typeface="Twinkl" pitchFamily="2" charset="77"/>
                <a:cs typeface="Twinkl" pitchFamily="2" charset="77"/>
              </a:rPr>
              <a:t>Personification</a:t>
            </a:r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66D11754-0A2E-FE4E-B751-3CC7E7C4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238" y="2062163"/>
            <a:ext cx="2286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0">
            <a:extLst>
              <a:ext uri="{FF2B5EF4-FFF2-40B4-BE49-F238E27FC236}">
                <a16:creationId xmlns:a16="http://schemas.microsoft.com/office/drawing/2014/main" id="{899D02D7-87B8-3A43-B4B8-1011234B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19458" name="Rectangle 5">
            <a:extLst>
              <a:ext uri="{FF2B5EF4-FFF2-40B4-BE49-F238E27FC236}">
                <a16:creationId xmlns:a16="http://schemas.microsoft.com/office/drawing/2014/main" id="{CEBBF2F6-6259-0946-AD43-F0310DFDA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His heart was broken.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7D3CE-7163-5243-9C40-D624A1194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</a:t>
            </a:r>
          </a:p>
        </p:txBody>
      </p:sp>
      <p:pic>
        <p:nvPicPr>
          <p:cNvPr id="19460" name="Picture 1">
            <a:extLst>
              <a:ext uri="{FF2B5EF4-FFF2-40B4-BE49-F238E27FC236}">
                <a16:creationId xmlns:a16="http://schemas.microsoft.com/office/drawing/2014/main" id="{AA412582-E260-4F48-9E18-FFADCFF43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4" t="10063" r="19937" b="50000"/>
          <a:stretch>
            <a:fillRect/>
          </a:stretch>
        </p:blipFill>
        <p:spPr bwMode="auto">
          <a:xfrm>
            <a:off x="2524125" y="2124075"/>
            <a:ext cx="40862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0">
            <a:extLst>
              <a:ext uri="{FF2B5EF4-FFF2-40B4-BE49-F238E27FC236}">
                <a16:creationId xmlns:a16="http://schemas.microsoft.com/office/drawing/2014/main" id="{1E6FD514-D03F-3342-81A8-FEC37E7C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20482" name="Rectangle 5">
            <a:extLst>
              <a:ext uri="{FF2B5EF4-FFF2-40B4-BE49-F238E27FC236}">
                <a16:creationId xmlns:a16="http://schemas.microsoft.com/office/drawing/2014/main" id="{45DC2024-04C0-3742-B2BE-A287CFFE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Your name sounds like music to my ears!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6FBF2-F0C2-9343-AE4E-3C24CEF8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1C0FEB9D-C440-D945-949F-B116E4D4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388" y="2230438"/>
            <a:ext cx="48085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0">
            <a:extLst>
              <a:ext uri="{FF2B5EF4-FFF2-40B4-BE49-F238E27FC236}">
                <a16:creationId xmlns:a16="http://schemas.microsoft.com/office/drawing/2014/main" id="{AAB511F2-F8C4-034D-94A3-FC9CCFD4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8C4D5A46-0F6E-AA43-B56C-259EB5BD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There’s no river wide enough to keep me from getting to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D4D736-7423-9B4D-9C9F-8524ACE7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D6F6E8D8-075B-7547-84B5-74586CFE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2206625"/>
            <a:ext cx="40132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8">
            <a:extLst>
              <a:ext uri="{FF2B5EF4-FFF2-40B4-BE49-F238E27FC236}">
                <a16:creationId xmlns:a16="http://schemas.microsoft.com/office/drawing/2014/main" id="{6A7FFCD5-D929-BF44-9557-F57102FEF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84200"/>
            <a:ext cx="480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Question: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064E3-C8DC-B14F-8181-68208F687981}"/>
              </a:ext>
            </a:extLst>
          </p:cNvPr>
          <p:cNvSpPr/>
          <p:nvPr/>
        </p:nvSpPr>
        <p:spPr>
          <a:xfrm>
            <a:off x="1514475" y="2387600"/>
            <a:ext cx="6115050" cy="2082800"/>
          </a:xfrm>
          <a:prstGeom prst="round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Why do you think we use figurative language </a:t>
            </a:r>
            <a:br>
              <a:rPr lang="en-GB" sz="3600" dirty="0"/>
            </a:br>
            <a:r>
              <a:rPr lang="en-GB" sz="3600" dirty="0"/>
              <a:t>in writing?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0">
            <a:extLst>
              <a:ext uri="{FF2B5EF4-FFF2-40B4-BE49-F238E27FC236}">
                <a16:creationId xmlns:a16="http://schemas.microsoft.com/office/drawing/2014/main" id="{795F2F2B-3F13-8046-A1A8-0210B3A8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What Is Figurative Language?</a:t>
            </a:r>
            <a:endParaRPr lang="en-GB" altLang="en-US" sz="3600">
              <a:latin typeface="Twinkl SemiBold" pitchFamily="2" charset="77"/>
            </a:endParaRPr>
          </a:p>
        </p:txBody>
      </p:sp>
      <p:sp>
        <p:nvSpPr>
          <p:cNvPr id="10242" name="Rectangle 4">
            <a:extLst>
              <a:ext uri="{FF2B5EF4-FFF2-40B4-BE49-F238E27FC236}">
                <a16:creationId xmlns:a16="http://schemas.microsoft.com/office/drawing/2014/main" id="{59DCE23A-3494-8549-95BF-9BEE34052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is a way of using words to compare something to something else </a:t>
            </a:r>
            <a:r>
              <a:rPr lang="mr-IN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–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beyond the literal meaning.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is used for emphasis and impact.</a:t>
            </a:r>
            <a:endParaRPr lang="en-GB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id="{3CEB6808-3565-8A46-925D-BA760A26B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2976563"/>
            <a:ext cx="7632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I’ve told you a million times to clean your room!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ran as fast as lightning.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team was on top of the world after winning the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championship game.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F5666327-5C19-E342-80F1-8B0506F58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9" t="11308" r="17751" b="9589"/>
          <a:stretch>
            <a:fillRect/>
          </a:stretch>
        </p:blipFill>
        <p:spPr bwMode="auto">
          <a:xfrm>
            <a:off x="3784600" y="3613150"/>
            <a:ext cx="962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>
            <a:extLst>
              <a:ext uri="{FF2B5EF4-FFF2-40B4-BE49-F238E27FC236}">
                <a16:creationId xmlns:a16="http://schemas.microsoft.com/office/drawing/2014/main" id="{03FEEC1E-6F47-C842-ABBA-12A056EE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2727325"/>
            <a:ext cx="935037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>
            <a:extLst>
              <a:ext uri="{FF2B5EF4-FFF2-40B4-BE49-F238E27FC236}">
                <a16:creationId xmlns:a16="http://schemas.microsoft.com/office/drawing/2014/main" id="{9C592F7F-9049-4947-A644-50BCFDA42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4818063"/>
            <a:ext cx="12715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20">
            <a:extLst>
              <a:ext uri="{FF2B5EF4-FFF2-40B4-BE49-F238E27FC236}">
                <a16:creationId xmlns:a16="http://schemas.microsoft.com/office/drawing/2014/main" id="{F2E21C4C-4BE8-704E-BE75-7235F88F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Why Use Figurative Language?</a:t>
            </a:r>
            <a:endParaRPr lang="en-GB" altLang="en-US" sz="3600">
              <a:latin typeface="Twinkl SemiBold" pitchFamily="2" charset="77"/>
            </a:endParaRPr>
          </a:p>
        </p:txBody>
      </p:sp>
      <p:sp>
        <p:nvSpPr>
          <p:cNvPr id="11266" name="Rectangle 4">
            <a:extLst>
              <a:ext uri="{FF2B5EF4-FFF2-40B4-BE49-F238E27FC236}">
                <a16:creationId xmlns:a16="http://schemas.microsoft.com/office/drawing/2014/main" id="{AFDAC603-191B-8A44-9755-D5274FD8D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makes our writing more interesting. It also helps the reader create a mental image of our meaning.</a:t>
            </a:r>
            <a:endParaRPr lang="en-GB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4DB06A-8FA1-484D-9A61-CE14E4F78BD4}"/>
              </a:ext>
            </a:extLst>
          </p:cNvPr>
          <p:cNvSpPr/>
          <p:nvPr/>
        </p:nvSpPr>
        <p:spPr>
          <a:xfrm>
            <a:off x="2384425" y="3009900"/>
            <a:ext cx="4375150" cy="2441575"/>
          </a:xfrm>
          <a:prstGeom prst="round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Which sounds more interesting?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4DB1E3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alike.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two peas in a pod.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0">
            <a:extLst>
              <a:ext uri="{FF2B5EF4-FFF2-40B4-BE49-F238E27FC236}">
                <a16:creationId xmlns:a16="http://schemas.microsoft.com/office/drawing/2014/main" id="{209D9B9C-EE77-214C-A06B-ECE5624D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Types of Figurative Language</a:t>
            </a:r>
            <a:endParaRPr lang="en-GB" altLang="en-US" sz="3600">
              <a:latin typeface="Twinkl SemiBold" pitchFamily="2" charset="77"/>
            </a:endParaRPr>
          </a:p>
        </p:txBody>
      </p:sp>
      <p:sp>
        <p:nvSpPr>
          <p:cNvPr id="12290" name="Rectangle 4">
            <a:extLst>
              <a:ext uri="{FF2B5EF4-FFF2-40B4-BE49-F238E27FC236}">
                <a16:creationId xmlns:a16="http://schemas.microsoft.com/office/drawing/2014/main" id="{00CEF75D-E864-C540-B88C-662B97EBD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Here are a few types we will discuss: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4DB1E3"/>
                </a:solidFill>
                <a:ea typeface="Twinkl" pitchFamily="2" charset="77"/>
                <a:cs typeface="Twinkl" pitchFamily="2" charset="77"/>
              </a:rPr>
              <a:t>Metaphor</a:t>
            </a:r>
            <a:endParaRPr lang="en-US" altLang="en-US" sz="3600" b="1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DCF81"/>
                </a:solidFill>
                <a:ea typeface="Twinkl" pitchFamily="2" charset="77"/>
                <a:cs typeface="Twinkl" pitchFamily="2" charset="77"/>
              </a:rPr>
              <a:t>Personification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endParaRPr lang="en-GB" altLang="en-US" sz="3600" b="1">
              <a:solidFill>
                <a:srgbClr val="A673AE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20">
            <a:extLst>
              <a:ext uri="{FF2B5EF4-FFF2-40B4-BE49-F238E27FC236}">
                <a16:creationId xmlns:a16="http://schemas.microsoft.com/office/drawing/2014/main" id="{4C7B7924-62AF-F944-8BA2-61441164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3314" name="Rectangle 4">
            <a:extLst>
              <a:ext uri="{FF2B5EF4-FFF2-40B4-BE49-F238E27FC236}">
                <a16:creationId xmlns:a16="http://schemas.microsoft.com/office/drawing/2014/main" id="{5F795289-3095-0549-8902-4DC5CAF9A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</a:t>
            </a: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compares two things by using the words “like” or “as.”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Your eyes sparkle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like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diamonds.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 classroom looked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like 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tornado had gone through!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 tiptoed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quietly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 mouse.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always include the words “like” or “as.”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20">
            <a:extLst>
              <a:ext uri="{FF2B5EF4-FFF2-40B4-BE49-F238E27FC236}">
                <a16:creationId xmlns:a16="http://schemas.microsoft.com/office/drawing/2014/main" id="{634A0E9D-E603-904D-93DF-56C674BD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4DB1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4338" name="Rectangle 4">
            <a:extLst>
              <a:ext uri="{FF2B5EF4-FFF2-40B4-BE49-F238E27FC236}">
                <a16:creationId xmlns:a16="http://schemas.microsoft.com/office/drawing/2014/main" id="{01272E7C-63F9-2546-9F17-2A9D571B4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</a:t>
            </a: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compares one thing to another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without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using “like” or “as.”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Laughter is music for the soul.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 are my sunshine.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Those ideas are food for thought.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say one thing </a:t>
            </a:r>
            <a:r>
              <a:rPr lang="en-US" altLang="en-US" i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another.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0">
            <a:extLst>
              <a:ext uri="{FF2B5EF4-FFF2-40B4-BE49-F238E27FC236}">
                <a16:creationId xmlns:a16="http://schemas.microsoft.com/office/drawing/2014/main" id="{C46F0E00-71CC-FA41-A1A5-1F592242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DEB634EA-9C04-4344-9396-9AD19E35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gives human qualities to animals, </a:t>
            </a:r>
            <a:b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non-living objects, or ideas.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 stars danced in the sky.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In the jungle, the lion sings tonight.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That cake is calling my name.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</a:t>
            </a:r>
            <a:r>
              <a:rPr lang="en-US" altLang="en-US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ification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gives something non-human the qualities of a </a:t>
            </a: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20">
            <a:extLst>
              <a:ext uri="{FF2B5EF4-FFF2-40B4-BE49-F238E27FC236}">
                <a16:creationId xmlns:a16="http://schemas.microsoft.com/office/drawing/2014/main" id="{03B3CC4B-06E6-7D47-B814-59F219E0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6386" name="Rectangle 4">
            <a:extLst>
              <a:ext uri="{FF2B5EF4-FFF2-40B4-BE49-F238E27FC236}">
                <a16:creationId xmlns:a16="http://schemas.microsoft.com/office/drawing/2014/main" id="{0CA8596F-38BE-BF47-94BA-583F5B12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is obvious exaggeration to make a point.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She knows everything about math!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 are the best teacher in the entire universe.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My hands are ice cold!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and </a:t>
            </a: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can also be examples of </a:t>
            </a:r>
            <a:r>
              <a:rPr lang="en-US" altLang="en-US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0">
            <a:extLst>
              <a:ext uri="{FF2B5EF4-FFF2-40B4-BE49-F238E27FC236}">
                <a16:creationId xmlns:a16="http://schemas.microsoft.com/office/drawing/2014/main" id="{2C8F0383-9165-A349-BD7E-155F55F0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Quiz</a:t>
            </a:r>
            <a:endParaRPr lang="en-GB" altLang="en-US" sz="3600">
              <a:latin typeface="Twinkl SemiBold" pitchFamily="2" charset="77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095416C-1645-964C-A759-574ADB43A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088" y="2492375"/>
            <a:ext cx="5203825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77DDDE57-30DC-1B46-BB3B-7401C2E4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Can you correctly identify the type of </a:t>
            </a:r>
            <a:b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language?</a:t>
            </a:r>
            <a:endParaRPr lang="en-GB" altLang="en-US" sz="240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145</TotalTime>
  <Words>421</Words>
  <Application>Microsoft Office PowerPoint</Application>
  <PresentationFormat>On-screen Show (4:3)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Twinkl</vt:lpstr>
      <vt:lpstr>Twinkl SemiBold</vt:lpstr>
      <vt:lpstr>Arial</vt:lpstr>
      <vt:lpstr>Calibri</vt:lpstr>
      <vt:lpstr>Office Theme</vt:lpstr>
      <vt:lpstr>PowerPoint Presentation</vt:lpstr>
      <vt:lpstr>What Is Figurative Language?</vt:lpstr>
      <vt:lpstr>Why Use Figurative Language?</vt:lpstr>
      <vt:lpstr>Types of Figurative Language</vt:lpstr>
      <vt:lpstr>Simile</vt:lpstr>
      <vt:lpstr>Metaphor</vt:lpstr>
      <vt:lpstr>Personification</vt:lpstr>
      <vt:lpstr>Hyperbole</vt:lpstr>
      <vt:lpstr>Quiz</vt:lpstr>
      <vt:lpstr>Simile, Metaphor, Personification, or Hyperbole?</vt:lpstr>
      <vt:lpstr>Simile, Metaphor, Personification, or Hyperbole?</vt:lpstr>
      <vt:lpstr>Simile, Metaphor, Personification, or Hyperbole?</vt:lpstr>
      <vt:lpstr>Simile, Metaphor, Personification, or Hyperbole?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Jordan Bleakney</cp:lastModifiedBy>
  <cp:revision>18</cp:revision>
  <dcterms:created xsi:type="dcterms:W3CDTF">2017-03-29T10:26:44Z</dcterms:created>
  <dcterms:modified xsi:type="dcterms:W3CDTF">2020-11-26T11:51:48Z</dcterms:modified>
</cp:coreProperties>
</file>