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305" r:id="rId2"/>
    <p:sldId id="258" r:id="rId3"/>
    <p:sldId id="263" r:id="rId4"/>
    <p:sldId id="264" r:id="rId5"/>
    <p:sldId id="294" r:id="rId6"/>
    <p:sldId id="309" r:id="rId7"/>
    <p:sldId id="310" r:id="rId8"/>
    <p:sldId id="289" r:id="rId9"/>
    <p:sldId id="295" r:id="rId10"/>
    <p:sldId id="321" r:id="rId11"/>
    <p:sldId id="322" r:id="rId12"/>
    <p:sldId id="298" r:id="rId13"/>
    <p:sldId id="293" r:id="rId14"/>
    <p:sldId id="323" r:id="rId15"/>
    <p:sldId id="288" r:id="rId16"/>
    <p:sldId id="267" r:id="rId17"/>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Twinkl SemiBold" charset="0"/>
      <p:bold r:id="rId24"/>
    </p:embeddedFont>
    <p:embeddedFont>
      <p:font typeface="Twinkl" panose="020B0604020202020204" charset="0"/>
      <p:regular r:id="rId25"/>
      <p:bold r:id="rId26"/>
    </p:embeddedFont>
    <p:embeddedFont>
      <p:font typeface="Roboto" panose="020B060402020202020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7BC"/>
    <a:srgbClr val="7868AC"/>
    <a:srgbClr val="CC4794"/>
    <a:srgbClr val="01407D"/>
    <a:srgbClr val="ED73AA"/>
    <a:srgbClr val="E6E6E6"/>
    <a:srgbClr val="E5C800"/>
    <a:srgbClr val="CA095B"/>
    <a:srgbClr val="B9B8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Roboto" panose="02000000000000000000" pitchFamily="2"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Roboto" panose="02000000000000000000" pitchFamily="2" charset="0"/>
              </a:rPr>
              <a:t>06/05/2021</a:t>
            </a:fld>
            <a:endParaRPr lang="en-GB" dirty="0">
              <a:latin typeface="Roboto" panose="02000000000000000000" pitchFamily="2"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Roboto" panose="02000000000000000000" pitchFamily="2"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Roboto" panose="02000000000000000000" pitchFamily="2" charset="0"/>
              </a:rPr>
              <a:t>‹#›</a:t>
            </a:fld>
            <a:endParaRPr lang="en-GB" dirty="0">
              <a:latin typeface="Roboto" panose="02000000000000000000" pitchFamily="2"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oboto" panose="02000000000000000000"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oboto" panose="02000000000000000000" pitchFamily="2" charset="0"/>
              </a:defRPr>
            </a:lvl1pPr>
          </a:lstStyle>
          <a:p>
            <a:fld id="{3D02C5D1-7818-41B5-ABAD-5E4B38A5388F}" type="datetimeFigureOut">
              <a:rPr lang="en-GB" smtClean="0"/>
              <a:pPr/>
              <a:t>06/05/2021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oboto" panose="02000000000000000000"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oboto" panose="02000000000000000000" pitchFamily="2"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twinkl-life"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Unit Title Slid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10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7" r:id="rId3"/>
    <p:sldLayoutId id="2147483662" r:id="rId4"/>
    <p:sldLayoutId id="2147483663" r:id="rId5"/>
    <p:sldLayoutId id="2147483666"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she-association.org.uk/curriculum-and-resources/resources/programme-study-pshe-education-key-stages-1%E2%80%935"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51423"/>
            <a:ext cx="9144000" cy="61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 name="Straight Connector 2"/>
          <p:cNvCxnSpPr/>
          <p:nvPr/>
        </p:nvCxnSpPr>
        <p:spPr>
          <a:xfrm>
            <a:off x="0" y="6251423"/>
            <a:ext cx="926123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60566" y="6472742"/>
            <a:ext cx="5022865" cy="207749"/>
          </a:xfrm>
          <a:prstGeom prst="rect">
            <a:avLst/>
          </a:prstGeom>
          <a:noFill/>
        </p:spPr>
        <p:txBody>
          <a:bodyPr wrap="square" lIns="0" tIns="0" rIns="0" bIns="0" rtlCol="0" anchor="ctr" anchorCtr="1">
            <a:noAutofit/>
          </a:bodyPr>
          <a:lstStyle/>
          <a:p>
            <a:pPr algn="ctr">
              <a:lnSpc>
                <a:spcPct val="107000"/>
              </a:lnSpc>
              <a:spcAft>
                <a:spcPts val="0"/>
              </a:spcAft>
            </a:pPr>
            <a:r>
              <a:rPr lang="en-GB" sz="800" b="1" dirty="0">
                <a:solidFill>
                  <a:srgbClr val="FFFFFF"/>
                </a:solidFill>
                <a:latin typeface="Roboto" panose="02000000000000000000" pitchFamily="2" charset="0"/>
                <a:ea typeface="Calibri" panose="020F0502020204030204" pitchFamily="34" charset="0"/>
                <a:cs typeface="Arial" panose="020B0604020202020204" pitchFamily="34" charset="0"/>
              </a:rPr>
              <a:t>PSHE and Citizenship </a:t>
            </a:r>
            <a:r>
              <a:rPr lang="en-GB" sz="800" dirty="0">
                <a:solidFill>
                  <a:srgbClr val="FFFFFF"/>
                </a:solidFill>
                <a:latin typeface="Roboto" panose="02000000000000000000" pitchFamily="2" charset="0"/>
                <a:ea typeface="Calibri" panose="020F0502020204030204" pitchFamily="34" charset="0"/>
                <a:cs typeface="Arial" panose="020B0604020202020204" pitchFamily="34" charset="0"/>
              </a:rPr>
              <a:t>| Age 9-11 | Home Learning | Health and Wellbeing | Looking After Your Wellbeing</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4823" y="1051093"/>
            <a:ext cx="1614353" cy="934372"/>
          </a:xfrm>
          <a:prstGeom prst="rect">
            <a:avLst/>
          </a:prstGeom>
        </p:spPr>
      </p:pic>
      <p:sp>
        <p:nvSpPr>
          <p:cNvPr id="6" name="Text Placeholder 16"/>
          <p:cNvSpPr txBox="1">
            <a:spLocks/>
          </p:cNvSpPr>
          <p:nvPr/>
        </p:nvSpPr>
        <p:spPr>
          <a:xfrm>
            <a:off x="971600" y="3199950"/>
            <a:ext cx="7200800" cy="543989"/>
          </a:xfrm>
          <a:prstGeom prst="roundRect">
            <a:avLst>
              <a:gd name="adj" fmla="val 2585"/>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Roboto" panose="02000000000000000000" pitchFamily="2" charset="0"/>
                <a:cs typeface="Arial" panose="020B0604020202020204" pitchFamily="34" charset="0"/>
              </a:rPr>
              <a:t>Health and Wellbeing | Looking After Your Wellbeing</a:t>
            </a:r>
          </a:p>
        </p:txBody>
      </p:sp>
      <p:sp>
        <p:nvSpPr>
          <p:cNvPr id="7" name="Title 17"/>
          <p:cNvSpPr txBox="1">
            <a:spLocks/>
          </p:cNvSpPr>
          <p:nvPr/>
        </p:nvSpPr>
        <p:spPr>
          <a:xfrm>
            <a:off x="755650" y="2359034"/>
            <a:ext cx="7632700" cy="655294"/>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sz="5400" dirty="0">
                <a:solidFill>
                  <a:schemeClr val="bg1"/>
                </a:solidFill>
                <a:latin typeface="Roboto" panose="02000000000000000000" pitchFamily="2" charset="0"/>
                <a:cs typeface="Arial" panose="020B0604020202020204" pitchFamily="34" charset="0"/>
              </a:rPr>
              <a:t>PSHE and Citizenship</a:t>
            </a:r>
          </a:p>
        </p:txBody>
      </p:sp>
    </p:spTree>
    <p:extLst>
      <p:ext uri="{BB962C8B-B14F-4D97-AF65-F5344CB8AC3E}">
        <p14:creationId xmlns:p14="http://schemas.microsoft.com/office/powerpoint/2010/main" val="1407606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Be Kind</a:t>
            </a:r>
          </a:p>
        </p:txBody>
      </p:sp>
      <p:sp>
        <p:nvSpPr>
          <p:cNvPr id="6" name="TextBox 5">
            <a:extLst>
              <a:ext uri="{FF2B5EF4-FFF2-40B4-BE49-F238E27FC236}">
                <a16:creationId xmlns:a16="http://schemas.microsoft.com/office/drawing/2014/main" id="{AF777C9D-AFFE-4EA7-9725-6AA95DDF49ED}"/>
              </a:ext>
            </a:extLst>
          </p:cNvPr>
          <p:cNvSpPr txBox="1"/>
          <p:nvPr/>
        </p:nvSpPr>
        <p:spPr>
          <a:xfrm>
            <a:off x="761233" y="1473201"/>
            <a:ext cx="7627744" cy="1477328"/>
          </a:xfrm>
          <a:prstGeom prst="rect">
            <a:avLst/>
          </a:prstGeom>
          <a:noFill/>
        </p:spPr>
        <p:txBody>
          <a:bodyPr wrap="square" rtlCol="0">
            <a:spAutoFit/>
          </a:bodyPr>
          <a:lstStyle/>
          <a:p>
            <a:r>
              <a:rPr lang="en-GB" dirty="0"/>
              <a:t>When deciding how to react and respond to other people, it is important to understand why they are behaving in a certain way, as well as their emotions or situation. This understanding can help you decide how to interpret their behaviour and words but also how to forgive and be kind, if necessary.</a:t>
            </a:r>
          </a:p>
        </p:txBody>
      </p:sp>
      <p:pic>
        <p:nvPicPr>
          <p:cNvPr id="10" name="Picture 9" descr="A close up of a mask&#10;&#10;Description automatically generated">
            <a:extLst>
              <a:ext uri="{FF2B5EF4-FFF2-40B4-BE49-F238E27FC236}">
                <a16:creationId xmlns:a16="http://schemas.microsoft.com/office/drawing/2014/main" id="{EDBB77A5-B5EA-4A28-A996-C73F3B9278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021" t="-4379" r="-27141"/>
          <a:stretch/>
        </p:blipFill>
        <p:spPr>
          <a:xfrm>
            <a:off x="3143836" y="2957593"/>
            <a:ext cx="2881266" cy="2775663"/>
          </a:xfrm>
          <a:prstGeom prst="ellipse">
            <a:avLst/>
          </a:prstGeom>
          <a:solidFill>
            <a:srgbClr val="FFEDAA"/>
          </a:solidFill>
          <a:ln w="38100">
            <a:solidFill>
              <a:srgbClr val="FFE000"/>
            </a:solidFill>
          </a:ln>
        </p:spPr>
      </p:pic>
      <p:pic>
        <p:nvPicPr>
          <p:cNvPr id="11" name="Picture 10">
            <a:extLst>
              <a:ext uri="{FF2B5EF4-FFF2-40B4-BE49-F238E27FC236}">
                <a16:creationId xmlns:a16="http://schemas.microsoft.com/office/drawing/2014/main" id="{AA96C873-9231-468B-A2C4-7AEB062047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932" t="-4291" r="-28398"/>
          <a:stretch/>
        </p:blipFill>
        <p:spPr>
          <a:xfrm>
            <a:off x="3143836" y="2965202"/>
            <a:ext cx="2881266" cy="2760445"/>
          </a:xfrm>
          <a:prstGeom prst="ellipse">
            <a:avLst/>
          </a:prstGeom>
          <a:solidFill>
            <a:srgbClr val="FFEDAA"/>
          </a:solidFill>
          <a:ln w="38100">
            <a:solidFill>
              <a:srgbClr val="FFE000"/>
            </a:solidFill>
          </a:ln>
        </p:spPr>
      </p:pic>
      <p:pic>
        <p:nvPicPr>
          <p:cNvPr id="12" name="Picture 11">
            <a:extLst>
              <a:ext uri="{FF2B5EF4-FFF2-40B4-BE49-F238E27FC236}">
                <a16:creationId xmlns:a16="http://schemas.microsoft.com/office/drawing/2014/main" id="{C2057931-8747-453E-A6E8-D563725D4A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305" t="-4315" r="-29177"/>
          <a:stretch/>
        </p:blipFill>
        <p:spPr>
          <a:xfrm>
            <a:off x="3143836" y="2965202"/>
            <a:ext cx="2881266" cy="2760445"/>
          </a:xfrm>
          <a:prstGeom prst="ellipse">
            <a:avLst/>
          </a:prstGeom>
          <a:solidFill>
            <a:srgbClr val="FFEDAA"/>
          </a:solidFill>
          <a:ln w="38100">
            <a:solidFill>
              <a:srgbClr val="FFE000"/>
            </a:solidFill>
          </a:ln>
        </p:spPr>
      </p:pic>
      <p:sp>
        <p:nvSpPr>
          <p:cNvPr id="9" name="TextBox 8">
            <a:extLst>
              <a:ext uri="{FF2B5EF4-FFF2-40B4-BE49-F238E27FC236}">
                <a16:creationId xmlns:a16="http://schemas.microsoft.com/office/drawing/2014/main" id="{5948FA47-3CC8-4A21-A57C-FE41C1ADDB25}"/>
              </a:ext>
            </a:extLst>
          </p:cNvPr>
          <p:cNvSpPr txBox="1"/>
          <p:nvPr/>
        </p:nvSpPr>
        <p:spPr>
          <a:xfrm>
            <a:off x="755576" y="5445224"/>
            <a:ext cx="7627744" cy="646331"/>
          </a:xfrm>
          <a:prstGeom prst="rect">
            <a:avLst/>
          </a:prstGeom>
          <a:solidFill>
            <a:srgbClr val="FFE000"/>
          </a:solidFill>
        </p:spPr>
        <p:txBody>
          <a:bodyPr wrap="square" rtlCol="0">
            <a:spAutoFit/>
          </a:bodyPr>
          <a:lstStyle/>
          <a:p>
            <a:pPr algn="ctr"/>
            <a:r>
              <a:rPr lang="en-GB" dirty="0"/>
              <a:t>It is also important to have the same patience and understanding </a:t>
            </a:r>
            <a:br>
              <a:rPr lang="en-GB" dirty="0"/>
            </a:br>
            <a:r>
              <a:rPr lang="en-GB" dirty="0"/>
              <a:t>with yourself. </a:t>
            </a:r>
          </a:p>
        </p:txBody>
      </p:sp>
      <p:sp>
        <p:nvSpPr>
          <p:cNvPr id="3" name="Cloud 2">
            <a:extLst>
              <a:ext uri="{FF2B5EF4-FFF2-40B4-BE49-F238E27FC236}">
                <a16:creationId xmlns:a16="http://schemas.microsoft.com/office/drawing/2014/main" id="{4DCF1C1A-6323-4C93-A999-568881AC5302}"/>
              </a:ext>
            </a:extLst>
          </p:cNvPr>
          <p:cNvSpPr/>
          <p:nvPr/>
        </p:nvSpPr>
        <p:spPr>
          <a:xfrm>
            <a:off x="5621525" y="2812836"/>
            <a:ext cx="2761242" cy="2263998"/>
          </a:xfrm>
          <a:prstGeom prst="cloud">
            <a:avLst/>
          </a:prstGeom>
          <a:solidFill>
            <a:srgbClr val="FFFFFF"/>
          </a:solidFill>
          <a:ln w="28575">
            <a:solidFill>
              <a:srgbClr val="B9B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could you show yourself some kindness?</a:t>
            </a:r>
          </a:p>
        </p:txBody>
      </p:sp>
    </p:spTree>
    <p:extLst>
      <p:ext uri="{BB962C8B-B14F-4D97-AF65-F5344CB8AC3E}">
        <p14:creationId xmlns:p14="http://schemas.microsoft.com/office/powerpoint/2010/main" val="379015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Self-Kindness</a:t>
            </a:r>
          </a:p>
        </p:txBody>
      </p:sp>
      <p:sp>
        <p:nvSpPr>
          <p:cNvPr id="7" name="Rectangle 6">
            <a:extLst>
              <a:ext uri="{FF2B5EF4-FFF2-40B4-BE49-F238E27FC236}">
                <a16:creationId xmlns:a16="http://schemas.microsoft.com/office/drawing/2014/main" id="{7413689C-569C-41E7-B6BE-EF6B381B8B0F}"/>
              </a:ext>
            </a:extLst>
          </p:cNvPr>
          <p:cNvSpPr/>
          <p:nvPr/>
        </p:nvSpPr>
        <p:spPr>
          <a:xfrm>
            <a:off x="884453" y="1924075"/>
            <a:ext cx="4464422" cy="1512168"/>
          </a:xfrm>
          <a:prstGeom prst="rect">
            <a:avLst/>
          </a:prstGeom>
          <a:solidFill>
            <a:srgbClr val="7868A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504000" rtlCol="0" anchor="ctr"/>
          <a:lstStyle/>
          <a:p>
            <a:pPr algn="ctr"/>
            <a:r>
              <a:rPr lang="en-GB" dirty="0"/>
              <a:t>This </a:t>
            </a:r>
            <a:r>
              <a:rPr lang="en-GB" b="1" dirty="0"/>
              <a:t>Showing Ourselves Gratitude Activity Sheet </a:t>
            </a:r>
            <a:r>
              <a:rPr lang="en-GB" dirty="0"/>
              <a:t>can be used to help you think about ways you can be kind to yourself and show yourself some self-care.</a:t>
            </a:r>
          </a:p>
        </p:txBody>
      </p:sp>
      <p:pic>
        <p:nvPicPr>
          <p:cNvPr id="4" name="Picture 3">
            <a:extLst>
              <a:ext uri="{FF2B5EF4-FFF2-40B4-BE49-F238E27FC236}">
                <a16:creationId xmlns:a16="http://schemas.microsoft.com/office/drawing/2014/main" id="{4D50A0B3-FB3D-4941-BEB6-58ADCEF3CC3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978541" y="1473201"/>
            <a:ext cx="3265867" cy="4619622"/>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A person sitting on a bicycle&#10;&#10;Description automatically generated">
            <a:extLst>
              <a:ext uri="{FF2B5EF4-FFF2-40B4-BE49-F238E27FC236}">
                <a16:creationId xmlns:a16="http://schemas.microsoft.com/office/drawing/2014/main" id="{009F59A2-2F78-4E5A-AF33-53B955690A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7624" y="3140968"/>
            <a:ext cx="2562948" cy="3179821"/>
          </a:xfrm>
          <a:prstGeom prst="rect">
            <a:avLst/>
          </a:prstGeom>
        </p:spPr>
      </p:pic>
    </p:spTree>
    <p:extLst>
      <p:ext uri="{BB962C8B-B14F-4D97-AF65-F5344CB8AC3E}">
        <p14:creationId xmlns:p14="http://schemas.microsoft.com/office/powerpoint/2010/main" val="343807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Support Networks</a:t>
            </a:r>
          </a:p>
        </p:txBody>
      </p:sp>
      <p:sp>
        <p:nvSpPr>
          <p:cNvPr id="5" name="TextBox 4">
            <a:extLst>
              <a:ext uri="{FF2B5EF4-FFF2-40B4-BE49-F238E27FC236}">
                <a16:creationId xmlns:a16="http://schemas.microsoft.com/office/drawing/2014/main" id="{868B4066-62B5-479D-9CD8-FF2241C530F0}"/>
              </a:ext>
            </a:extLst>
          </p:cNvPr>
          <p:cNvSpPr txBox="1"/>
          <p:nvPr/>
        </p:nvSpPr>
        <p:spPr>
          <a:xfrm>
            <a:off x="755650" y="1484784"/>
            <a:ext cx="7632700" cy="646331"/>
          </a:xfrm>
          <a:prstGeom prst="rect">
            <a:avLst/>
          </a:prstGeom>
          <a:noFill/>
        </p:spPr>
        <p:txBody>
          <a:bodyPr wrap="square" rtlCol="0">
            <a:spAutoFit/>
          </a:bodyPr>
          <a:lstStyle/>
          <a:p>
            <a:pPr lvl="0"/>
            <a:r>
              <a:rPr lang="en-GB" dirty="0"/>
              <a:t>When you are looking after your own wellbeing, it is important to realise how much other people can help and support you. </a:t>
            </a:r>
          </a:p>
        </p:txBody>
      </p:sp>
      <p:sp>
        <p:nvSpPr>
          <p:cNvPr id="6" name="TextBox 5">
            <a:extLst>
              <a:ext uri="{FF2B5EF4-FFF2-40B4-BE49-F238E27FC236}">
                <a16:creationId xmlns:a16="http://schemas.microsoft.com/office/drawing/2014/main" id="{BBB5C349-4F74-4F7B-9852-DDA947F773D7}"/>
              </a:ext>
            </a:extLst>
          </p:cNvPr>
          <p:cNvSpPr txBox="1"/>
          <p:nvPr/>
        </p:nvSpPr>
        <p:spPr>
          <a:xfrm>
            <a:off x="755650" y="2263951"/>
            <a:ext cx="6408638" cy="923330"/>
          </a:xfrm>
          <a:prstGeom prst="rect">
            <a:avLst/>
          </a:prstGeom>
          <a:noFill/>
        </p:spPr>
        <p:txBody>
          <a:bodyPr wrap="square" rtlCol="0">
            <a:spAutoFit/>
          </a:bodyPr>
          <a:lstStyle/>
          <a:p>
            <a:pPr lvl="0"/>
            <a:r>
              <a:rPr lang="en-GB" dirty="0"/>
              <a:t>As well as this, you can be there to support and help others. Often, focusing on other people can benefit your own wellbeing, as it helps you to feel good and positive. </a:t>
            </a:r>
          </a:p>
        </p:txBody>
      </p:sp>
      <p:sp>
        <p:nvSpPr>
          <p:cNvPr id="7" name="TextBox 6">
            <a:extLst>
              <a:ext uri="{FF2B5EF4-FFF2-40B4-BE49-F238E27FC236}">
                <a16:creationId xmlns:a16="http://schemas.microsoft.com/office/drawing/2014/main" id="{A419128D-46EB-4D60-B56C-6BE5859D850A}"/>
              </a:ext>
            </a:extLst>
          </p:cNvPr>
          <p:cNvSpPr txBox="1"/>
          <p:nvPr/>
        </p:nvSpPr>
        <p:spPr>
          <a:xfrm>
            <a:off x="755650" y="3320117"/>
            <a:ext cx="6048598" cy="923330"/>
          </a:xfrm>
          <a:prstGeom prst="rect">
            <a:avLst/>
          </a:prstGeom>
          <a:noFill/>
        </p:spPr>
        <p:txBody>
          <a:bodyPr wrap="square" rtlCol="0">
            <a:spAutoFit/>
          </a:bodyPr>
          <a:lstStyle/>
          <a:p>
            <a:pPr lvl="0"/>
            <a:r>
              <a:rPr lang="en-GB" dirty="0"/>
              <a:t>Helping other people can make you feel needed and your support for them creates a support network for you when, or if, you need it. </a:t>
            </a:r>
          </a:p>
        </p:txBody>
      </p:sp>
      <p:sp>
        <p:nvSpPr>
          <p:cNvPr id="8" name="TextBox 7">
            <a:extLst>
              <a:ext uri="{FF2B5EF4-FFF2-40B4-BE49-F238E27FC236}">
                <a16:creationId xmlns:a16="http://schemas.microsoft.com/office/drawing/2014/main" id="{0D87B614-630B-4909-8053-2962DF69CB6B}"/>
              </a:ext>
            </a:extLst>
          </p:cNvPr>
          <p:cNvSpPr txBox="1"/>
          <p:nvPr/>
        </p:nvSpPr>
        <p:spPr>
          <a:xfrm>
            <a:off x="753392" y="4376283"/>
            <a:ext cx="4466679" cy="646331"/>
          </a:xfrm>
          <a:prstGeom prst="rect">
            <a:avLst/>
          </a:prstGeom>
          <a:noFill/>
        </p:spPr>
        <p:txBody>
          <a:bodyPr wrap="square" rtlCol="0">
            <a:spAutoFit/>
          </a:bodyPr>
          <a:lstStyle/>
          <a:p>
            <a:pPr lvl="0"/>
            <a:r>
              <a:rPr lang="en-GB" dirty="0"/>
              <a:t>It is important to reach out to others and say when you need help and support. </a:t>
            </a:r>
          </a:p>
        </p:txBody>
      </p:sp>
      <p:sp>
        <p:nvSpPr>
          <p:cNvPr id="9" name="Rectangle 8">
            <a:extLst>
              <a:ext uri="{FF2B5EF4-FFF2-40B4-BE49-F238E27FC236}">
                <a16:creationId xmlns:a16="http://schemas.microsoft.com/office/drawing/2014/main" id="{33F288C5-264F-4705-BFCB-ED35910304B1}"/>
              </a:ext>
            </a:extLst>
          </p:cNvPr>
          <p:cNvSpPr/>
          <p:nvPr/>
        </p:nvSpPr>
        <p:spPr>
          <a:xfrm>
            <a:off x="757957" y="5169966"/>
            <a:ext cx="4898728" cy="791617"/>
          </a:xfrm>
          <a:prstGeom prst="rect">
            <a:avLst/>
          </a:prstGeom>
          <a:solidFill>
            <a:srgbClr val="AE75B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396000" rtlCol="0" anchor="ctr"/>
          <a:lstStyle/>
          <a:p>
            <a:pPr lvl="0"/>
            <a:r>
              <a:rPr lang="en-GB" dirty="0"/>
              <a:t>Remember, other people will feel good from helping you. </a:t>
            </a:r>
          </a:p>
        </p:txBody>
      </p:sp>
      <p:pic>
        <p:nvPicPr>
          <p:cNvPr id="4" name="Picture 3" descr="A picture containing person, racket, woman, holding&#10;&#10;Description automatically generated">
            <a:extLst>
              <a:ext uri="{FF2B5EF4-FFF2-40B4-BE49-F238E27FC236}">
                <a16:creationId xmlns:a16="http://schemas.microsoft.com/office/drawing/2014/main" id="{A7557536-B413-4A61-8C15-65E50B9E6E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4162" y="2852936"/>
            <a:ext cx="3096270" cy="3345383"/>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snow covered mountain&#10;&#10;Description automatically generated">
            <a:extLst>
              <a:ext uri="{FF2B5EF4-FFF2-40B4-BE49-F238E27FC236}">
                <a16:creationId xmlns:a16="http://schemas.microsoft.com/office/drawing/2014/main" id="{85D9F2A6-4488-4FB4-9C14-7295538427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8640"/>
            <a:ext cx="9144000" cy="4392488"/>
          </a:xfrm>
          <a:prstGeom prst="rect">
            <a:avLst/>
          </a:prstGeom>
        </p:spPr>
      </p:pic>
      <p:pic>
        <p:nvPicPr>
          <p:cNvPr id="10" name="Picture 9" descr="A picture containing large, flying, flock, plane&#10;&#10;Description automatically generated">
            <a:extLst>
              <a:ext uri="{FF2B5EF4-FFF2-40B4-BE49-F238E27FC236}">
                <a16:creationId xmlns:a16="http://schemas.microsoft.com/office/drawing/2014/main" id="{CF27C5B3-97CA-4C8E-BAC0-5E2D519835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487" y="1081986"/>
            <a:ext cx="8308977" cy="5515366"/>
          </a:xfrm>
          <a:prstGeom prst="rect">
            <a:avLst/>
          </a:prstGeom>
        </p:spPr>
      </p:pic>
      <p:sp>
        <p:nvSpPr>
          <p:cNvPr id="8" name="Cloud 7">
            <a:extLst>
              <a:ext uri="{FF2B5EF4-FFF2-40B4-BE49-F238E27FC236}">
                <a16:creationId xmlns:a16="http://schemas.microsoft.com/office/drawing/2014/main" id="{5459384F-62E8-4ECA-9970-77D51E9F7F68}"/>
              </a:ext>
            </a:extLst>
          </p:cNvPr>
          <p:cNvSpPr/>
          <p:nvPr/>
        </p:nvSpPr>
        <p:spPr>
          <a:xfrm>
            <a:off x="1259632" y="1196752"/>
            <a:ext cx="2526580"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wellbeing?</a:t>
            </a:r>
          </a:p>
        </p:txBody>
      </p:sp>
      <p:sp>
        <p:nvSpPr>
          <p:cNvPr id="9" name="Cloud 8">
            <a:extLst>
              <a:ext uri="{FF2B5EF4-FFF2-40B4-BE49-F238E27FC236}">
                <a16:creationId xmlns:a16="http://schemas.microsoft.com/office/drawing/2014/main" id="{902DCE47-F0F1-408B-A3F3-183F425A4071}"/>
              </a:ext>
            </a:extLst>
          </p:cNvPr>
          <p:cNvSpPr/>
          <p:nvPr/>
        </p:nvSpPr>
        <p:spPr>
          <a:xfrm>
            <a:off x="4932040" y="1196752"/>
            <a:ext cx="2808312"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I look after my own wellbeing?</a:t>
            </a:r>
          </a:p>
        </p:txBody>
      </p:sp>
      <p:pic>
        <p:nvPicPr>
          <p:cNvPr id="4" name="Picture 3" descr="A picture containing shirt&#10;&#10;Description automatically generated">
            <a:extLst>
              <a:ext uri="{FF2B5EF4-FFF2-40B4-BE49-F238E27FC236}">
                <a16:creationId xmlns:a16="http://schemas.microsoft.com/office/drawing/2014/main" id="{CD5FC674-590E-4229-991D-D5F8C732D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637" y="2708920"/>
            <a:ext cx="6889739" cy="4104456"/>
          </a:xfrm>
          <a:prstGeom prst="rect">
            <a:avLst/>
          </a:prstGeom>
        </p:spPr>
      </p:pic>
      <p:pic>
        <p:nvPicPr>
          <p:cNvPr id="7" name="border" descr="A screen shot of a computer&#10;&#10;Description automatically generated">
            <a:extLst>
              <a:ext uri="{FF2B5EF4-FFF2-40B4-BE49-F238E27FC236}">
                <a16:creationId xmlns:a16="http://schemas.microsoft.com/office/drawing/2014/main" id="{9AE3D680-173B-48E6-84D0-8E348903F2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805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latin typeface="Twinkl" pitchFamily="50" charset="0"/>
              </a:rPr>
              <a:t>I can reflect on my learning.</a:t>
            </a: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I can describe something I have learnt, and something I have learnt how to do.</a:t>
            </a:r>
          </a:p>
          <a:p>
            <a:r>
              <a:rPr lang="en-GB" dirty="0">
                <a:latin typeface="Twinkl" pitchFamily="50" charset="0"/>
              </a:rPr>
              <a:t>I can explain how I can apply my learning.</a:t>
            </a:r>
          </a:p>
          <a:p>
            <a:r>
              <a:rPr lang="en-GB" dirty="0">
                <a:latin typeface="Twinkl" pitchFamily="50" charset="0"/>
              </a:rPr>
              <a:t>I can set a goal for the future. </a:t>
            </a:r>
          </a:p>
        </p:txBody>
      </p:sp>
    </p:spTree>
    <p:extLst>
      <p:ext uri="{BB962C8B-B14F-4D97-AF65-F5344CB8AC3E}">
        <p14:creationId xmlns:p14="http://schemas.microsoft.com/office/powerpoint/2010/main" val="56592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understand that there are strategies and behaviours that support my mental health and wellbeing.</a:t>
            </a:r>
          </a:p>
        </p:txBody>
      </p:sp>
      <p:sp>
        <p:nvSpPr>
          <p:cNvPr id="20" name="Content Placeholder 15"/>
          <p:cNvSpPr txBox="1">
            <a:spLocks/>
          </p:cNvSpPr>
          <p:nvPr/>
        </p:nvSpPr>
        <p:spPr>
          <a:xfrm>
            <a:off x="628650" y="3466802"/>
            <a:ext cx="7886700" cy="2410469"/>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anose="020B0604020202020204" charset="0"/>
              </a:rPr>
              <a:t>I can think of ways I can show self-kindness.</a:t>
            </a:r>
          </a:p>
          <a:p>
            <a:r>
              <a:rPr lang="en-GB" dirty="0">
                <a:latin typeface="Twinkl" panose="020B0604020202020204" charset="0"/>
              </a:rPr>
              <a:t>I can list the areas I can control and the areas I can’t control.</a:t>
            </a:r>
          </a:p>
          <a:p>
            <a:r>
              <a:rPr lang="en-GB" dirty="0">
                <a:latin typeface="Twinkl" panose="020B0604020202020204" charset="0"/>
              </a:rPr>
              <a:t>I can think of ways to connect with other people for support.</a:t>
            </a:r>
          </a:p>
        </p:txBody>
      </p:sp>
      <p:sp>
        <p:nvSpPr>
          <p:cNvPr id="9" name="TextBox 21"/>
          <p:cNvSpPr txBox="1">
            <a:spLocks noChangeArrowheads="1"/>
          </p:cNvSpPr>
          <p:nvPr/>
        </p:nvSpPr>
        <p:spPr bwMode="auto">
          <a:xfrm>
            <a:off x="2483768" y="6245477"/>
            <a:ext cx="4032448" cy="9976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Roboto" panose="02000000000000000000" pitchFamily="2" charset="0"/>
                <a:cs typeface="Arial" panose="020B0604020202020204" pitchFamily="34" charset="0"/>
              </a:rPr>
              <a:t>This resource is fully in line with the Learning Outcomes and Core Themes outlined in the PSHE Association’s </a:t>
            </a:r>
            <a:r>
              <a:rPr lang="en-GB" sz="800" b="1" u="sng" baseline="30000" dirty="0">
                <a:solidFill>
                  <a:schemeClr val="accent1"/>
                </a:solidFill>
                <a:latin typeface="Roboto" panose="02000000000000000000" pitchFamily="2" charset="0"/>
                <a:cs typeface="Arial" panose="020B0604020202020204" pitchFamily="34" charset="0"/>
                <a:hlinkClick r:id="rId2"/>
              </a:rPr>
              <a:t>Programme of Study</a:t>
            </a:r>
            <a:r>
              <a:rPr lang="en-GB" sz="800" baseline="30000" dirty="0">
                <a:latin typeface="Roboto" panose="02000000000000000000" pitchFamily="2"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snow covered mountain&#10;&#10;Description automatically generated">
            <a:extLst>
              <a:ext uri="{FF2B5EF4-FFF2-40B4-BE49-F238E27FC236}">
                <a16:creationId xmlns:a16="http://schemas.microsoft.com/office/drawing/2014/main" id="{85D9F2A6-4488-4FB4-9C14-7295538427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88640"/>
            <a:ext cx="9144000" cy="4392488"/>
          </a:xfrm>
          <a:prstGeom prst="rect">
            <a:avLst/>
          </a:prstGeom>
        </p:spPr>
      </p:pic>
      <p:pic>
        <p:nvPicPr>
          <p:cNvPr id="10" name="Picture 9" descr="A picture containing large, flying, flock, plane&#10;&#10;Description automatically generated">
            <a:extLst>
              <a:ext uri="{FF2B5EF4-FFF2-40B4-BE49-F238E27FC236}">
                <a16:creationId xmlns:a16="http://schemas.microsoft.com/office/drawing/2014/main" id="{CF27C5B3-97CA-4C8E-BAC0-5E2D519835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9487" y="1081986"/>
            <a:ext cx="8308977" cy="5515366"/>
          </a:xfrm>
          <a:prstGeom prst="rect">
            <a:avLst/>
          </a:prstGeom>
        </p:spPr>
      </p:pic>
      <p:sp>
        <p:nvSpPr>
          <p:cNvPr id="8" name="Cloud 7">
            <a:extLst>
              <a:ext uri="{FF2B5EF4-FFF2-40B4-BE49-F238E27FC236}">
                <a16:creationId xmlns:a16="http://schemas.microsoft.com/office/drawing/2014/main" id="{5459384F-62E8-4ECA-9970-77D51E9F7F68}"/>
              </a:ext>
            </a:extLst>
          </p:cNvPr>
          <p:cNvSpPr/>
          <p:nvPr/>
        </p:nvSpPr>
        <p:spPr>
          <a:xfrm>
            <a:off x="1259632" y="1196752"/>
            <a:ext cx="2526580"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wellbeing?</a:t>
            </a:r>
          </a:p>
        </p:txBody>
      </p:sp>
      <p:sp>
        <p:nvSpPr>
          <p:cNvPr id="9" name="Cloud 8">
            <a:extLst>
              <a:ext uri="{FF2B5EF4-FFF2-40B4-BE49-F238E27FC236}">
                <a16:creationId xmlns:a16="http://schemas.microsoft.com/office/drawing/2014/main" id="{902DCE47-F0F1-408B-A3F3-183F425A4071}"/>
              </a:ext>
            </a:extLst>
          </p:cNvPr>
          <p:cNvSpPr/>
          <p:nvPr/>
        </p:nvSpPr>
        <p:spPr>
          <a:xfrm>
            <a:off x="4932040" y="1196752"/>
            <a:ext cx="2808312" cy="1944216"/>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can I look after my own wellbeing?</a:t>
            </a:r>
          </a:p>
        </p:txBody>
      </p:sp>
      <p:pic>
        <p:nvPicPr>
          <p:cNvPr id="4" name="Picture 3" descr="A picture containing shirt&#10;&#10;Description automatically generated">
            <a:extLst>
              <a:ext uri="{FF2B5EF4-FFF2-40B4-BE49-F238E27FC236}">
                <a16:creationId xmlns:a16="http://schemas.microsoft.com/office/drawing/2014/main" id="{CD5FC674-590E-4229-991D-D5F8C732D1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6637" y="2708920"/>
            <a:ext cx="6889739" cy="4104456"/>
          </a:xfrm>
          <a:prstGeom prst="rect">
            <a:avLst/>
          </a:prstGeom>
        </p:spPr>
      </p:pic>
      <p:pic>
        <p:nvPicPr>
          <p:cNvPr id="7" name="border" descr="A screen shot of a computer&#10;&#10;Description automatically generated">
            <a:extLst>
              <a:ext uri="{FF2B5EF4-FFF2-40B4-BE49-F238E27FC236}">
                <a16:creationId xmlns:a16="http://schemas.microsoft.com/office/drawing/2014/main" id="{9AE3D680-173B-48E6-84D0-8E348903F2D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now covered mountain&#10;&#10;Description automatically generated">
            <a:extLst>
              <a:ext uri="{FF2B5EF4-FFF2-40B4-BE49-F238E27FC236}">
                <a16:creationId xmlns:a16="http://schemas.microsoft.com/office/drawing/2014/main" id="{B1C4EF54-3A8B-4A39-AA3F-46346261F7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6" y="3284984"/>
            <a:ext cx="8339172" cy="3376947"/>
          </a:xfrm>
          <a:prstGeom prst="rect">
            <a:avLst/>
          </a:prstGeom>
        </p:spPr>
      </p:pic>
      <p:pic>
        <p:nvPicPr>
          <p:cNvPr id="8" name="Picture 7" descr="A picture containing device, player&#10;&#10;Description automatically generated">
            <a:extLst>
              <a:ext uri="{FF2B5EF4-FFF2-40B4-BE49-F238E27FC236}">
                <a16:creationId xmlns:a16="http://schemas.microsoft.com/office/drawing/2014/main" id="{CCF8904C-76A8-4A63-9F07-61DE0BCF44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3078" y="3789040"/>
            <a:ext cx="5364088" cy="2690869"/>
          </a:xfrm>
          <a:prstGeom prst="rect">
            <a:avLst/>
          </a:prstGeom>
        </p:spPr>
      </p:pic>
      <p:pic>
        <p:nvPicPr>
          <p:cNvPr id="13" name="Picture 12">
            <a:extLst>
              <a:ext uri="{FF2B5EF4-FFF2-40B4-BE49-F238E27FC236}">
                <a16:creationId xmlns:a16="http://schemas.microsoft.com/office/drawing/2014/main" id="{A2DFCAAF-659A-4416-B69A-48072C6AA3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9218" y="3284984"/>
            <a:ext cx="8339171" cy="3376947"/>
          </a:xfrm>
          <a:prstGeom prst="rect">
            <a:avLst/>
          </a:prstGeom>
        </p:spPr>
      </p:pic>
      <p:sp>
        <p:nvSpPr>
          <p:cNvPr id="2" name="Title 1"/>
          <p:cNvSpPr>
            <a:spLocks noGrp="1"/>
          </p:cNvSpPr>
          <p:nvPr>
            <p:ph type="title"/>
          </p:nvPr>
        </p:nvSpPr>
        <p:spPr/>
        <p:txBody>
          <a:bodyPr/>
          <a:lstStyle/>
          <a:p>
            <a:r>
              <a:rPr lang="en-GB" dirty="0">
                <a:latin typeface="Twinkl" pitchFamily="2" charset="0"/>
              </a:rPr>
              <a:t>What Is Wellbeing?</a:t>
            </a:r>
          </a:p>
        </p:txBody>
      </p:sp>
      <p:sp>
        <p:nvSpPr>
          <p:cNvPr id="10" name="TextBox 9">
            <a:extLst>
              <a:ext uri="{FF2B5EF4-FFF2-40B4-BE49-F238E27FC236}">
                <a16:creationId xmlns:a16="http://schemas.microsoft.com/office/drawing/2014/main" id="{A6F29F2E-27A1-44C5-AEC1-1B3CAC85406B}"/>
              </a:ext>
            </a:extLst>
          </p:cNvPr>
          <p:cNvSpPr txBox="1"/>
          <p:nvPr/>
        </p:nvSpPr>
        <p:spPr>
          <a:xfrm>
            <a:off x="755576" y="1412776"/>
            <a:ext cx="7632700" cy="1708160"/>
          </a:xfrm>
          <a:prstGeom prst="rect">
            <a:avLst/>
          </a:prstGeom>
          <a:noFill/>
        </p:spPr>
        <p:txBody>
          <a:bodyPr wrap="square" rtlCol="0">
            <a:spAutoFit/>
          </a:bodyPr>
          <a:lstStyle/>
          <a:p>
            <a:pPr>
              <a:lnSpc>
                <a:spcPct val="150000"/>
              </a:lnSpc>
            </a:pPr>
            <a:r>
              <a:rPr lang="en-GB" dirty="0"/>
              <a:t>When you try to look after your own wellbeing, you think about:</a:t>
            </a:r>
          </a:p>
          <a:p>
            <a:pPr marL="285750" indent="-285750">
              <a:lnSpc>
                <a:spcPct val="150000"/>
              </a:lnSpc>
              <a:buFont typeface="Arial" panose="020B0604020202020204" pitchFamily="34" charset="0"/>
              <a:buChar char="•"/>
            </a:pPr>
            <a:r>
              <a:rPr lang="en-GB" dirty="0"/>
              <a:t>how comfortable you are (both physically and mentally);</a:t>
            </a:r>
          </a:p>
          <a:p>
            <a:pPr marL="285750" indent="-285750">
              <a:lnSpc>
                <a:spcPct val="150000"/>
              </a:lnSpc>
              <a:buFont typeface="Arial" panose="020B0604020202020204" pitchFamily="34" charset="0"/>
              <a:buChar char="•"/>
            </a:pPr>
            <a:r>
              <a:rPr lang="en-GB" dirty="0"/>
              <a:t>how healthy you are (both physically and mentally); and </a:t>
            </a:r>
          </a:p>
          <a:p>
            <a:pPr marL="285750" indent="-285750">
              <a:lnSpc>
                <a:spcPct val="150000"/>
              </a:lnSpc>
              <a:buFont typeface="Arial" panose="020B0604020202020204" pitchFamily="34" charset="0"/>
              <a:buChar char="•"/>
            </a:pPr>
            <a:r>
              <a:rPr lang="en-GB" dirty="0"/>
              <a:t>how happy you are. </a:t>
            </a:r>
          </a:p>
        </p:txBody>
      </p:sp>
      <p:sp>
        <p:nvSpPr>
          <p:cNvPr id="11" name="Rectangle 10">
            <a:extLst>
              <a:ext uri="{FF2B5EF4-FFF2-40B4-BE49-F238E27FC236}">
                <a16:creationId xmlns:a16="http://schemas.microsoft.com/office/drawing/2014/main" id="{0FC2852D-3051-4503-B9D4-D46AFDAB38CE}"/>
              </a:ext>
            </a:extLst>
          </p:cNvPr>
          <p:cNvSpPr/>
          <p:nvPr/>
        </p:nvSpPr>
        <p:spPr>
          <a:xfrm>
            <a:off x="755724" y="4149079"/>
            <a:ext cx="7632700" cy="1368153"/>
          </a:xfrm>
          <a:prstGeom prst="rect">
            <a:avLst/>
          </a:prstGeom>
          <a:solidFill>
            <a:srgbClr val="4A368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lvl="0" algn="just"/>
            <a:r>
              <a:rPr lang="en-GB" dirty="0"/>
              <a:t>If life changes, you may feel a lack of control, which can then make you feel unsettled. This can affect your wellbeing and how you feel. Changes can take you out of your comfort zone and make you see life a bit differently; all of which can be unsettling. </a:t>
            </a:r>
          </a:p>
        </p:txBody>
      </p:sp>
      <p:pic>
        <p:nvPicPr>
          <p:cNvPr id="12" name="border" descr="A screen shot of a computer&#10;&#10;Description automatically generated">
            <a:extLst>
              <a:ext uri="{FF2B5EF4-FFF2-40B4-BE49-F238E27FC236}">
                <a16:creationId xmlns:a16="http://schemas.microsoft.com/office/drawing/2014/main" id="{9E7CBD24-45EA-4BC5-9BBF-C9860352D4D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loud 5">
            <a:extLst>
              <a:ext uri="{FF2B5EF4-FFF2-40B4-BE49-F238E27FC236}">
                <a16:creationId xmlns:a16="http://schemas.microsoft.com/office/drawing/2014/main" id="{FDAFEDBF-FD42-4943-BCC7-9E013ACD64FF}"/>
              </a:ext>
            </a:extLst>
          </p:cNvPr>
          <p:cNvSpPr/>
          <p:nvPr/>
        </p:nvSpPr>
        <p:spPr>
          <a:xfrm>
            <a:off x="1729807" y="1547301"/>
            <a:ext cx="5670630" cy="3763398"/>
          </a:xfrm>
          <a:prstGeom prst="cloud">
            <a:avLst/>
          </a:prstGeom>
          <a:solidFill>
            <a:srgbClr val="FFFFFF"/>
          </a:solidFill>
          <a:ln>
            <a:solidFill>
              <a:srgbClr val="B9B8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dirty="0">
                <a:solidFill>
                  <a:schemeClr val="tx1"/>
                </a:solidFill>
              </a:rPr>
              <a:t>Wellbeing is explained as feeling…</a:t>
            </a:r>
          </a:p>
          <a:p>
            <a:pPr algn="ctr">
              <a:lnSpc>
                <a:spcPct val="150000"/>
              </a:lnSpc>
            </a:pPr>
            <a:r>
              <a:rPr lang="en-GB" dirty="0">
                <a:solidFill>
                  <a:srgbClr val="00A8E7"/>
                </a:solidFill>
              </a:rPr>
              <a:t>comfortable</a:t>
            </a:r>
            <a:r>
              <a:rPr lang="en-GB" dirty="0">
                <a:solidFill>
                  <a:schemeClr val="tx1"/>
                </a:solidFill>
              </a:rPr>
              <a:t>,</a:t>
            </a:r>
          </a:p>
          <a:p>
            <a:pPr algn="ctr">
              <a:lnSpc>
                <a:spcPct val="150000"/>
              </a:lnSpc>
            </a:pPr>
            <a:r>
              <a:rPr lang="en-GB" dirty="0">
                <a:solidFill>
                  <a:srgbClr val="85BD33"/>
                </a:solidFill>
              </a:rPr>
              <a:t>healthy</a:t>
            </a:r>
            <a:r>
              <a:rPr lang="en-GB" dirty="0">
                <a:solidFill>
                  <a:schemeClr val="tx1"/>
                </a:solidFill>
              </a:rPr>
              <a:t>,</a:t>
            </a:r>
          </a:p>
          <a:p>
            <a:pPr algn="ctr">
              <a:lnSpc>
                <a:spcPct val="150000"/>
              </a:lnSpc>
            </a:pPr>
            <a:r>
              <a:rPr lang="en-GB" dirty="0">
                <a:solidFill>
                  <a:schemeClr val="tx1"/>
                </a:solidFill>
              </a:rPr>
              <a:t>or </a:t>
            </a:r>
            <a:r>
              <a:rPr lang="en-GB" dirty="0">
                <a:solidFill>
                  <a:srgbClr val="F9B000"/>
                </a:solidFill>
              </a:rPr>
              <a:t>happy</a:t>
            </a:r>
            <a:r>
              <a:rPr lang="en-GB" dirty="0">
                <a:solidFill>
                  <a:schemeClr val="tx1"/>
                </a:solidFill>
              </a:rPr>
              <a:t>.</a:t>
            </a:r>
          </a:p>
        </p:txBody>
      </p:sp>
    </p:spTree>
    <p:extLst>
      <p:ext uri="{BB962C8B-B14F-4D97-AF65-F5344CB8AC3E}">
        <p14:creationId xmlns:p14="http://schemas.microsoft.com/office/powerpoint/2010/main" val="25703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xEl>
                                              <p:pRg st="0" end="0"/>
                                            </p:txEl>
                                          </p:spTgt>
                                        </p:tgtEl>
                                      </p:cBhvr>
                                    </p:animEffect>
                                    <p:set>
                                      <p:cBhvr>
                                        <p:cTn id="40" dur="1" fill="hold">
                                          <p:stCondLst>
                                            <p:cond delay="499"/>
                                          </p:stCondLst>
                                        </p:cTn>
                                        <p:tgtEl>
                                          <p:spTgt spid="6">
                                            <p:txEl>
                                              <p:pRg st="0" end="0"/>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xEl>
                                              <p:pRg st="1" end="1"/>
                                            </p:txEl>
                                          </p:spTgt>
                                        </p:tgtEl>
                                      </p:cBhvr>
                                    </p:animEffect>
                                    <p:set>
                                      <p:cBhvr>
                                        <p:cTn id="43" dur="1" fill="hold">
                                          <p:stCondLst>
                                            <p:cond delay="499"/>
                                          </p:stCondLst>
                                        </p:cTn>
                                        <p:tgtEl>
                                          <p:spTgt spid="6">
                                            <p:txEl>
                                              <p:pRg st="1" end="1"/>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6">
                                            <p:txEl>
                                              <p:pRg st="2" end="2"/>
                                            </p:txEl>
                                          </p:spTgt>
                                        </p:tgtEl>
                                      </p:cBhvr>
                                    </p:animEffect>
                                    <p:set>
                                      <p:cBhvr>
                                        <p:cTn id="46" dur="1" fill="hold">
                                          <p:stCondLst>
                                            <p:cond delay="499"/>
                                          </p:stCondLst>
                                        </p:cTn>
                                        <p:tgtEl>
                                          <p:spTgt spid="6">
                                            <p:txEl>
                                              <p:pRg st="2" end="2"/>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6">
                                            <p:txEl>
                                              <p:pRg st="3" end="3"/>
                                            </p:txEl>
                                          </p:spTgt>
                                        </p:tgtEl>
                                      </p:cBhvr>
                                    </p:animEffect>
                                    <p:set>
                                      <p:cBhvr>
                                        <p:cTn id="49" dur="1" fill="hold">
                                          <p:stCondLst>
                                            <p:cond delay="499"/>
                                          </p:stCondLst>
                                        </p:cTn>
                                        <p:tgtEl>
                                          <p:spTgt spid="6">
                                            <p:txEl>
                                              <p:pRg st="3" end="3"/>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bg/>
                                          </p:spTgt>
                                        </p:tgtEl>
                                      </p:cBhvr>
                                    </p:animEffect>
                                    <p:set>
                                      <p:cBhvr>
                                        <p:cTn id="52" dur="1" fill="hold">
                                          <p:stCondLst>
                                            <p:cond delay="499"/>
                                          </p:stCondLst>
                                        </p:cTn>
                                        <p:tgtEl>
                                          <p:spTgt spid="6">
                                            <p:bg/>
                                          </p:spTgt>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500"/>
                                        <p:tgtEl>
                                          <p:spTgt spid="10">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22" presetClass="entr" presetSubtype="8"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75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1" end="1"/>
                                            </p:txEl>
                                          </p:spTgt>
                                        </p:tgtEl>
                                        <p:attrNameLst>
                                          <p:attrName>style.visibility</p:attrName>
                                        </p:attrNameLst>
                                      </p:cBhvr>
                                      <p:to>
                                        <p:strVal val="visible"/>
                                      </p:to>
                                    </p:set>
                                    <p:animEffect transition="in" filter="fade">
                                      <p:cBhvr>
                                        <p:cTn id="67" dur="500"/>
                                        <p:tgtEl>
                                          <p:spTgt spid="10">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xEl>
                                              <p:pRg st="2" end="2"/>
                                            </p:txEl>
                                          </p:spTgt>
                                        </p:tgtEl>
                                        <p:attrNameLst>
                                          <p:attrName>style.visibility</p:attrName>
                                        </p:attrNameLst>
                                      </p:cBhvr>
                                      <p:to>
                                        <p:strVal val="visible"/>
                                      </p:to>
                                    </p:set>
                                    <p:animEffect transition="in" filter="fade">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Effect transition="in" filter="fade">
                                      <p:cBhvr>
                                        <p:cTn id="77" dur="500"/>
                                        <p:tgtEl>
                                          <p:spTgt spid="10">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750"/>
                                        <p:tgtEl>
                                          <p:spTgt spid="13"/>
                                        </p:tgtEl>
                                      </p:cBhvr>
                                    </p:animEffect>
                                  </p:childTnLst>
                                </p:cTn>
                              </p:par>
                            </p:childTnLst>
                          </p:cTn>
                        </p:par>
                        <p:par>
                          <p:cTn id="83" fill="hold">
                            <p:stCondLst>
                              <p:cond delay="750"/>
                            </p:stCondLst>
                            <p:childTnLst>
                              <p:par>
                                <p:cTn id="84" presetID="22" presetClass="entr" presetSubtype="8" fill="hold" grpId="0" nodeType="afterEffect">
                                  <p:stCondLst>
                                    <p:cond delay="25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p:bldP spid="6" grpId="0" uiExpand="1" build="p" animBg="1"/>
      <p:bldP spid="6" grpId="1"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What Is Wellbeing?</a:t>
            </a:r>
          </a:p>
        </p:txBody>
      </p:sp>
      <p:pic>
        <p:nvPicPr>
          <p:cNvPr id="16" name="Picture 15" descr="A picture containing shirt&#10;&#10;Description automatically generated">
            <a:extLst>
              <a:ext uri="{FF2B5EF4-FFF2-40B4-BE49-F238E27FC236}">
                <a16:creationId xmlns:a16="http://schemas.microsoft.com/office/drawing/2014/main" id="{593E5BD6-C08E-497C-939F-C461065C50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11785" y="1603158"/>
            <a:ext cx="2333806" cy="5354234"/>
          </a:xfrm>
          <a:prstGeom prst="rect">
            <a:avLst/>
          </a:prstGeom>
        </p:spPr>
      </p:pic>
      <p:sp>
        <p:nvSpPr>
          <p:cNvPr id="12" name="TextBox 11">
            <a:extLst>
              <a:ext uri="{FF2B5EF4-FFF2-40B4-BE49-F238E27FC236}">
                <a16:creationId xmlns:a16="http://schemas.microsoft.com/office/drawing/2014/main" id="{99FADF23-4D91-4CBF-BAB4-2E9A333BFEDD}"/>
              </a:ext>
            </a:extLst>
          </p:cNvPr>
          <p:cNvSpPr txBox="1"/>
          <p:nvPr/>
        </p:nvSpPr>
        <p:spPr>
          <a:xfrm>
            <a:off x="4355976" y="2708920"/>
            <a:ext cx="3609871" cy="2157102"/>
          </a:xfrm>
          <a:prstGeom prst="rect">
            <a:avLst/>
          </a:prstGeom>
          <a:solidFill>
            <a:srgbClr val="9D9CCD"/>
          </a:solidFill>
          <a:ln w="28575">
            <a:solidFill>
              <a:srgbClr val="643C90"/>
            </a:solidFill>
          </a:ln>
        </p:spPr>
        <p:txBody>
          <a:bodyPr wrap="square" lIns="108000" tIns="108000" rIns="108000" bIns="108000" rtlCol="0">
            <a:spAutoFit/>
          </a:bodyPr>
          <a:lstStyle/>
          <a:p>
            <a:pPr algn="ctr"/>
            <a:r>
              <a:rPr lang="en-GB" dirty="0"/>
              <a:t>When people are dealing with change, they often try and control the only things they can. </a:t>
            </a:r>
          </a:p>
          <a:p>
            <a:pPr algn="ctr"/>
            <a:endParaRPr lang="en-GB" dirty="0"/>
          </a:p>
          <a:p>
            <a:pPr algn="ctr"/>
            <a:r>
              <a:rPr lang="en-GB" dirty="0"/>
              <a:t>This might be what they buy from the shop or what their home looks like.</a:t>
            </a:r>
          </a:p>
        </p:txBody>
      </p:sp>
      <p:sp>
        <p:nvSpPr>
          <p:cNvPr id="3" name="Rectangle 2">
            <a:extLst>
              <a:ext uri="{FF2B5EF4-FFF2-40B4-BE49-F238E27FC236}">
                <a16:creationId xmlns:a16="http://schemas.microsoft.com/office/drawing/2014/main" id="{EDC3CBA5-E129-48BB-86EE-9F6908D42683}"/>
              </a:ext>
            </a:extLst>
          </p:cNvPr>
          <p:cNvSpPr/>
          <p:nvPr/>
        </p:nvSpPr>
        <p:spPr>
          <a:xfrm>
            <a:off x="323925" y="5254841"/>
            <a:ext cx="8496150" cy="831939"/>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108000" rIns="468000" bIns="108000" rtlCol="0" anchor="ctr"/>
          <a:lstStyle/>
          <a:p>
            <a:pPr algn="ctr"/>
            <a:r>
              <a:rPr lang="en-GB" dirty="0"/>
              <a:t>Today you will learn some other ways to look after your wellbeing, especially in a time of change.</a:t>
            </a:r>
          </a:p>
        </p:txBody>
      </p:sp>
      <p:pic>
        <p:nvPicPr>
          <p:cNvPr id="13" name="Picture 12" descr="A close up of a mask&#10;&#10;Description automatically generated">
            <a:extLst>
              <a:ext uri="{FF2B5EF4-FFF2-40B4-BE49-F238E27FC236}">
                <a16:creationId xmlns:a16="http://schemas.microsoft.com/office/drawing/2014/main" id="{867EDAE9-A8ED-4491-9130-5BC390ECCD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4762" y="2060848"/>
            <a:ext cx="3765230" cy="3294999"/>
          </a:xfrm>
          <a:prstGeom prst="rect">
            <a:avLst/>
          </a:prstGeom>
        </p:spPr>
      </p:pic>
      <p:sp>
        <p:nvSpPr>
          <p:cNvPr id="17" name="TextBox 16">
            <a:extLst>
              <a:ext uri="{FF2B5EF4-FFF2-40B4-BE49-F238E27FC236}">
                <a16:creationId xmlns:a16="http://schemas.microsoft.com/office/drawing/2014/main" id="{8247B447-CBA0-4484-B8FA-14ECEFB2F1CC}"/>
              </a:ext>
            </a:extLst>
          </p:cNvPr>
          <p:cNvSpPr txBox="1"/>
          <p:nvPr/>
        </p:nvSpPr>
        <p:spPr>
          <a:xfrm>
            <a:off x="4716016" y="2060848"/>
            <a:ext cx="3672334" cy="2988098"/>
          </a:xfrm>
          <a:prstGeom prst="rect">
            <a:avLst/>
          </a:prstGeom>
          <a:solidFill>
            <a:srgbClr val="CFB6D8"/>
          </a:solidFill>
          <a:ln w="28575">
            <a:solidFill>
              <a:srgbClr val="8C368C"/>
            </a:solidFill>
          </a:ln>
        </p:spPr>
        <p:txBody>
          <a:bodyPr wrap="square" lIns="108000" tIns="108000" rIns="108000" bIns="108000" rtlCol="0">
            <a:spAutoFit/>
          </a:bodyPr>
          <a:lstStyle/>
          <a:p>
            <a:pPr algn="ctr"/>
            <a:r>
              <a:rPr lang="en-GB" dirty="0"/>
              <a:t>When people feel anxious or worried about changes, they will try and control any areas of their life that they can. </a:t>
            </a:r>
          </a:p>
          <a:p>
            <a:pPr algn="ctr"/>
            <a:endParaRPr lang="en-GB" dirty="0"/>
          </a:p>
          <a:p>
            <a:pPr algn="ctr"/>
            <a:r>
              <a:rPr lang="en-GB" dirty="0"/>
              <a:t>This might not be the ‘right’ thing to do but it is often done by people trying to look after their wellbeing in the only way they know how.</a:t>
            </a:r>
          </a:p>
        </p:txBody>
      </p:sp>
      <p:pic>
        <p:nvPicPr>
          <p:cNvPr id="10" name="border" descr="A screen shot of a computer&#10;&#10;Description automatically generated">
            <a:extLst>
              <a:ext uri="{FF2B5EF4-FFF2-40B4-BE49-F238E27FC236}">
                <a16:creationId xmlns:a16="http://schemas.microsoft.com/office/drawing/2014/main" id="{A32F7C30-E6A0-4065-8EEB-8F159139116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585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3"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winkl" pitchFamily="2" charset="0"/>
              </a:rPr>
              <a:t>Be Kind</a:t>
            </a:r>
          </a:p>
        </p:txBody>
      </p:sp>
      <p:sp>
        <p:nvSpPr>
          <p:cNvPr id="3" name="TextBox 2">
            <a:extLst>
              <a:ext uri="{FF2B5EF4-FFF2-40B4-BE49-F238E27FC236}">
                <a16:creationId xmlns:a16="http://schemas.microsoft.com/office/drawing/2014/main" id="{06960452-1FD4-4895-A5E8-E6C2AEDF0EAA}"/>
              </a:ext>
            </a:extLst>
          </p:cNvPr>
          <p:cNvSpPr txBox="1"/>
          <p:nvPr/>
        </p:nvSpPr>
        <p:spPr>
          <a:xfrm>
            <a:off x="755650" y="1473201"/>
            <a:ext cx="7632700" cy="923330"/>
          </a:xfrm>
          <a:prstGeom prst="rect">
            <a:avLst/>
          </a:prstGeom>
          <a:noFill/>
        </p:spPr>
        <p:txBody>
          <a:bodyPr wrap="square" rtlCol="0">
            <a:spAutoFit/>
          </a:bodyPr>
          <a:lstStyle/>
          <a:p>
            <a:r>
              <a:rPr lang="en-GB" dirty="0"/>
              <a:t>When change is happening in the world around you, or when things feel a bit more difficult, it is important to remember to be kind in your thoughts, words and actions. </a:t>
            </a:r>
          </a:p>
        </p:txBody>
      </p:sp>
      <p:sp>
        <p:nvSpPr>
          <p:cNvPr id="4" name="Rectangle 3">
            <a:extLst>
              <a:ext uri="{FF2B5EF4-FFF2-40B4-BE49-F238E27FC236}">
                <a16:creationId xmlns:a16="http://schemas.microsoft.com/office/drawing/2014/main" id="{21213B42-5D64-4553-8E64-9E8B25EC1624}"/>
              </a:ext>
            </a:extLst>
          </p:cNvPr>
          <p:cNvSpPr/>
          <p:nvPr/>
        </p:nvSpPr>
        <p:spPr>
          <a:xfrm>
            <a:off x="3706292" y="3375759"/>
            <a:ext cx="4106068" cy="825933"/>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includes being kind to others but also being </a:t>
            </a:r>
            <a:r>
              <a:rPr lang="en-GB" b="1" dirty="0"/>
              <a:t>kind to yourself</a:t>
            </a:r>
            <a:r>
              <a:rPr lang="en-GB" dirty="0"/>
              <a:t>.</a:t>
            </a:r>
          </a:p>
        </p:txBody>
      </p:sp>
      <p:pic>
        <p:nvPicPr>
          <p:cNvPr id="8" name="Picture 7" descr="A picture containing shirt&#10;&#10;Description automatically generated">
            <a:extLst>
              <a:ext uri="{FF2B5EF4-FFF2-40B4-BE49-F238E27FC236}">
                <a16:creationId xmlns:a16="http://schemas.microsoft.com/office/drawing/2014/main" id="{85BF18A2-55A3-4266-A32C-D4CFDD9A0B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8020" y="2753745"/>
            <a:ext cx="2518669" cy="3051519"/>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4" id="{83802F10-B957-4194-9FCC-F131BAEC0C4B}" vid="{CD92E6BF-77A4-4ADA-A251-97D08364F5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549</TotalTime>
  <Words>696</Words>
  <Application>Microsoft Office PowerPoint</Application>
  <PresentationFormat>On-screen Show (4:3)</PresentationFormat>
  <Paragraphs>60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Twinkl SemiBold</vt:lpstr>
      <vt:lpstr>Twinkl</vt:lpstr>
      <vt:lpstr>Roboto</vt:lpstr>
      <vt:lpstr>Sassoon Infant Rg</vt:lpstr>
      <vt:lpstr>Office Theme</vt:lpstr>
      <vt:lpstr>PowerPoint Presentation</vt:lpstr>
      <vt:lpstr>PowerPoint Presentation</vt:lpstr>
      <vt:lpstr>PowerPoint Presentation</vt:lpstr>
      <vt:lpstr>The Big Questions</vt:lpstr>
      <vt:lpstr>PowerPoint Presentation</vt:lpstr>
      <vt:lpstr>What Is Wellbeing?</vt:lpstr>
      <vt:lpstr>What Is Wellbeing?</vt:lpstr>
      <vt:lpstr>Reconnecting</vt:lpstr>
      <vt:lpstr>Be Kind</vt:lpstr>
      <vt:lpstr>Be Kind</vt:lpstr>
      <vt:lpstr>Self-Kindness</vt:lpstr>
      <vt:lpstr>Support Networks</vt:lpstr>
      <vt:lpstr>The Big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PSHE and Citizenship</dc:title>
  <dc:creator>Marine Redon</dc:creator>
  <cp:lastModifiedBy>Emma Waggott</cp:lastModifiedBy>
  <cp:revision>52</cp:revision>
  <dcterms:created xsi:type="dcterms:W3CDTF">2020-04-13T11:57:01Z</dcterms:created>
  <dcterms:modified xsi:type="dcterms:W3CDTF">2021-05-06T07:20:22Z</dcterms:modified>
</cp:coreProperties>
</file>