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89" r:id="rId2"/>
    <p:sldId id="292" r:id="rId3"/>
    <p:sldId id="293" r:id="rId4"/>
    <p:sldId id="294" r:id="rId5"/>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Twinkl SemiBold" charset="0"/>
      <p:bold r:id="rId12"/>
    </p:embeddedFont>
    <p:embeddedFont>
      <p:font typeface="Twinkl"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682"/>
    <a:srgbClr val="8BC143"/>
    <a:srgbClr val="FAB78F"/>
    <a:srgbClr val="9CDCF9"/>
    <a:srgbClr val="3BB0E5"/>
    <a:srgbClr val="ADD377"/>
    <a:srgbClr val="F177AE"/>
    <a:srgbClr val="F68A53"/>
    <a:srgbClr val="EAB3D2"/>
    <a:srgbClr val="9F7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showGuides="1">
      <p:cViewPr varScale="1">
        <p:scale>
          <a:sx n="73" d="100"/>
          <a:sy n="73" d="100"/>
        </p:scale>
        <p:origin x="1236" y="72"/>
      </p:cViewPr>
      <p:guideLst>
        <p:guide orient="horz" pos="2160"/>
        <p:guide pos="2880"/>
        <p:guide pos="363"/>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727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71"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9601" cy="994306"/>
          </a:xfrm>
        </p:spPr>
        <p:txBody>
          <a:bodyPr/>
          <a:lstStyle/>
          <a:p>
            <a:r>
              <a:rPr lang="en-GB" dirty="0"/>
              <a:t>What Would You Do?</a:t>
            </a:r>
          </a:p>
        </p:txBody>
      </p:sp>
      <p:pic>
        <p:nvPicPr>
          <p:cNvPr id="3"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498" r="22324"/>
          <a:stretch/>
        </p:blipFill>
        <p:spPr>
          <a:xfrm flipH="1">
            <a:off x="5498564" y="2980622"/>
            <a:ext cx="3188236" cy="3429494"/>
          </a:xfrm>
          <a:prstGeom prst="roundRect">
            <a:avLst>
              <a:gd name="adj" fmla="val 4956"/>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95" r="22324"/>
          <a:stretch/>
        </p:blipFill>
        <p:spPr>
          <a:xfrm>
            <a:off x="441960" y="2980622"/>
            <a:ext cx="3262444" cy="3429494"/>
          </a:xfrm>
          <a:prstGeom prst="roundRect">
            <a:avLst>
              <a:gd name="adj" fmla="val 5222"/>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498327" y="647847"/>
            <a:ext cx="4215643" cy="622702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2161" b="70099"/>
          <a:stretch/>
        </p:blipFill>
        <p:spPr>
          <a:xfrm flipH="1">
            <a:off x="7241808" y="2983421"/>
            <a:ext cx="1648607" cy="102546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62161" b="70099"/>
          <a:stretch/>
        </p:blipFill>
        <p:spPr>
          <a:xfrm>
            <a:off x="327793" y="2974797"/>
            <a:ext cx="1648607" cy="1025465"/>
          </a:xfrm>
          <a:prstGeom prst="rect">
            <a:avLst/>
          </a:prstGeom>
        </p:spPr>
      </p:pic>
      <p:grpSp>
        <p:nvGrpSpPr>
          <p:cNvPr id="15" name="Group 14"/>
          <p:cNvGrpSpPr/>
          <p:nvPr/>
        </p:nvGrpSpPr>
        <p:grpSpPr>
          <a:xfrm>
            <a:off x="2329393" y="2076768"/>
            <a:ext cx="4583679" cy="771457"/>
            <a:chOff x="2143124" y="2076768"/>
            <a:chExt cx="4583679" cy="771457"/>
          </a:xfrm>
        </p:grpSpPr>
        <p:sp>
          <p:nvSpPr>
            <p:cNvPr id="12" name="Rectangle 11"/>
            <p:cNvSpPr/>
            <p:nvPr/>
          </p:nvSpPr>
          <p:spPr>
            <a:xfrm>
              <a:off x="2143124" y="2076768"/>
              <a:ext cx="4583679" cy="771457"/>
            </a:xfrm>
            <a:prstGeom prst="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96605" y="2124474"/>
              <a:ext cx="4008779" cy="646331"/>
            </a:xfrm>
            <a:prstGeom prst="rect">
              <a:avLst/>
            </a:prstGeom>
          </p:spPr>
          <p:txBody>
            <a:bodyPr wrap="square">
              <a:spAutoFit/>
            </a:bodyPr>
            <a:lstStyle/>
            <a:p>
              <a:r>
                <a:rPr lang="en-GB" dirty="0"/>
                <a:t>Look at the examples of some online </a:t>
              </a:r>
              <a:r>
                <a:rPr lang="en-GB" dirty="0" smtClean="0"/>
                <a:t>conversations. </a:t>
              </a:r>
              <a:endParaRPr lang="en-GB" dirty="0"/>
            </a:p>
          </p:txBody>
        </p:sp>
      </p:grpSp>
      <p:grpSp>
        <p:nvGrpSpPr>
          <p:cNvPr id="16" name="Group 15"/>
          <p:cNvGrpSpPr/>
          <p:nvPr/>
        </p:nvGrpSpPr>
        <p:grpSpPr>
          <a:xfrm>
            <a:off x="2320926" y="3065993"/>
            <a:ext cx="4583679" cy="1911524"/>
            <a:chOff x="2143124" y="3065993"/>
            <a:chExt cx="4583679" cy="1911524"/>
          </a:xfrm>
        </p:grpSpPr>
        <p:sp>
          <p:nvSpPr>
            <p:cNvPr id="13" name="Rectangle 12"/>
            <p:cNvSpPr/>
            <p:nvPr/>
          </p:nvSpPr>
          <p:spPr>
            <a:xfrm>
              <a:off x="2143124" y="3065993"/>
              <a:ext cx="4583679" cy="1911524"/>
            </a:xfrm>
            <a:prstGeom prst="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296605" y="3154431"/>
              <a:ext cx="4072390" cy="1754326"/>
            </a:xfrm>
            <a:prstGeom prst="rect">
              <a:avLst/>
            </a:prstGeom>
          </p:spPr>
          <p:txBody>
            <a:bodyPr wrap="square">
              <a:spAutoFit/>
            </a:bodyPr>
            <a:lstStyle/>
            <a:p>
              <a:r>
                <a:rPr lang="en-GB" dirty="0"/>
                <a:t>Use the highlighter pens to indicate where you find examples of somebody revealing something they shouldn’t online. Make notes at the side to explain why you think they shouldn’t give that information away. </a:t>
              </a:r>
            </a:p>
          </p:txBody>
        </p:sp>
      </p:grpSp>
    </p:spTree>
    <p:extLst>
      <p:ext uri="{BB962C8B-B14F-4D97-AF65-F5344CB8AC3E}">
        <p14:creationId xmlns:p14="http://schemas.microsoft.com/office/powerpoint/2010/main" val="9179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76276" y="3862939"/>
            <a:ext cx="2564426" cy="2185436"/>
          </a:xfrm>
          <a:prstGeom prst="rect">
            <a:avLst/>
          </a:prstGeom>
          <a:solidFill>
            <a:srgbClr val="FAB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What Would You Do?</a:t>
            </a:r>
          </a:p>
        </p:txBody>
      </p:sp>
      <p:pic>
        <p:nvPicPr>
          <p:cNvPr id="3"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grpSp>
        <p:nvGrpSpPr>
          <p:cNvPr id="5" name="Group 4"/>
          <p:cNvGrpSpPr/>
          <p:nvPr/>
        </p:nvGrpSpPr>
        <p:grpSpPr>
          <a:xfrm>
            <a:off x="3728557" y="1540153"/>
            <a:ext cx="3705761" cy="775912"/>
            <a:chOff x="3728557" y="1540153"/>
            <a:chExt cx="3705761" cy="77591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28557" y="1540153"/>
              <a:ext cx="3705761" cy="775912"/>
            </a:xfrm>
            <a:prstGeom prst="rect">
              <a:avLst/>
            </a:prstGeom>
          </p:spPr>
        </p:pic>
        <p:sp>
          <p:nvSpPr>
            <p:cNvPr id="6" name="Rectangle 5"/>
            <p:cNvSpPr/>
            <p:nvPr/>
          </p:nvSpPr>
          <p:spPr>
            <a:xfrm>
              <a:off x="3819360" y="1543013"/>
              <a:ext cx="3086101" cy="646331"/>
            </a:xfrm>
            <a:prstGeom prst="rect">
              <a:avLst/>
            </a:prstGeom>
          </p:spPr>
          <p:txBody>
            <a:bodyPr wrap="none">
              <a:spAutoFit/>
            </a:bodyPr>
            <a:lstStyle/>
            <a:p>
              <a:r>
                <a:rPr lang="en-GB" b="1" dirty="0"/>
                <a:t>Scott2009:</a:t>
              </a:r>
            </a:p>
            <a:p>
              <a:r>
                <a:rPr lang="en-GB" dirty="0"/>
                <a:t>It’s my birthday next week!</a:t>
              </a:r>
              <a:r>
                <a:rPr lang="en-GB" dirty="0">
                  <a:solidFill>
                    <a:srgbClr val="FF0000"/>
                  </a:solidFill>
                </a:rPr>
                <a:t> </a:t>
              </a:r>
              <a:endParaRPr lang="en-GB" dirty="0"/>
            </a:p>
          </p:txBody>
        </p:sp>
      </p:grpSp>
      <p:grpSp>
        <p:nvGrpSpPr>
          <p:cNvPr id="8" name="Group 7"/>
          <p:cNvGrpSpPr/>
          <p:nvPr/>
        </p:nvGrpSpPr>
        <p:grpSpPr>
          <a:xfrm>
            <a:off x="4191982" y="2270632"/>
            <a:ext cx="3899081" cy="838682"/>
            <a:chOff x="4191982" y="2270632"/>
            <a:chExt cx="3899081" cy="838682"/>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1982" y="2270632"/>
              <a:ext cx="3899081" cy="838682"/>
            </a:xfrm>
            <a:prstGeom prst="rect">
              <a:avLst/>
            </a:prstGeom>
          </p:spPr>
        </p:pic>
        <p:sp>
          <p:nvSpPr>
            <p:cNvPr id="7" name="Rectangle 6"/>
            <p:cNvSpPr/>
            <p:nvPr/>
          </p:nvSpPr>
          <p:spPr>
            <a:xfrm>
              <a:off x="4278179" y="2310974"/>
              <a:ext cx="1560042" cy="646331"/>
            </a:xfrm>
            <a:prstGeom prst="rect">
              <a:avLst/>
            </a:prstGeom>
          </p:spPr>
          <p:txBody>
            <a:bodyPr wrap="none">
              <a:spAutoFit/>
            </a:bodyPr>
            <a:lstStyle/>
            <a:p>
              <a:r>
                <a:rPr lang="en-GB" b="1" dirty="0"/>
                <a:t>NoST57:</a:t>
              </a:r>
            </a:p>
            <a:p>
              <a:r>
                <a:rPr lang="en-GB" dirty="0"/>
                <a:t>Yeah? When?</a:t>
              </a:r>
            </a:p>
          </p:txBody>
        </p:sp>
      </p:grpSp>
      <p:grpSp>
        <p:nvGrpSpPr>
          <p:cNvPr id="11" name="Group 10"/>
          <p:cNvGrpSpPr/>
          <p:nvPr/>
        </p:nvGrpSpPr>
        <p:grpSpPr>
          <a:xfrm>
            <a:off x="3729287" y="3046544"/>
            <a:ext cx="3705761" cy="775912"/>
            <a:chOff x="3729287" y="3046544"/>
            <a:chExt cx="3705761" cy="775912"/>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29287" y="3046544"/>
              <a:ext cx="3705761" cy="775912"/>
            </a:xfrm>
            <a:prstGeom prst="rect">
              <a:avLst/>
            </a:prstGeom>
          </p:spPr>
        </p:pic>
        <p:sp>
          <p:nvSpPr>
            <p:cNvPr id="10" name="Rectangle 9"/>
            <p:cNvSpPr/>
            <p:nvPr/>
          </p:nvSpPr>
          <p:spPr>
            <a:xfrm>
              <a:off x="3836589" y="3070216"/>
              <a:ext cx="1353256" cy="646331"/>
            </a:xfrm>
            <a:prstGeom prst="rect">
              <a:avLst/>
            </a:prstGeom>
          </p:spPr>
          <p:txBody>
            <a:bodyPr wrap="none">
              <a:spAutoFit/>
            </a:bodyPr>
            <a:lstStyle/>
            <a:p>
              <a:r>
                <a:rPr lang="en-GB" b="1" dirty="0"/>
                <a:t>Scott2009:</a:t>
              </a:r>
            </a:p>
            <a:p>
              <a:r>
                <a:rPr lang="en-GB" dirty="0"/>
                <a:t>On the 13</a:t>
              </a:r>
              <a:r>
                <a:rPr lang="en-GB" baseline="30000" dirty="0"/>
                <a:t>th</a:t>
              </a:r>
              <a:r>
                <a:rPr lang="en-GB" dirty="0"/>
                <a:t>.</a:t>
              </a:r>
            </a:p>
          </p:txBody>
        </p:sp>
      </p:grpSp>
      <p:grpSp>
        <p:nvGrpSpPr>
          <p:cNvPr id="13" name="Group 12"/>
          <p:cNvGrpSpPr/>
          <p:nvPr/>
        </p:nvGrpSpPr>
        <p:grpSpPr>
          <a:xfrm>
            <a:off x="4191981" y="3766715"/>
            <a:ext cx="3899081" cy="838682"/>
            <a:chOff x="4191981" y="3766715"/>
            <a:chExt cx="3899081" cy="838682"/>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1981" y="3766715"/>
              <a:ext cx="3899081" cy="838682"/>
            </a:xfrm>
            <a:prstGeom prst="rect">
              <a:avLst/>
            </a:prstGeom>
          </p:spPr>
        </p:pic>
        <p:sp>
          <p:nvSpPr>
            <p:cNvPr id="12" name="Rectangle 11"/>
            <p:cNvSpPr/>
            <p:nvPr/>
          </p:nvSpPr>
          <p:spPr>
            <a:xfrm>
              <a:off x="4258485" y="3803793"/>
              <a:ext cx="2093843" cy="646331"/>
            </a:xfrm>
            <a:prstGeom prst="rect">
              <a:avLst/>
            </a:prstGeom>
          </p:spPr>
          <p:txBody>
            <a:bodyPr wrap="none">
              <a:spAutoFit/>
            </a:bodyPr>
            <a:lstStyle/>
            <a:p>
              <a:r>
                <a:rPr lang="en-GB" b="1" dirty="0"/>
                <a:t>NoST57:</a:t>
              </a:r>
            </a:p>
            <a:p>
              <a:r>
                <a:rPr lang="en-GB" dirty="0"/>
                <a:t>What you getting?</a:t>
              </a:r>
            </a:p>
          </p:txBody>
        </p:sp>
      </p:grpSp>
      <p:grpSp>
        <p:nvGrpSpPr>
          <p:cNvPr id="15" name="Group 14"/>
          <p:cNvGrpSpPr/>
          <p:nvPr/>
        </p:nvGrpSpPr>
        <p:grpSpPr>
          <a:xfrm>
            <a:off x="3728556" y="4546329"/>
            <a:ext cx="3705761" cy="1566604"/>
            <a:chOff x="3728556" y="4546329"/>
            <a:chExt cx="3705761" cy="1566604"/>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728556" y="4546329"/>
              <a:ext cx="3705761" cy="1566604"/>
            </a:xfrm>
            <a:prstGeom prst="rect">
              <a:avLst/>
            </a:prstGeom>
          </p:spPr>
        </p:pic>
        <p:sp>
          <p:nvSpPr>
            <p:cNvPr id="14" name="Rectangle 13"/>
            <p:cNvSpPr/>
            <p:nvPr/>
          </p:nvSpPr>
          <p:spPr>
            <a:xfrm>
              <a:off x="3819361" y="4601436"/>
              <a:ext cx="3276436" cy="1200329"/>
            </a:xfrm>
            <a:prstGeom prst="rect">
              <a:avLst/>
            </a:prstGeom>
          </p:spPr>
          <p:txBody>
            <a:bodyPr wrap="square">
              <a:spAutoFit/>
            </a:bodyPr>
            <a:lstStyle/>
            <a:p>
              <a:r>
                <a:rPr lang="en-GB" b="1" dirty="0"/>
                <a:t>Scott2009:</a:t>
              </a:r>
            </a:p>
            <a:p>
              <a:r>
                <a:rPr lang="en-GB" dirty="0"/>
                <a:t>Asking for new football boots. I play on a Saturday near Warburton.</a:t>
              </a:r>
            </a:p>
          </p:txBody>
        </p:sp>
      </p:grpSp>
      <p:grpSp>
        <p:nvGrpSpPr>
          <p:cNvPr id="16" name="Group 15"/>
          <p:cNvGrpSpPr/>
          <p:nvPr/>
        </p:nvGrpSpPr>
        <p:grpSpPr>
          <a:xfrm>
            <a:off x="1819081" y="2256296"/>
            <a:ext cx="1381701" cy="1381701"/>
            <a:chOff x="5257871" y="3422168"/>
            <a:chExt cx="2030365" cy="2030365"/>
          </a:xfrm>
        </p:grpSpPr>
        <p:sp>
          <p:nvSpPr>
            <p:cNvPr id="17" name="Oval 16"/>
            <p:cNvSpPr/>
            <p:nvPr/>
          </p:nvSpPr>
          <p:spPr>
            <a:xfrm>
              <a:off x="5257871" y="3422168"/>
              <a:ext cx="2030365" cy="2030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2431" t="-1" r="12315" b="46708"/>
            <a:stretch/>
          </p:blipFill>
          <p:spPr>
            <a:xfrm>
              <a:off x="5267325" y="3428425"/>
              <a:ext cx="2014538" cy="2017494"/>
            </a:xfrm>
            <a:prstGeom prst="ellipse">
              <a:avLst/>
            </a:prstGeom>
          </p:spPr>
        </p:pic>
      </p:grpSp>
      <p:grpSp>
        <p:nvGrpSpPr>
          <p:cNvPr id="24" name="Group 23"/>
          <p:cNvGrpSpPr/>
          <p:nvPr/>
        </p:nvGrpSpPr>
        <p:grpSpPr>
          <a:xfrm>
            <a:off x="937318" y="1540153"/>
            <a:ext cx="1381701" cy="1381701"/>
            <a:chOff x="891390" y="1543013"/>
            <a:chExt cx="1381701" cy="1381701"/>
          </a:xfrm>
        </p:grpSpPr>
        <p:sp>
          <p:nvSpPr>
            <p:cNvPr id="20" name="Oval 19"/>
            <p:cNvSpPr/>
            <p:nvPr/>
          </p:nvSpPr>
          <p:spPr>
            <a:xfrm>
              <a:off x="891390" y="1543013"/>
              <a:ext cx="1381701" cy="13817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22840" t="27828" r="24460" b="24761"/>
            <a:stretch/>
          </p:blipFill>
          <p:spPr>
            <a:xfrm>
              <a:off x="898525" y="1549400"/>
              <a:ext cx="1368425" cy="1368425"/>
            </a:xfrm>
            <a:prstGeom prst="ellipse">
              <a:avLst/>
            </a:prstGeom>
          </p:spPr>
        </p:pic>
      </p:grpSp>
      <p:sp>
        <p:nvSpPr>
          <p:cNvPr id="25" name="Rectangle 24"/>
          <p:cNvSpPr/>
          <p:nvPr/>
        </p:nvSpPr>
        <p:spPr>
          <a:xfrm>
            <a:off x="741657" y="3937044"/>
            <a:ext cx="2439139" cy="2031325"/>
          </a:xfrm>
          <a:prstGeom prst="rect">
            <a:avLst/>
          </a:prstGeom>
        </p:spPr>
        <p:txBody>
          <a:bodyPr wrap="square">
            <a:spAutoFit/>
          </a:bodyPr>
          <a:lstStyle/>
          <a:p>
            <a:r>
              <a:rPr lang="en-GB" dirty="0"/>
              <a:t>Scott2009 has </a:t>
            </a:r>
            <a:br>
              <a:rPr lang="en-GB" dirty="0"/>
            </a:br>
            <a:r>
              <a:rPr lang="en-GB" dirty="0"/>
              <a:t>given away:</a:t>
            </a:r>
          </a:p>
          <a:p>
            <a:pPr marL="285750" indent="-285750">
              <a:buFont typeface="Arial" panose="020B0604020202020204" pitchFamily="34" charset="0"/>
              <a:buChar char="•"/>
            </a:pPr>
            <a:r>
              <a:rPr lang="en-GB" dirty="0"/>
              <a:t>His real name in </a:t>
            </a:r>
            <a:br>
              <a:rPr lang="en-GB" dirty="0"/>
            </a:br>
            <a:r>
              <a:rPr lang="en-GB" dirty="0"/>
              <a:t>his username</a:t>
            </a:r>
          </a:p>
          <a:p>
            <a:pPr marL="285750" indent="-285750">
              <a:buFont typeface="Arial" panose="020B0604020202020204" pitchFamily="34" charset="0"/>
              <a:buChar char="•"/>
            </a:pPr>
            <a:r>
              <a:rPr lang="en-GB" dirty="0"/>
              <a:t>His birthday</a:t>
            </a:r>
          </a:p>
          <a:p>
            <a:pPr marL="285750" indent="-285750">
              <a:buFont typeface="Arial" panose="020B0604020202020204" pitchFamily="34" charset="0"/>
              <a:buChar char="•"/>
            </a:pPr>
            <a:r>
              <a:rPr lang="en-GB" dirty="0"/>
              <a:t>Where he’ll be on Saturday morning</a:t>
            </a:r>
          </a:p>
        </p:txBody>
      </p:sp>
    </p:spTree>
    <p:extLst>
      <p:ext uri="{BB962C8B-B14F-4D97-AF65-F5344CB8AC3E}">
        <p14:creationId xmlns:p14="http://schemas.microsoft.com/office/powerpoint/2010/main" val="8762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60946" y="3668202"/>
            <a:ext cx="2564426" cy="2526091"/>
          </a:xfrm>
          <a:prstGeom prst="rect">
            <a:avLst/>
          </a:prstGeom>
          <a:solidFill>
            <a:srgbClr val="FAB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0933" y="673625"/>
            <a:ext cx="3624923" cy="994306"/>
          </a:xfrm>
        </p:spPr>
        <p:txBody>
          <a:bodyPr/>
          <a:lstStyle/>
          <a:p>
            <a:pPr algn="ctr"/>
            <a:r>
              <a:rPr lang="en-GB" dirty="0"/>
              <a:t>What Would You Do?</a:t>
            </a:r>
          </a:p>
        </p:txBody>
      </p:sp>
      <p:pic>
        <p:nvPicPr>
          <p:cNvPr id="3"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grpSp>
        <p:nvGrpSpPr>
          <p:cNvPr id="8" name="Group 7"/>
          <p:cNvGrpSpPr/>
          <p:nvPr/>
        </p:nvGrpSpPr>
        <p:grpSpPr>
          <a:xfrm>
            <a:off x="3745488" y="871279"/>
            <a:ext cx="3755980" cy="727680"/>
            <a:chOff x="3525353" y="871279"/>
            <a:chExt cx="3755980" cy="72768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25353" y="871279"/>
              <a:ext cx="3755980" cy="727680"/>
            </a:xfrm>
            <a:prstGeom prst="rect">
              <a:avLst/>
            </a:prstGeom>
          </p:spPr>
        </p:pic>
        <p:sp>
          <p:nvSpPr>
            <p:cNvPr id="6" name="Rectangle 5"/>
            <p:cNvSpPr/>
            <p:nvPr/>
          </p:nvSpPr>
          <p:spPr>
            <a:xfrm>
              <a:off x="3616158" y="882606"/>
              <a:ext cx="2733441" cy="584775"/>
            </a:xfrm>
            <a:prstGeom prst="rect">
              <a:avLst/>
            </a:prstGeom>
          </p:spPr>
          <p:txBody>
            <a:bodyPr wrap="none">
              <a:spAutoFit/>
            </a:bodyPr>
            <a:lstStyle/>
            <a:p>
              <a:r>
                <a:rPr lang="en-GB" sz="1600" b="1" dirty="0"/>
                <a:t>Leedsgirl41:</a:t>
              </a:r>
            </a:p>
            <a:p>
              <a:r>
                <a:rPr lang="en-GB" sz="1600" dirty="0"/>
                <a:t>Been on a school trip today.</a:t>
              </a:r>
            </a:p>
          </p:txBody>
        </p:sp>
      </p:grpSp>
      <p:grpSp>
        <p:nvGrpSpPr>
          <p:cNvPr id="11" name="Group 10"/>
          <p:cNvGrpSpPr/>
          <p:nvPr/>
        </p:nvGrpSpPr>
        <p:grpSpPr>
          <a:xfrm>
            <a:off x="4961467" y="1576357"/>
            <a:ext cx="3395953" cy="773113"/>
            <a:chOff x="4741332" y="1576357"/>
            <a:chExt cx="3395953" cy="77311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41332" y="1576357"/>
              <a:ext cx="3395953" cy="773113"/>
            </a:xfrm>
            <a:prstGeom prst="rect">
              <a:avLst/>
            </a:prstGeom>
          </p:spPr>
        </p:pic>
        <p:sp>
          <p:nvSpPr>
            <p:cNvPr id="7" name="Rectangle 6"/>
            <p:cNvSpPr/>
            <p:nvPr/>
          </p:nvSpPr>
          <p:spPr>
            <a:xfrm>
              <a:off x="4887780" y="1616699"/>
              <a:ext cx="1345240" cy="584775"/>
            </a:xfrm>
            <a:prstGeom prst="rect">
              <a:avLst/>
            </a:prstGeom>
          </p:spPr>
          <p:txBody>
            <a:bodyPr wrap="none">
              <a:spAutoFit/>
            </a:bodyPr>
            <a:lstStyle/>
            <a:p>
              <a:r>
                <a:rPr lang="en-GB" sz="1600" b="1" dirty="0" err="1"/>
                <a:t>DrGamerKy</a:t>
              </a:r>
              <a:r>
                <a:rPr lang="en-GB" sz="1600" b="1" dirty="0"/>
                <a:t>:</a:t>
              </a:r>
            </a:p>
            <a:p>
              <a:r>
                <a:rPr lang="en-GB" sz="1600" dirty="0"/>
                <a:t>Where to?</a:t>
              </a:r>
            </a:p>
          </p:txBody>
        </p:sp>
      </p:grpSp>
      <p:grpSp>
        <p:nvGrpSpPr>
          <p:cNvPr id="13" name="Group 12"/>
          <p:cNvGrpSpPr/>
          <p:nvPr/>
        </p:nvGrpSpPr>
        <p:grpSpPr>
          <a:xfrm>
            <a:off x="3746217" y="2318401"/>
            <a:ext cx="4285905" cy="1073326"/>
            <a:chOff x="3526082" y="2318401"/>
            <a:chExt cx="4285905" cy="1073326"/>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526082" y="2318401"/>
              <a:ext cx="4285905" cy="1073326"/>
            </a:xfrm>
            <a:prstGeom prst="rect">
              <a:avLst/>
            </a:prstGeom>
          </p:spPr>
        </p:pic>
        <p:sp>
          <p:nvSpPr>
            <p:cNvPr id="10" name="Rectangle 9"/>
            <p:cNvSpPr/>
            <p:nvPr/>
          </p:nvSpPr>
          <p:spPr>
            <a:xfrm>
              <a:off x="3633386" y="2342073"/>
              <a:ext cx="4063413" cy="830997"/>
            </a:xfrm>
            <a:prstGeom prst="rect">
              <a:avLst/>
            </a:prstGeom>
          </p:spPr>
          <p:txBody>
            <a:bodyPr wrap="square">
              <a:spAutoFit/>
            </a:bodyPr>
            <a:lstStyle/>
            <a:p>
              <a:r>
                <a:rPr lang="en-GB" sz="1600" b="1" dirty="0"/>
                <a:t>Leedsgirl41:</a:t>
              </a:r>
            </a:p>
            <a:p>
              <a:r>
                <a:rPr lang="en-GB" sz="1600" dirty="0"/>
                <a:t>Just to Carlton Hall. It’s a place down the road from my school</a:t>
              </a:r>
            </a:p>
          </p:txBody>
        </p:sp>
      </p:grpSp>
      <p:grpSp>
        <p:nvGrpSpPr>
          <p:cNvPr id="14" name="Group 13"/>
          <p:cNvGrpSpPr/>
          <p:nvPr/>
        </p:nvGrpSpPr>
        <p:grpSpPr>
          <a:xfrm>
            <a:off x="4961466" y="3320783"/>
            <a:ext cx="3542019" cy="776024"/>
            <a:chOff x="4741331" y="3320783"/>
            <a:chExt cx="3542019" cy="776024"/>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41331" y="3320783"/>
              <a:ext cx="3542019" cy="776024"/>
            </a:xfrm>
            <a:prstGeom prst="rect">
              <a:avLst/>
            </a:prstGeom>
          </p:spPr>
        </p:pic>
        <p:sp>
          <p:nvSpPr>
            <p:cNvPr id="12" name="Rectangle 11"/>
            <p:cNvSpPr/>
            <p:nvPr/>
          </p:nvSpPr>
          <p:spPr>
            <a:xfrm>
              <a:off x="4887780" y="3351613"/>
              <a:ext cx="2332690" cy="584775"/>
            </a:xfrm>
            <a:prstGeom prst="rect">
              <a:avLst/>
            </a:prstGeom>
          </p:spPr>
          <p:txBody>
            <a:bodyPr wrap="none">
              <a:spAutoFit/>
            </a:bodyPr>
            <a:lstStyle/>
            <a:p>
              <a:r>
                <a:rPr lang="en-GB" sz="1600" b="1" dirty="0" err="1"/>
                <a:t>DrGamerKy</a:t>
              </a:r>
              <a:r>
                <a:rPr lang="en-GB" sz="1600" b="1" dirty="0"/>
                <a:t>:</a:t>
              </a:r>
            </a:p>
            <a:p>
              <a:r>
                <a:rPr lang="en-GB" sz="1600" dirty="0"/>
                <a:t>What school you go to?</a:t>
              </a:r>
            </a:p>
          </p:txBody>
        </p:sp>
      </p:grpSp>
      <p:grpSp>
        <p:nvGrpSpPr>
          <p:cNvPr id="16" name="Group 15"/>
          <p:cNvGrpSpPr/>
          <p:nvPr/>
        </p:nvGrpSpPr>
        <p:grpSpPr>
          <a:xfrm>
            <a:off x="1920685" y="2188565"/>
            <a:ext cx="1381701" cy="1381701"/>
            <a:chOff x="5257871" y="3422168"/>
            <a:chExt cx="2030365" cy="2030365"/>
          </a:xfrm>
        </p:grpSpPr>
        <p:sp>
          <p:nvSpPr>
            <p:cNvPr id="17" name="Oval 16"/>
            <p:cNvSpPr/>
            <p:nvPr/>
          </p:nvSpPr>
          <p:spPr>
            <a:xfrm>
              <a:off x="5257871" y="3422168"/>
              <a:ext cx="2030365" cy="2030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2431" t="-1" r="12315" b="46708"/>
            <a:stretch/>
          </p:blipFill>
          <p:spPr>
            <a:xfrm>
              <a:off x="5267325" y="3428425"/>
              <a:ext cx="2014538" cy="2017494"/>
            </a:xfrm>
            <a:prstGeom prst="ellipse">
              <a:avLst/>
            </a:prstGeom>
          </p:spPr>
        </p:pic>
      </p:grpSp>
      <p:sp>
        <p:nvSpPr>
          <p:cNvPr id="25" name="Rectangle 24"/>
          <p:cNvSpPr/>
          <p:nvPr/>
        </p:nvSpPr>
        <p:spPr>
          <a:xfrm>
            <a:off x="826327" y="3742308"/>
            <a:ext cx="2439139" cy="1477328"/>
          </a:xfrm>
          <a:prstGeom prst="rect">
            <a:avLst/>
          </a:prstGeom>
        </p:spPr>
        <p:txBody>
          <a:bodyPr wrap="square">
            <a:spAutoFit/>
          </a:bodyPr>
          <a:lstStyle/>
          <a:p>
            <a:r>
              <a:rPr lang="en-GB" dirty="0"/>
              <a:t>Leedsgirl41 has </a:t>
            </a:r>
            <a:br>
              <a:rPr lang="en-GB" dirty="0"/>
            </a:br>
            <a:r>
              <a:rPr lang="en-GB" dirty="0"/>
              <a:t>given away:</a:t>
            </a:r>
          </a:p>
          <a:p>
            <a:pPr marL="285750" indent="-285750">
              <a:buFont typeface="Arial" panose="020B0604020202020204" pitchFamily="34" charset="0"/>
              <a:buChar char="•"/>
            </a:pPr>
            <a:r>
              <a:rPr lang="en-GB" dirty="0"/>
              <a:t>Her city</a:t>
            </a:r>
          </a:p>
          <a:p>
            <a:pPr marL="285750" indent="-285750">
              <a:buFont typeface="Arial" panose="020B0604020202020204" pitchFamily="34" charset="0"/>
              <a:buChar char="•"/>
            </a:pPr>
            <a:r>
              <a:rPr lang="en-GB" dirty="0"/>
              <a:t>Where her school is</a:t>
            </a:r>
          </a:p>
          <a:p>
            <a:pPr marL="285750" indent="-285750">
              <a:buFont typeface="Arial" panose="020B0604020202020204" pitchFamily="34" charset="0"/>
              <a:buChar char="•"/>
            </a:pPr>
            <a:r>
              <a:rPr lang="en-GB" dirty="0"/>
              <a:t>A teacher’s name…</a:t>
            </a:r>
          </a:p>
        </p:txBody>
      </p:sp>
      <p:grpSp>
        <p:nvGrpSpPr>
          <p:cNvPr id="32" name="Group 31"/>
          <p:cNvGrpSpPr/>
          <p:nvPr/>
        </p:nvGrpSpPr>
        <p:grpSpPr>
          <a:xfrm>
            <a:off x="757623" y="1879002"/>
            <a:ext cx="1383398" cy="1383398"/>
            <a:chOff x="2273069" y="3215202"/>
            <a:chExt cx="1202267" cy="1202267"/>
          </a:xfrm>
        </p:grpSpPr>
        <p:sp>
          <p:nvSpPr>
            <p:cNvPr id="33" name="Oval 32"/>
            <p:cNvSpPr/>
            <p:nvPr/>
          </p:nvSpPr>
          <p:spPr>
            <a:xfrm>
              <a:off x="2273069" y="3215202"/>
              <a:ext cx="1202267" cy="1202267"/>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l="21274" t="3580" r="21887" b="2443"/>
            <a:stretch/>
          </p:blipFill>
          <p:spPr>
            <a:xfrm>
              <a:off x="2285999" y="3221832"/>
              <a:ext cx="1183482" cy="1190624"/>
            </a:xfrm>
            <a:prstGeom prst="ellipse">
              <a:avLst/>
            </a:prstGeom>
          </p:spPr>
        </p:pic>
      </p:grpSp>
      <p:grpSp>
        <p:nvGrpSpPr>
          <p:cNvPr id="15" name="Group 14"/>
          <p:cNvGrpSpPr/>
          <p:nvPr/>
        </p:nvGrpSpPr>
        <p:grpSpPr>
          <a:xfrm>
            <a:off x="3753956" y="4062943"/>
            <a:ext cx="4278168" cy="733358"/>
            <a:chOff x="3753956" y="4062943"/>
            <a:chExt cx="4278168" cy="733358"/>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753956" y="4062943"/>
              <a:ext cx="4278168" cy="733358"/>
            </a:xfrm>
            <a:prstGeom prst="rect">
              <a:avLst/>
            </a:prstGeom>
          </p:spPr>
        </p:pic>
        <p:sp>
          <p:nvSpPr>
            <p:cNvPr id="36" name="Rectangle 35"/>
            <p:cNvSpPr/>
            <p:nvPr/>
          </p:nvSpPr>
          <p:spPr>
            <a:xfrm>
              <a:off x="3844760" y="4065803"/>
              <a:ext cx="3751348" cy="584775"/>
            </a:xfrm>
            <a:prstGeom prst="rect">
              <a:avLst/>
            </a:prstGeom>
          </p:spPr>
          <p:txBody>
            <a:bodyPr wrap="none">
              <a:spAutoFit/>
            </a:bodyPr>
            <a:lstStyle/>
            <a:p>
              <a:r>
                <a:rPr lang="en-GB" sz="1600" b="1" dirty="0"/>
                <a:t>Leedsgirl41:</a:t>
              </a:r>
            </a:p>
            <a:p>
              <a:r>
                <a:rPr lang="en-GB" sz="1600" dirty="0"/>
                <a:t>Hmm… don’t think I should say online.</a:t>
              </a:r>
            </a:p>
          </p:txBody>
        </p:sp>
      </p:grpSp>
      <p:grpSp>
        <p:nvGrpSpPr>
          <p:cNvPr id="19" name="Group 18"/>
          <p:cNvGrpSpPr/>
          <p:nvPr/>
        </p:nvGrpSpPr>
        <p:grpSpPr>
          <a:xfrm>
            <a:off x="4480450" y="4771411"/>
            <a:ext cx="4023636" cy="778686"/>
            <a:chOff x="4480450" y="4771411"/>
            <a:chExt cx="4023636" cy="778686"/>
          </a:xfrm>
        </p:grpSpPr>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480450" y="4771411"/>
              <a:ext cx="4023636" cy="778686"/>
            </a:xfrm>
            <a:prstGeom prst="rect">
              <a:avLst/>
            </a:prstGeom>
          </p:spPr>
        </p:pic>
        <p:sp>
          <p:nvSpPr>
            <p:cNvPr id="38" name="Rectangle 37"/>
            <p:cNvSpPr/>
            <p:nvPr/>
          </p:nvSpPr>
          <p:spPr>
            <a:xfrm>
              <a:off x="4546955" y="4808489"/>
              <a:ext cx="3534942" cy="584775"/>
            </a:xfrm>
            <a:prstGeom prst="rect">
              <a:avLst/>
            </a:prstGeom>
          </p:spPr>
          <p:txBody>
            <a:bodyPr wrap="none">
              <a:spAutoFit/>
            </a:bodyPr>
            <a:lstStyle/>
            <a:p>
              <a:r>
                <a:rPr lang="en-GB" sz="1600" b="1" dirty="0" err="1"/>
                <a:t>DrGamerKy</a:t>
              </a:r>
              <a:r>
                <a:rPr lang="en-GB" sz="1600" b="1" dirty="0"/>
                <a:t>:</a:t>
              </a:r>
            </a:p>
            <a:p>
              <a:r>
                <a:rPr lang="en-GB" sz="1600" dirty="0"/>
                <a:t>Fair enough. Any favourite teachers?</a:t>
              </a:r>
            </a:p>
          </p:txBody>
        </p:sp>
      </p:grpSp>
      <p:sp>
        <p:nvSpPr>
          <p:cNvPr id="5" name="Rectangle 4"/>
          <p:cNvSpPr/>
          <p:nvPr/>
        </p:nvSpPr>
        <p:spPr>
          <a:xfrm>
            <a:off x="822685" y="5210968"/>
            <a:ext cx="2132185" cy="923330"/>
          </a:xfrm>
          <a:prstGeom prst="rect">
            <a:avLst/>
          </a:prstGeom>
        </p:spPr>
        <p:txBody>
          <a:bodyPr wrap="square">
            <a:spAutoFit/>
          </a:bodyPr>
          <a:lstStyle/>
          <a:p>
            <a:r>
              <a:rPr lang="en-GB" dirty="0"/>
              <a:t>What could </a:t>
            </a:r>
            <a:r>
              <a:rPr lang="en-GB" dirty="0" err="1"/>
              <a:t>DrGamerKy</a:t>
            </a:r>
            <a:r>
              <a:rPr lang="en-GB" dirty="0"/>
              <a:t> work out from this?</a:t>
            </a:r>
          </a:p>
        </p:txBody>
      </p:sp>
      <p:grpSp>
        <p:nvGrpSpPr>
          <p:cNvPr id="20" name="Group 19"/>
          <p:cNvGrpSpPr/>
          <p:nvPr/>
        </p:nvGrpSpPr>
        <p:grpSpPr>
          <a:xfrm>
            <a:off x="3686819" y="5527419"/>
            <a:ext cx="4278168" cy="733358"/>
            <a:chOff x="3686819" y="5527419"/>
            <a:chExt cx="4278168" cy="733358"/>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86819" y="5527419"/>
              <a:ext cx="4278168" cy="733358"/>
            </a:xfrm>
            <a:prstGeom prst="rect">
              <a:avLst/>
            </a:prstGeom>
          </p:spPr>
        </p:pic>
        <p:sp>
          <p:nvSpPr>
            <p:cNvPr id="40" name="Rectangle 39"/>
            <p:cNvSpPr/>
            <p:nvPr/>
          </p:nvSpPr>
          <p:spPr>
            <a:xfrm>
              <a:off x="3777623" y="5530279"/>
              <a:ext cx="2327881" cy="584775"/>
            </a:xfrm>
            <a:prstGeom prst="rect">
              <a:avLst/>
            </a:prstGeom>
          </p:spPr>
          <p:txBody>
            <a:bodyPr wrap="none">
              <a:spAutoFit/>
            </a:bodyPr>
            <a:lstStyle/>
            <a:p>
              <a:r>
                <a:rPr lang="en-GB" sz="1600" b="1" dirty="0"/>
                <a:t>Leedsgirl41:</a:t>
              </a:r>
            </a:p>
            <a:p>
              <a:r>
                <a:rPr lang="en-GB" sz="1600" dirty="0"/>
                <a:t>Miss Riley is pretty fun.</a:t>
              </a:r>
            </a:p>
          </p:txBody>
        </p:sp>
      </p:grpSp>
    </p:spTree>
    <p:extLst>
      <p:ext uri="{BB962C8B-B14F-4D97-AF65-F5344CB8AC3E}">
        <p14:creationId xmlns:p14="http://schemas.microsoft.com/office/powerpoint/2010/main" val="24583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up)">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4077" y="3668202"/>
            <a:ext cx="2564426" cy="2526091"/>
          </a:xfrm>
          <a:prstGeom prst="rect">
            <a:avLst/>
          </a:prstGeom>
          <a:solidFill>
            <a:srgbClr val="FAB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4065" y="673625"/>
            <a:ext cx="3471335" cy="994306"/>
          </a:xfrm>
        </p:spPr>
        <p:txBody>
          <a:bodyPr/>
          <a:lstStyle/>
          <a:p>
            <a:pPr algn="ctr"/>
            <a:r>
              <a:rPr lang="en-GB" dirty="0"/>
              <a:t>What Would You Do?</a:t>
            </a:r>
          </a:p>
        </p:txBody>
      </p:sp>
      <p:pic>
        <p:nvPicPr>
          <p:cNvPr id="3"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grpSp>
        <p:nvGrpSpPr>
          <p:cNvPr id="10" name="Group 9"/>
          <p:cNvGrpSpPr/>
          <p:nvPr/>
        </p:nvGrpSpPr>
        <p:grpSpPr>
          <a:xfrm>
            <a:off x="3770889" y="856060"/>
            <a:ext cx="2942042" cy="727680"/>
            <a:chOff x="3770889" y="871279"/>
            <a:chExt cx="2942042" cy="72768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70889" y="871279"/>
              <a:ext cx="2942042" cy="727680"/>
            </a:xfrm>
            <a:prstGeom prst="rect">
              <a:avLst/>
            </a:prstGeom>
          </p:spPr>
        </p:pic>
        <p:sp>
          <p:nvSpPr>
            <p:cNvPr id="6" name="Rectangle 5"/>
            <p:cNvSpPr/>
            <p:nvPr/>
          </p:nvSpPr>
          <p:spPr>
            <a:xfrm>
              <a:off x="3861694" y="882606"/>
              <a:ext cx="1313180" cy="584775"/>
            </a:xfrm>
            <a:prstGeom prst="rect">
              <a:avLst/>
            </a:prstGeom>
          </p:spPr>
          <p:txBody>
            <a:bodyPr wrap="none">
              <a:spAutoFit/>
            </a:bodyPr>
            <a:lstStyle/>
            <a:p>
              <a:r>
                <a:rPr lang="en-GB" sz="1600" b="1" dirty="0"/>
                <a:t>Jonesy1010:</a:t>
              </a:r>
            </a:p>
            <a:p>
              <a:r>
                <a:rPr lang="en-GB" sz="1600" dirty="0"/>
                <a:t>Hi!</a:t>
              </a:r>
            </a:p>
          </p:txBody>
        </p:sp>
      </p:grpSp>
      <p:grpSp>
        <p:nvGrpSpPr>
          <p:cNvPr id="16" name="Group 15"/>
          <p:cNvGrpSpPr/>
          <p:nvPr/>
        </p:nvGrpSpPr>
        <p:grpSpPr>
          <a:xfrm>
            <a:off x="4986868" y="1561138"/>
            <a:ext cx="3395953" cy="773113"/>
            <a:chOff x="4986868" y="1576357"/>
            <a:chExt cx="3395953" cy="77311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86868" y="1576357"/>
              <a:ext cx="3395953" cy="773113"/>
            </a:xfrm>
            <a:prstGeom prst="rect">
              <a:avLst/>
            </a:prstGeom>
          </p:spPr>
        </p:pic>
        <p:sp>
          <p:nvSpPr>
            <p:cNvPr id="7" name="Rectangle 6"/>
            <p:cNvSpPr/>
            <p:nvPr/>
          </p:nvSpPr>
          <p:spPr>
            <a:xfrm>
              <a:off x="5133316" y="1616699"/>
              <a:ext cx="1742785" cy="584775"/>
            </a:xfrm>
            <a:prstGeom prst="rect">
              <a:avLst/>
            </a:prstGeom>
          </p:spPr>
          <p:txBody>
            <a:bodyPr wrap="none">
              <a:spAutoFit/>
            </a:bodyPr>
            <a:lstStyle/>
            <a:p>
              <a:r>
                <a:rPr lang="en-GB" sz="1600" b="1" dirty="0"/>
                <a:t>cAr12Ta:</a:t>
              </a:r>
            </a:p>
            <a:p>
              <a:r>
                <a:rPr lang="en-GB" sz="1600" dirty="0"/>
                <a:t>Hi, who are you?</a:t>
              </a:r>
            </a:p>
          </p:txBody>
        </p:sp>
      </p:grpSp>
      <p:grpSp>
        <p:nvGrpSpPr>
          <p:cNvPr id="18" name="Group 17"/>
          <p:cNvGrpSpPr/>
          <p:nvPr/>
        </p:nvGrpSpPr>
        <p:grpSpPr>
          <a:xfrm>
            <a:off x="4986866" y="3007936"/>
            <a:ext cx="3542019" cy="1057565"/>
            <a:chOff x="4986866" y="3023155"/>
            <a:chExt cx="3542019" cy="1057565"/>
          </a:xfrm>
        </p:grpSpPr>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86866" y="3023155"/>
              <a:ext cx="3542019" cy="1057565"/>
            </a:xfrm>
            <a:prstGeom prst="rect">
              <a:avLst/>
            </a:prstGeom>
          </p:spPr>
        </p:pic>
        <p:sp>
          <p:nvSpPr>
            <p:cNvPr id="12" name="Rectangle 11"/>
            <p:cNvSpPr/>
            <p:nvPr/>
          </p:nvSpPr>
          <p:spPr>
            <a:xfrm>
              <a:off x="5133316" y="3064590"/>
              <a:ext cx="3070887" cy="830997"/>
            </a:xfrm>
            <a:prstGeom prst="rect">
              <a:avLst/>
            </a:prstGeom>
          </p:spPr>
          <p:txBody>
            <a:bodyPr wrap="square">
              <a:spAutoFit/>
            </a:bodyPr>
            <a:lstStyle/>
            <a:p>
              <a:r>
                <a:rPr lang="en-GB" sz="1600" b="1" dirty="0"/>
                <a:t>cAr12Ta:</a:t>
              </a:r>
            </a:p>
            <a:p>
              <a:r>
                <a:rPr lang="en-GB" sz="1600" dirty="0"/>
                <a:t>Hi Lauren, do you live anywhere near Manchester?</a:t>
              </a:r>
            </a:p>
          </p:txBody>
        </p:sp>
      </p:grpSp>
      <p:sp>
        <p:nvSpPr>
          <p:cNvPr id="25" name="Rectangle 24"/>
          <p:cNvSpPr/>
          <p:nvPr/>
        </p:nvSpPr>
        <p:spPr>
          <a:xfrm>
            <a:off x="919458" y="3742308"/>
            <a:ext cx="2439139" cy="1477328"/>
          </a:xfrm>
          <a:prstGeom prst="rect">
            <a:avLst/>
          </a:prstGeom>
        </p:spPr>
        <p:txBody>
          <a:bodyPr wrap="square">
            <a:spAutoFit/>
          </a:bodyPr>
          <a:lstStyle/>
          <a:p>
            <a:r>
              <a:rPr lang="en-GB" dirty="0"/>
              <a:t>Leedsgirl41 has </a:t>
            </a:r>
            <a:br>
              <a:rPr lang="en-GB" dirty="0"/>
            </a:br>
            <a:r>
              <a:rPr lang="en-GB" dirty="0"/>
              <a:t>given away:</a:t>
            </a:r>
          </a:p>
          <a:p>
            <a:pPr marL="285750" indent="-285750">
              <a:buFont typeface="Arial" panose="020B0604020202020204" pitchFamily="34" charset="0"/>
              <a:buChar char="•"/>
            </a:pPr>
            <a:r>
              <a:rPr lang="en-GB" dirty="0"/>
              <a:t>Her city</a:t>
            </a:r>
          </a:p>
          <a:p>
            <a:pPr marL="285750" indent="-285750">
              <a:buFont typeface="Arial" panose="020B0604020202020204" pitchFamily="34" charset="0"/>
              <a:buChar char="•"/>
            </a:pPr>
            <a:r>
              <a:rPr lang="en-GB" dirty="0"/>
              <a:t>Where her school is</a:t>
            </a:r>
          </a:p>
          <a:p>
            <a:pPr marL="285750" indent="-285750">
              <a:buFont typeface="Arial" panose="020B0604020202020204" pitchFamily="34" charset="0"/>
              <a:buChar char="•"/>
            </a:pPr>
            <a:r>
              <a:rPr lang="en-GB" dirty="0"/>
              <a:t>A teacher’s name…</a:t>
            </a:r>
          </a:p>
        </p:txBody>
      </p:sp>
      <p:grpSp>
        <p:nvGrpSpPr>
          <p:cNvPr id="19" name="Group 18"/>
          <p:cNvGrpSpPr/>
          <p:nvPr/>
        </p:nvGrpSpPr>
        <p:grpSpPr>
          <a:xfrm>
            <a:off x="3779357" y="4009624"/>
            <a:ext cx="4278168" cy="1033996"/>
            <a:chOff x="3779357" y="4024843"/>
            <a:chExt cx="4278168" cy="1033996"/>
          </a:xfrm>
        </p:grpSpPr>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779357" y="4024843"/>
              <a:ext cx="4278168" cy="1033996"/>
            </a:xfrm>
            <a:prstGeom prst="rect">
              <a:avLst/>
            </a:prstGeom>
          </p:spPr>
        </p:pic>
        <p:sp>
          <p:nvSpPr>
            <p:cNvPr id="36" name="Rectangle 35"/>
            <p:cNvSpPr/>
            <p:nvPr/>
          </p:nvSpPr>
          <p:spPr>
            <a:xfrm>
              <a:off x="3870162" y="4044637"/>
              <a:ext cx="3546642" cy="830997"/>
            </a:xfrm>
            <a:prstGeom prst="rect">
              <a:avLst/>
            </a:prstGeom>
          </p:spPr>
          <p:txBody>
            <a:bodyPr wrap="square">
              <a:spAutoFit/>
            </a:bodyPr>
            <a:lstStyle/>
            <a:p>
              <a:r>
                <a:rPr lang="en-GB" sz="1600" b="1" dirty="0"/>
                <a:t>Jonesy1010:</a:t>
              </a:r>
            </a:p>
            <a:p>
              <a:r>
                <a:rPr lang="en-GB" sz="1600" dirty="0"/>
                <a:t>Not too far, I sometimes go into Manchester shopping</a:t>
              </a:r>
            </a:p>
          </p:txBody>
        </p:sp>
      </p:grpSp>
      <p:grpSp>
        <p:nvGrpSpPr>
          <p:cNvPr id="20" name="Group 19"/>
          <p:cNvGrpSpPr/>
          <p:nvPr/>
        </p:nvGrpSpPr>
        <p:grpSpPr>
          <a:xfrm>
            <a:off x="4505249" y="5006542"/>
            <a:ext cx="4023636" cy="1356158"/>
            <a:chOff x="4505249" y="5006542"/>
            <a:chExt cx="4023636" cy="1356158"/>
          </a:xfrm>
        </p:grpSpPr>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05249" y="5006542"/>
              <a:ext cx="4023636" cy="1356158"/>
            </a:xfrm>
            <a:prstGeom prst="rect">
              <a:avLst/>
            </a:prstGeom>
          </p:spPr>
        </p:pic>
        <p:sp>
          <p:nvSpPr>
            <p:cNvPr id="38" name="Rectangle 37"/>
            <p:cNvSpPr/>
            <p:nvPr/>
          </p:nvSpPr>
          <p:spPr>
            <a:xfrm>
              <a:off x="4571754" y="5043620"/>
              <a:ext cx="3811067" cy="1077218"/>
            </a:xfrm>
            <a:prstGeom prst="rect">
              <a:avLst/>
            </a:prstGeom>
          </p:spPr>
          <p:txBody>
            <a:bodyPr wrap="square">
              <a:spAutoFit/>
            </a:bodyPr>
            <a:lstStyle/>
            <a:p>
              <a:r>
                <a:rPr lang="en-GB" sz="1600" b="1" dirty="0"/>
                <a:t>cAr12Ta:</a:t>
              </a:r>
            </a:p>
            <a:p>
              <a:r>
                <a:rPr lang="en-GB" sz="1600" dirty="0"/>
                <a:t>Me too, my school is St Peters in Manchester so I get the bus in on Friday after school sometimes.</a:t>
              </a:r>
            </a:p>
          </p:txBody>
        </p:sp>
      </p:grpSp>
      <p:sp>
        <p:nvSpPr>
          <p:cNvPr id="5" name="Rectangle 4"/>
          <p:cNvSpPr/>
          <p:nvPr/>
        </p:nvSpPr>
        <p:spPr>
          <a:xfrm>
            <a:off x="915816" y="5210968"/>
            <a:ext cx="2132185" cy="923330"/>
          </a:xfrm>
          <a:prstGeom prst="rect">
            <a:avLst/>
          </a:prstGeom>
        </p:spPr>
        <p:txBody>
          <a:bodyPr wrap="square">
            <a:spAutoFit/>
          </a:bodyPr>
          <a:lstStyle/>
          <a:p>
            <a:r>
              <a:rPr lang="en-GB" dirty="0"/>
              <a:t>What could </a:t>
            </a:r>
            <a:r>
              <a:rPr lang="en-GB" dirty="0" err="1"/>
              <a:t>DrGamerKy</a:t>
            </a:r>
            <a:r>
              <a:rPr lang="en-GB" dirty="0"/>
              <a:t> work out from this?</a:t>
            </a:r>
          </a:p>
        </p:txBody>
      </p:sp>
      <p:grpSp>
        <p:nvGrpSpPr>
          <p:cNvPr id="13" name="Group 12"/>
          <p:cNvGrpSpPr/>
          <p:nvPr/>
        </p:nvGrpSpPr>
        <p:grpSpPr>
          <a:xfrm>
            <a:off x="752479" y="1827299"/>
            <a:ext cx="1384712" cy="1383398"/>
            <a:chOff x="656019" y="1879002"/>
            <a:chExt cx="1384712" cy="1383398"/>
          </a:xfrm>
        </p:grpSpPr>
        <p:sp>
          <p:nvSpPr>
            <p:cNvPr id="33" name="Oval 32"/>
            <p:cNvSpPr/>
            <p:nvPr/>
          </p:nvSpPr>
          <p:spPr>
            <a:xfrm>
              <a:off x="656019" y="1879002"/>
              <a:ext cx="1383398" cy="1383398"/>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5363" t="7484" r="2176" b="32363"/>
            <a:stretch/>
          </p:blipFill>
          <p:spPr>
            <a:xfrm>
              <a:off x="664370" y="1885950"/>
              <a:ext cx="1366836" cy="1369219"/>
            </a:xfrm>
            <a:prstGeom prst="ellipse">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3114" t="-6364" r="31359" b="19628"/>
            <a:stretch/>
          </p:blipFill>
          <p:spPr>
            <a:xfrm>
              <a:off x="659606" y="1881189"/>
              <a:ext cx="1381125" cy="1373980"/>
            </a:xfrm>
            <a:prstGeom prst="ellipse">
              <a:avLst/>
            </a:prstGeom>
          </p:spPr>
        </p:pic>
      </p:grpSp>
      <p:grpSp>
        <p:nvGrpSpPr>
          <p:cNvPr id="15" name="Group 14"/>
          <p:cNvGrpSpPr/>
          <p:nvPr/>
        </p:nvGrpSpPr>
        <p:grpSpPr>
          <a:xfrm>
            <a:off x="1853911" y="2164213"/>
            <a:ext cx="1381701" cy="1381701"/>
            <a:chOff x="1777708" y="2164213"/>
            <a:chExt cx="1381701" cy="1381701"/>
          </a:xfrm>
        </p:grpSpPr>
        <p:sp>
          <p:nvSpPr>
            <p:cNvPr id="41" name="Oval 40"/>
            <p:cNvSpPr/>
            <p:nvPr/>
          </p:nvSpPr>
          <p:spPr>
            <a:xfrm>
              <a:off x="1777708" y="2164213"/>
              <a:ext cx="1381701" cy="13817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3613" t="2234" r="20909" b="3983"/>
            <a:stretch/>
          </p:blipFill>
          <p:spPr>
            <a:xfrm>
              <a:off x="1783556" y="2171701"/>
              <a:ext cx="1371600" cy="1366838"/>
            </a:xfrm>
            <a:prstGeom prst="ellipse">
              <a:avLst/>
            </a:prstGeom>
          </p:spPr>
        </p:pic>
      </p:grpSp>
      <p:grpSp>
        <p:nvGrpSpPr>
          <p:cNvPr id="17" name="Group 16"/>
          <p:cNvGrpSpPr/>
          <p:nvPr/>
        </p:nvGrpSpPr>
        <p:grpSpPr>
          <a:xfrm>
            <a:off x="3770889" y="2307088"/>
            <a:ext cx="2942042" cy="727680"/>
            <a:chOff x="3770889" y="2322307"/>
            <a:chExt cx="2942042" cy="72768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70889" y="2322307"/>
              <a:ext cx="2942042" cy="727680"/>
            </a:xfrm>
            <a:prstGeom prst="rect">
              <a:avLst/>
            </a:prstGeom>
          </p:spPr>
        </p:pic>
        <p:sp>
          <p:nvSpPr>
            <p:cNvPr id="44" name="Rectangle 43"/>
            <p:cNvSpPr/>
            <p:nvPr/>
          </p:nvSpPr>
          <p:spPr>
            <a:xfrm>
              <a:off x="3861694" y="2333634"/>
              <a:ext cx="1313180" cy="584775"/>
            </a:xfrm>
            <a:prstGeom prst="rect">
              <a:avLst/>
            </a:prstGeom>
          </p:spPr>
          <p:txBody>
            <a:bodyPr wrap="none">
              <a:spAutoFit/>
            </a:bodyPr>
            <a:lstStyle/>
            <a:p>
              <a:r>
                <a:rPr lang="en-GB" sz="1600" b="1" dirty="0"/>
                <a:t>Jonesy1010:</a:t>
              </a:r>
            </a:p>
            <a:p>
              <a:r>
                <a:rPr lang="en-GB" sz="1600" dirty="0"/>
                <a:t>I’m Lauren. </a:t>
              </a:r>
            </a:p>
          </p:txBody>
        </p:sp>
      </p:grpSp>
    </p:spTree>
    <p:extLst>
      <p:ext uri="{BB962C8B-B14F-4D97-AF65-F5344CB8AC3E}">
        <p14:creationId xmlns:p14="http://schemas.microsoft.com/office/powerpoint/2010/main" val="97930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ppt_y</p:attrName>
                                        </p:attrNameLst>
                                      </p:cBhvr>
                                      <p:tavLst>
                                        <p:tav tm="0">
                                          <p:val>
                                            <p:strVal val="#ppt_y+#ppt_h*1.125000"/>
                                          </p:val>
                                        </p:tav>
                                        <p:tav tm="100000">
                                          <p:val>
                                            <p:strVal val="#ppt_y"/>
                                          </p:val>
                                        </p:tav>
                                      </p:tavLst>
                                    </p:anim>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1A02F134-1E0F-46F1-8366-AE0E981ECB8A}" vid="{21996438-2B25-4C91-8451-190E7D1A29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306</Words>
  <Application>Microsoft Office PowerPoint</Application>
  <PresentationFormat>On-screen Show (4:3)</PresentationFormat>
  <Paragraphs>56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Twinkl SemiBold</vt:lpstr>
      <vt:lpstr>Twinkl</vt:lpstr>
      <vt:lpstr>Sassoon Infant Rg</vt:lpstr>
      <vt:lpstr>Office Theme</vt:lpstr>
      <vt:lpstr>What Would You Do?</vt:lpstr>
      <vt:lpstr>What Would You Do?</vt:lpstr>
      <vt:lpstr>What Would You Do?</vt:lpstr>
      <vt:lpstr>What Would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Tinkler</dc:creator>
  <cp:lastModifiedBy>Emma Waggott</cp:lastModifiedBy>
  <cp:revision>42</cp:revision>
  <dcterms:created xsi:type="dcterms:W3CDTF">2018-01-19T16:01:01Z</dcterms:created>
  <dcterms:modified xsi:type="dcterms:W3CDTF">2021-04-29T10:06:40Z</dcterms:modified>
</cp:coreProperties>
</file>