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handoutMasterIdLst>
    <p:handoutMasterId r:id="rId19"/>
  </p:handoutMasterIdLst>
  <p:sldIdLst>
    <p:sldId id="305" r:id="rId2"/>
    <p:sldId id="258" r:id="rId3"/>
    <p:sldId id="263" r:id="rId4"/>
    <p:sldId id="264" r:id="rId5"/>
    <p:sldId id="294" r:id="rId6"/>
    <p:sldId id="309" r:id="rId7"/>
    <p:sldId id="310" r:id="rId8"/>
    <p:sldId id="289" r:id="rId9"/>
    <p:sldId id="295" r:id="rId10"/>
    <p:sldId id="321" r:id="rId11"/>
    <p:sldId id="313" r:id="rId12"/>
    <p:sldId id="290" r:id="rId13"/>
    <p:sldId id="296" r:id="rId14"/>
    <p:sldId id="314" r:id="rId15"/>
    <p:sldId id="288" r:id="rId16"/>
    <p:sldId id="267" r:id="rId17"/>
  </p:sldIdLst>
  <p:sldSz cx="9144000" cy="6858000" type="screen4x3"/>
  <p:notesSz cx="6858000" cy="9144000"/>
  <p:embeddedFontLst>
    <p:embeddedFont>
      <p:font typeface="Roboto"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Twinkl SemiBold" charset="0"/>
      <p:bold r:id="rId28"/>
    </p:embeddedFont>
    <p:embeddedFont>
      <p:font typeface="Twinkl" panose="020B0604020202020204"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B7BC"/>
    <a:srgbClr val="7868AC"/>
    <a:srgbClr val="CC4794"/>
    <a:srgbClr val="01407D"/>
    <a:srgbClr val="ED73AA"/>
    <a:srgbClr val="E6E6E6"/>
    <a:srgbClr val="E5C800"/>
    <a:srgbClr val="CA095B"/>
    <a:srgbClr val="B9B8B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howGuides="1">
      <p:cViewPr varScale="1">
        <p:scale>
          <a:sx n="73" d="100"/>
          <a:sy n="73" d="100"/>
        </p:scale>
        <p:origin x="1278"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Roboto" panose="02000000000000000000" pitchFamily="2"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latin typeface="Roboto" panose="02000000000000000000" pitchFamily="2" charset="0"/>
              </a:rPr>
              <a:t>22/04/2021</a:t>
            </a:fld>
            <a:endParaRPr lang="en-GB" dirty="0">
              <a:latin typeface="Roboto" panose="02000000000000000000" pitchFamily="2"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Roboto" panose="02000000000000000000" pitchFamily="2"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latin typeface="Roboto" panose="02000000000000000000" pitchFamily="2" charset="0"/>
              </a:rPr>
              <a:t>‹#›</a:t>
            </a:fld>
            <a:endParaRPr lang="en-GB" dirty="0">
              <a:latin typeface="Roboto" panose="02000000000000000000" pitchFamily="2" charset="0"/>
            </a:endParaRPr>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oboto" panose="02000000000000000000" pitchFamily="2"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oboto" panose="02000000000000000000" pitchFamily="2" charset="0"/>
              </a:defRPr>
            </a:lvl1pPr>
          </a:lstStyle>
          <a:p>
            <a:fld id="{3D02C5D1-7818-41B5-ABAD-5E4B38A5388F}" type="datetimeFigureOut">
              <a:rPr lang="en-GB" smtClean="0"/>
              <a:pPr/>
              <a:t>22/04/2021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oboto" panose="02000000000000000000"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oboto" panose="02000000000000000000" pitchFamily="2" charset="0"/>
              </a:defRPr>
            </a:lvl1pPr>
          </a:lstStyle>
          <a:p>
            <a:fld id="{FA521341-850D-40E1-BB3D-87946DC9B06D}" type="slidenum">
              <a:rPr lang="en-GB" smtClean="0"/>
              <a:pPr/>
              <a:t>‹#›</a:t>
            </a:fld>
            <a:endParaRPr lang="en-GB" dirty="0"/>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panose="02000000000000000000" pitchFamily="2" charset="0"/>
        <a:ea typeface="+mn-ea"/>
        <a:cs typeface="+mn-cs"/>
      </a:defRPr>
    </a:lvl1pPr>
    <a:lvl2pPr marL="457200" algn="l" defTabSz="914400" rtl="0" eaLnBrk="1" latinLnBrk="0" hangingPunct="1">
      <a:defRPr sz="1200" kern="1200">
        <a:solidFill>
          <a:schemeClr val="tx1"/>
        </a:solidFill>
        <a:latin typeface="Roboto" panose="02000000000000000000" pitchFamily="2" charset="0"/>
        <a:ea typeface="+mn-ea"/>
        <a:cs typeface="+mn-cs"/>
      </a:defRPr>
    </a:lvl2pPr>
    <a:lvl3pPr marL="914400" algn="l" defTabSz="914400" rtl="0" eaLnBrk="1" latinLnBrk="0" hangingPunct="1">
      <a:defRPr sz="1200" kern="1200">
        <a:solidFill>
          <a:schemeClr val="tx1"/>
        </a:solidFill>
        <a:latin typeface="Roboto" panose="02000000000000000000" pitchFamily="2" charset="0"/>
        <a:ea typeface="+mn-ea"/>
        <a:cs typeface="+mn-cs"/>
      </a:defRPr>
    </a:lvl3pPr>
    <a:lvl4pPr marL="1371600" algn="l" defTabSz="914400" rtl="0" eaLnBrk="1" latinLnBrk="0" hangingPunct="1">
      <a:defRPr sz="1200" kern="1200">
        <a:solidFill>
          <a:schemeClr val="tx1"/>
        </a:solidFill>
        <a:latin typeface="Roboto" panose="02000000000000000000" pitchFamily="2" charset="0"/>
        <a:ea typeface="+mn-ea"/>
        <a:cs typeface="+mn-cs"/>
      </a:defRPr>
    </a:lvl4pPr>
    <a:lvl5pPr marL="1828800" algn="l" defTabSz="914400" rtl="0" eaLnBrk="1" latinLnBrk="0" hangingPunct="1">
      <a:defRPr sz="120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twinkl-life"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twinkl-life"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Unit Title Slide">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510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35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71" r:id="rId1"/>
    <p:sldLayoutId id="2147483661" r:id="rId2"/>
    <p:sldLayoutId id="2147483667" r:id="rId3"/>
    <p:sldLayoutId id="2147483662" r:id="rId4"/>
    <p:sldLayoutId id="2147483663" r:id="rId5"/>
    <p:sldLayoutId id="2147483666" r:id="rId6"/>
    <p:sldLayoutId id="2147483669" r:id="rId7"/>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pshe-association.org.uk/curriculum-and-resources/resources/programme-study-pshe-education-key-stages-1%E2%80%935"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51423"/>
            <a:ext cx="9144000" cy="61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p:cNvCxnSpPr/>
          <p:nvPr/>
        </p:nvCxnSpPr>
        <p:spPr>
          <a:xfrm>
            <a:off x="0" y="6251423"/>
            <a:ext cx="9261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60566" y="6472742"/>
            <a:ext cx="5022865" cy="207749"/>
          </a:xfrm>
          <a:prstGeom prst="rect">
            <a:avLst/>
          </a:prstGeom>
          <a:noFill/>
        </p:spPr>
        <p:txBody>
          <a:bodyPr wrap="square" lIns="0" tIns="0" rIns="0" bIns="0" rtlCol="0" anchor="ctr" anchorCtr="1">
            <a:noAutofit/>
          </a:bodyPr>
          <a:lstStyle/>
          <a:p>
            <a:pPr algn="ctr">
              <a:lnSpc>
                <a:spcPct val="107000"/>
              </a:lnSpc>
              <a:spcAft>
                <a:spcPts val="0"/>
              </a:spcAft>
            </a:pPr>
            <a:r>
              <a:rPr lang="en-GB" sz="800" b="1" dirty="0">
                <a:solidFill>
                  <a:srgbClr val="FFFFFF"/>
                </a:solidFill>
                <a:latin typeface="Roboto" panose="02000000000000000000" pitchFamily="2" charset="0"/>
                <a:ea typeface="Calibri" panose="020F0502020204030204" pitchFamily="34" charset="0"/>
                <a:cs typeface="Arial" panose="020B0604020202020204" pitchFamily="34" charset="0"/>
              </a:rPr>
              <a:t>PSHE and Citizenship </a:t>
            </a:r>
            <a:r>
              <a:rPr lang="en-GB" sz="800" dirty="0">
                <a:solidFill>
                  <a:srgbClr val="FFFFFF"/>
                </a:solidFill>
                <a:latin typeface="Roboto" panose="02000000000000000000" pitchFamily="2" charset="0"/>
                <a:ea typeface="Calibri" panose="020F0502020204030204" pitchFamily="34" charset="0"/>
                <a:cs typeface="Arial" panose="020B0604020202020204" pitchFamily="34" charset="0"/>
              </a:rPr>
              <a:t>| Age 9-11 | Home Learning | Health and Wellbeing | Looking After Your Wellbeing</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64823" y="1051093"/>
            <a:ext cx="1614353" cy="934372"/>
          </a:xfrm>
          <a:prstGeom prst="rect">
            <a:avLst/>
          </a:prstGeom>
        </p:spPr>
      </p:pic>
      <p:sp>
        <p:nvSpPr>
          <p:cNvPr id="6" name="Text Placeholder 16"/>
          <p:cNvSpPr txBox="1">
            <a:spLocks/>
          </p:cNvSpPr>
          <p:nvPr/>
        </p:nvSpPr>
        <p:spPr>
          <a:xfrm>
            <a:off x="971600" y="3199950"/>
            <a:ext cx="7200800" cy="543989"/>
          </a:xfrm>
          <a:prstGeom prst="roundRect">
            <a:avLst>
              <a:gd name="adj" fmla="val 2585"/>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solidFill>
                  <a:schemeClr val="bg1"/>
                </a:solidFill>
                <a:latin typeface="Roboto" panose="02000000000000000000" pitchFamily="2" charset="0"/>
                <a:cs typeface="Arial" panose="020B0604020202020204" pitchFamily="34" charset="0"/>
              </a:rPr>
              <a:t>Health and Wellbeing | Looking After Your Wellbeing</a:t>
            </a:r>
          </a:p>
        </p:txBody>
      </p:sp>
      <p:sp>
        <p:nvSpPr>
          <p:cNvPr id="7" name="Title 17"/>
          <p:cNvSpPr txBox="1">
            <a:spLocks/>
          </p:cNvSpPr>
          <p:nvPr/>
        </p:nvSpPr>
        <p:spPr>
          <a:xfrm>
            <a:off x="755650" y="2359034"/>
            <a:ext cx="7632700" cy="655294"/>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GB" sz="5400" dirty="0">
                <a:solidFill>
                  <a:schemeClr val="bg1"/>
                </a:solidFill>
                <a:latin typeface="Roboto" panose="02000000000000000000" pitchFamily="2" charset="0"/>
                <a:cs typeface="Arial" panose="020B0604020202020204" pitchFamily="34" charset="0"/>
              </a:rPr>
              <a:t>PSHE and Citizenship</a:t>
            </a:r>
          </a:p>
        </p:txBody>
      </p:sp>
    </p:spTree>
    <p:extLst>
      <p:ext uri="{BB962C8B-B14F-4D97-AF65-F5344CB8AC3E}">
        <p14:creationId xmlns:p14="http://schemas.microsoft.com/office/powerpoint/2010/main" val="1407606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Be Kind</a:t>
            </a:r>
          </a:p>
        </p:txBody>
      </p:sp>
      <p:sp>
        <p:nvSpPr>
          <p:cNvPr id="6" name="TextBox 5">
            <a:extLst>
              <a:ext uri="{FF2B5EF4-FFF2-40B4-BE49-F238E27FC236}">
                <a16:creationId xmlns:a16="http://schemas.microsoft.com/office/drawing/2014/main" id="{AF777C9D-AFFE-4EA7-9725-6AA95DDF49ED}"/>
              </a:ext>
            </a:extLst>
          </p:cNvPr>
          <p:cNvSpPr txBox="1"/>
          <p:nvPr/>
        </p:nvSpPr>
        <p:spPr>
          <a:xfrm>
            <a:off x="761233" y="1473201"/>
            <a:ext cx="7627744" cy="1477328"/>
          </a:xfrm>
          <a:prstGeom prst="rect">
            <a:avLst/>
          </a:prstGeom>
          <a:noFill/>
        </p:spPr>
        <p:txBody>
          <a:bodyPr wrap="square" rtlCol="0">
            <a:spAutoFit/>
          </a:bodyPr>
          <a:lstStyle/>
          <a:p>
            <a:r>
              <a:rPr lang="en-GB" dirty="0"/>
              <a:t>When deciding how to react and respond to other people, it is important to understand why they are behaving in a certain way, as well as their emotions or situation. This understanding can help you decide how to interpret their behaviour and words but also how to forgive and be kind, if necessary.</a:t>
            </a:r>
          </a:p>
        </p:txBody>
      </p:sp>
      <p:pic>
        <p:nvPicPr>
          <p:cNvPr id="10" name="Picture 9" descr="A close up of a mask&#10;&#10;Description automatically generated">
            <a:extLst>
              <a:ext uri="{FF2B5EF4-FFF2-40B4-BE49-F238E27FC236}">
                <a16:creationId xmlns:a16="http://schemas.microsoft.com/office/drawing/2014/main" id="{EDBB77A5-B5EA-4A28-A996-C73F3B9278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7021" t="-4379" r="-27141"/>
          <a:stretch/>
        </p:blipFill>
        <p:spPr>
          <a:xfrm>
            <a:off x="3143836" y="2957593"/>
            <a:ext cx="2881266" cy="2775663"/>
          </a:xfrm>
          <a:prstGeom prst="ellipse">
            <a:avLst/>
          </a:prstGeom>
          <a:solidFill>
            <a:srgbClr val="FFEDAA"/>
          </a:solidFill>
          <a:ln w="38100">
            <a:solidFill>
              <a:srgbClr val="FFE000"/>
            </a:solidFill>
          </a:ln>
        </p:spPr>
      </p:pic>
      <p:pic>
        <p:nvPicPr>
          <p:cNvPr id="11" name="Picture 10">
            <a:extLst>
              <a:ext uri="{FF2B5EF4-FFF2-40B4-BE49-F238E27FC236}">
                <a16:creationId xmlns:a16="http://schemas.microsoft.com/office/drawing/2014/main" id="{AA96C873-9231-468B-A2C4-7AEB062047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7932" t="-4291" r="-28398"/>
          <a:stretch/>
        </p:blipFill>
        <p:spPr>
          <a:xfrm>
            <a:off x="3143836" y="2965202"/>
            <a:ext cx="2881266" cy="2760445"/>
          </a:xfrm>
          <a:prstGeom prst="ellipse">
            <a:avLst/>
          </a:prstGeom>
          <a:solidFill>
            <a:srgbClr val="FFEDAA"/>
          </a:solidFill>
          <a:ln w="38100">
            <a:solidFill>
              <a:srgbClr val="FFE000"/>
            </a:solidFill>
          </a:ln>
        </p:spPr>
      </p:pic>
      <p:pic>
        <p:nvPicPr>
          <p:cNvPr id="12" name="Picture 11">
            <a:extLst>
              <a:ext uri="{FF2B5EF4-FFF2-40B4-BE49-F238E27FC236}">
                <a16:creationId xmlns:a16="http://schemas.microsoft.com/office/drawing/2014/main" id="{C2057931-8747-453E-A6E8-D563725D4A4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7305" t="-4315" r="-29177"/>
          <a:stretch/>
        </p:blipFill>
        <p:spPr>
          <a:xfrm>
            <a:off x="3143836" y="2965202"/>
            <a:ext cx="2881266" cy="2760445"/>
          </a:xfrm>
          <a:prstGeom prst="ellipse">
            <a:avLst/>
          </a:prstGeom>
          <a:solidFill>
            <a:srgbClr val="FFEDAA"/>
          </a:solidFill>
          <a:ln w="38100">
            <a:solidFill>
              <a:srgbClr val="FFE000"/>
            </a:solidFill>
          </a:ln>
        </p:spPr>
      </p:pic>
      <p:sp>
        <p:nvSpPr>
          <p:cNvPr id="9" name="TextBox 8">
            <a:extLst>
              <a:ext uri="{FF2B5EF4-FFF2-40B4-BE49-F238E27FC236}">
                <a16:creationId xmlns:a16="http://schemas.microsoft.com/office/drawing/2014/main" id="{5948FA47-3CC8-4A21-A57C-FE41C1ADDB25}"/>
              </a:ext>
            </a:extLst>
          </p:cNvPr>
          <p:cNvSpPr txBox="1"/>
          <p:nvPr/>
        </p:nvSpPr>
        <p:spPr>
          <a:xfrm>
            <a:off x="755576" y="5445224"/>
            <a:ext cx="7627744" cy="646331"/>
          </a:xfrm>
          <a:prstGeom prst="rect">
            <a:avLst/>
          </a:prstGeom>
          <a:solidFill>
            <a:srgbClr val="FFE000"/>
          </a:solidFill>
        </p:spPr>
        <p:txBody>
          <a:bodyPr wrap="square" rtlCol="0">
            <a:spAutoFit/>
          </a:bodyPr>
          <a:lstStyle/>
          <a:p>
            <a:pPr algn="ctr"/>
            <a:r>
              <a:rPr lang="en-GB" dirty="0"/>
              <a:t>It is also important to have the same patience and understanding </a:t>
            </a:r>
            <a:br>
              <a:rPr lang="en-GB" dirty="0"/>
            </a:br>
            <a:r>
              <a:rPr lang="en-GB" dirty="0"/>
              <a:t>with yourself. </a:t>
            </a:r>
          </a:p>
        </p:txBody>
      </p:sp>
      <p:sp>
        <p:nvSpPr>
          <p:cNvPr id="3" name="Cloud 2">
            <a:extLst>
              <a:ext uri="{FF2B5EF4-FFF2-40B4-BE49-F238E27FC236}">
                <a16:creationId xmlns:a16="http://schemas.microsoft.com/office/drawing/2014/main" id="{4DCF1C1A-6323-4C93-A999-568881AC5302}"/>
              </a:ext>
            </a:extLst>
          </p:cNvPr>
          <p:cNvSpPr/>
          <p:nvPr/>
        </p:nvSpPr>
        <p:spPr>
          <a:xfrm>
            <a:off x="5621525" y="2812836"/>
            <a:ext cx="2761242" cy="2263998"/>
          </a:xfrm>
          <a:prstGeom prst="cloud">
            <a:avLst/>
          </a:prstGeom>
          <a:solidFill>
            <a:srgbClr val="FFFFFF"/>
          </a:solidFill>
          <a:ln w="28575">
            <a:solidFill>
              <a:srgbClr val="B9B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How could you show yourself some kindness?</a:t>
            </a:r>
          </a:p>
        </p:txBody>
      </p:sp>
    </p:spTree>
    <p:extLst>
      <p:ext uri="{BB962C8B-B14F-4D97-AF65-F5344CB8AC3E}">
        <p14:creationId xmlns:p14="http://schemas.microsoft.com/office/powerpoint/2010/main" val="379015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anim calcmode="lin" valueType="num">
                                      <p:cBhvr>
                                        <p:cTn id="32" dur="500" fill="hold"/>
                                        <p:tgtEl>
                                          <p:spTgt spid="3"/>
                                        </p:tgtEl>
                                        <p:attrNameLst>
                                          <p:attrName>ppt_x</p:attrName>
                                        </p:attrNameLst>
                                      </p:cBhvr>
                                      <p:tavLst>
                                        <p:tav tm="0">
                                          <p:val>
                                            <p:strVal val="#ppt_x"/>
                                          </p:val>
                                        </p:tav>
                                        <p:tav tm="100000">
                                          <p:val>
                                            <p:strVal val="#ppt_x"/>
                                          </p:val>
                                        </p:tav>
                                      </p:tavLst>
                                    </p:anim>
                                    <p:anim calcmode="lin" valueType="num">
                                      <p:cBhvr>
                                        <p:cTn id="33"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27E9-43F9-46D3-B40A-1D99BBFE6C6E}"/>
              </a:ext>
            </a:extLst>
          </p:cNvPr>
          <p:cNvSpPr>
            <a:spLocks noGrp="1"/>
          </p:cNvSpPr>
          <p:nvPr>
            <p:ph type="title"/>
          </p:nvPr>
        </p:nvSpPr>
        <p:spPr/>
        <p:txBody>
          <a:bodyPr/>
          <a:lstStyle/>
          <a:p>
            <a:r>
              <a:rPr lang="en-GB" dirty="0">
                <a:latin typeface="Twinkl" pitchFamily="2" charset="0"/>
              </a:rPr>
              <a:t>Connect with Others</a:t>
            </a:r>
          </a:p>
        </p:txBody>
      </p:sp>
      <p:sp>
        <p:nvSpPr>
          <p:cNvPr id="3" name="TextBox 2">
            <a:extLst>
              <a:ext uri="{FF2B5EF4-FFF2-40B4-BE49-F238E27FC236}">
                <a16:creationId xmlns:a16="http://schemas.microsoft.com/office/drawing/2014/main" id="{CB805527-8F45-4E92-B96B-BCAF5AE16B60}"/>
              </a:ext>
            </a:extLst>
          </p:cNvPr>
          <p:cNvSpPr txBox="1"/>
          <p:nvPr/>
        </p:nvSpPr>
        <p:spPr>
          <a:xfrm>
            <a:off x="755650" y="1484784"/>
            <a:ext cx="7632700" cy="1477328"/>
          </a:xfrm>
          <a:prstGeom prst="rect">
            <a:avLst/>
          </a:prstGeom>
          <a:noFill/>
        </p:spPr>
        <p:txBody>
          <a:bodyPr wrap="square" rtlCol="0">
            <a:spAutoFit/>
          </a:bodyPr>
          <a:lstStyle/>
          <a:p>
            <a:pPr lvl="0" algn="ctr"/>
            <a:r>
              <a:rPr lang="en-GB" dirty="0"/>
              <a:t>An important part of wellbeing is being connected with other people. This is called a support network. You will be part of other people’s support networks, where you will support their wellbeing, and other people will be in your support network. This might include family, friends, teachers at school and members of the community. </a:t>
            </a:r>
            <a:endParaRPr lang="en-GB" dirty="0">
              <a:highlight>
                <a:srgbClr val="FFFF00"/>
              </a:highlight>
            </a:endParaRPr>
          </a:p>
        </p:txBody>
      </p:sp>
      <p:pic>
        <p:nvPicPr>
          <p:cNvPr id="5" name="Picture 4" descr="A group of people posing for the camera&#10;&#10;Description automatically generated">
            <a:extLst>
              <a:ext uri="{FF2B5EF4-FFF2-40B4-BE49-F238E27FC236}">
                <a16:creationId xmlns:a16="http://schemas.microsoft.com/office/drawing/2014/main" id="{E122AE54-3A8D-465B-A76C-B8B0BE26F5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27784" y="2943226"/>
            <a:ext cx="3888432" cy="3313116"/>
          </a:xfrm>
          <a:prstGeom prst="rect">
            <a:avLst/>
          </a:prstGeom>
        </p:spPr>
      </p:pic>
      <p:sp>
        <p:nvSpPr>
          <p:cNvPr id="6" name="TextBox 5">
            <a:extLst>
              <a:ext uri="{FF2B5EF4-FFF2-40B4-BE49-F238E27FC236}">
                <a16:creationId xmlns:a16="http://schemas.microsoft.com/office/drawing/2014/main" id="{7566266C-2BE8-4C34-9540-203825BD54BF}"/>
              </a:ext>
            </a:extLst>
          </p:cNvPr>
          <p:cNvSpPr txBox="1"/>
          <p:nvPr/>
        </p:nvSpPr>
        <p:spPr>
          <a:xfrm>
            <a:off x="755576" y="1628800"/>
            <a:ext cx="7632774" cy="646331"/>
          </a:xfrm>
          <a:prstGeom prst="rect">
            <a:avLst/>
          </a:prstGeom>
          <a:noFill/>
        </p:spPr>
        <p:txBody>
          <a:bodyPr wrap="square" rtlCol="0">
            <a:spAutoFit/>
          </a:bodyPr>
          <a:lstStyle/>
          <a:p>
            <a:pPr lvl="0"/>
            <a:r>
              <a:rPr lang="en-GB" dirty="0"/>
              <a:t>If you are having difficulties with your wellbeing, it is really important to reach out and connect with someone in your support network. </a:t>
            </a:r>
          </a:p>
        </p:txBody>
      </p:sp>
      <p:pic>
        <p:nvPicPr>
          <p:cNvPr id="7" name="Picture 6">
            <a:extLst>
              <a:ext uri="{FF2B5EF4-FFF2-40B4-BE49-F238E27FC236}">
                <a16:creationId xmlns:a16="http://schemas.microsoft.com/office/drawing/2014/main" id="{4003EFF6-7FAF-43CB-BD1C-75EA604A7C0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247484" y="2780928"/>
            <a:ext cx="4096194" cy="3598177"/>
          </a:xfrm>
          <a:prstGeom prst="rect">
            <a:avLst/>
          </a:prstGeom>
        </p:spPr>
      </p:pic>
      <p:sp>
        <p:nvSpPr>
          <p:cNvPr id="8" name="TextBox 7">
            <a:extLst>
              <a:ext uri="{FF2B5EF4-FFF2-40B4-BE49-F238E27FC236}">
                <a16:creationId xmlns:a16="http://schemas.microsoft.com/office/drawing/2014/main" id="{190B11EF-702C-48FD-BA27-EB4582DA1DE5}"/>
              </a:ext>
            </a:extLst>
          </p:cNvPr>
          <p:cNvSpPr txBox="1"/>
          <p:nvPr/>
        </p:nvSpPr>
        <p:spPr>
          <a:xfrm>
            <a:off x="755650" y="2852936"/>
            <a:ext cx="3528318" cy="2862322"/>
          </a:xfrm>
          <a:prstGeom prst="rect">
            <a:avLst/>
          </a:prstGeom>
          <a:noFill/>
        </p:spPr>
        <p:txBody>
          <a:bodyPr wrap="square" rtlCol="0">
            <a:spAutoFit/>
          </a:bodyPr>
          <a:lstStyle/>
          <a:p>
            <a:pPr lvl="0"/>
            <a:r>
              <a:rPr lang="en-GB" dirty="0"/>
              <a:t>This might be through face-to-face interactions or, if this is not possible or you’d prefer it a different way, it could be through letters, messaging, telephone calls, video calls or playing games together on the Internet (always check with your parents or carers first if you want to go online).</a:t>
            </a:r>
          </a:p>
        </p:txBody>
      </p:sp>
      <p:pic>
        <p:nvPicPr>
          <p:cNvPr id="10" name="Picture 9" descr="A person posing for the camera&#10;&#10;Description automatically generated">
            <a:extLst>
              <a:ext uri="{FF2B5EF4-FFF2-40B4-BE49-F238E27FC236}">
                <a16:creationId xmlns:a16="http://schemas.microsoft.com/office/drawing/2014/main" id="{B30C4967-2927-4DA0-BE5C-D3E5A7E1FA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39952" y="3217349"/>
            <a:ext cx="4321297" cy="2829832"/>
          </a:xfrm>
          <a:prstGeom prst="rect">
            <a:avLst/>
          </a:prstGeom>
        </p:spPr>
      </p:pic>
      <p:pic>
        <p:nvPicPr>
          <p:cNvPr id="12" name="Picture 11" descr="A picture containing shirt&#10;&#10;Description automatically generated">
            <a:extLst>
              <a:ext uri="{FF2B5EF4-FFF2-40B4-BE49-F238E27FC236}">
                <a16:creationId xmlns:a16="http://schemas.microsoft.com/office/drawing/2014/main" id="{38F02BBB-45FE-46C9-813A-FA3110C0C1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78872" y="2812679"/>
            <a:ext cx="1944216" cy="3220016"/>
          </a:xfrm>
          <a:prstGeom prst="rect">
            <a:avLst/>
          </a:prstGeom>
        </p:spPr>
      </p:pic>
      <p:pic>
        <p:nvPicPr>
          <p:cNvPr id="14" name="Picture 13" descr="A picture containing indoor, sitting, table, piece&#10;&#10;Description automatically generated">
            <a:extLst>
              <a:ext uri="{FF2B5EF4-FFF2-40B4-BE49-F238E27FC236}">
                <a16:creationId xmlns:a16="http://schemas.microsoft.com/office/drawing/2014/main" id="{5799A358-5919-4FCB-B985-64B17F914D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06273" y="2995833"/>
            <a:ext cx="4266127" cy="2737423"/>
          </a:xfrm>
          <a:prstGeom prst="rect">
            <a:avLst/>
          </a:prstGeom>
        </p:spPr>
      </p:pic>
      <p:sp>
        <p:nvSpPr>
          <p:cNvPr id="15" name="TextBox 14">
            <a:extLst>
              <a:ext uri="{FF2B5EF4-FFF2-40B4-BE49-F238E27FC236}">
                <a16:creationId xmlns:a16="http://schemas.microsoft.com/office/drawing/2014/main" id="{8E05347E-F71D-4FA5-BF66-7F11261D3689}"/>
              </a:ext>
            </a:extLst>
          </p:cNvPr>
          <p:cNvSpPr txBox="1"/>
          <p:nvPr/>
        </p:nvSpPr>
        <p:spPr>
          <a:xfrm>
            <a:off x="755576" y="1484784"/>
            <a:ext cx="7632774" cy="1200329"/>
          </a:xfrm>
          <a:prstGeom prst="rect">
            <a:avLst/>
          </a:prstGeom>
          <a:noFill/>
        </p:spPr>
        <p:txBody>
          <a:bodyPr wrap="square" rtlCol="0">
            <a:spAutoFit/>
          </a:bodyPr>
          <a:lstStyle/>
          <a:p>
            <a:pPr lvl="0" algn="ctr"/>
            <a:r>
              <a:rPr lang="en-GB" dirty="0"/>
              <a:t>Connections are a really important part of your wellbeing and for these to be strong, you need to put time and energy into creating and keeping these. It isn’t always easy but it is important for you to have others that look out for your wellbeing and support it. </a:t>
            </a:r>
          </a:p>
        </p:txBody>
      </p:sp>
      <p:pic>
        <p:nvPicPr>
          <p:cNvPr id="17" name="Picture 16">
            <a:extLst>
              <a:ext uri="{FF2B5EF4-FFF2-40B4-BE49-F238E27FC236}">
                <a16:creationId xmlns:a16="http://schemas.microsoft.com/office/drawing/2014/main" id="{EB567E9E-8414-48DB-81DC-E71190F4719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2558832" y="2984728"/>
            <a:ext cx="4026337" cy="3394377"/>
          </a:xfrm>
          <a:prstGeom prst="rect">
            <a:avLst/>
          </a:prstGeom>
        </p:spPr>
      </p:pic>
      <p:sp>
        <p:nvSpPr>
          <p:cNvPr id="13" name="Cloud 12">
            <a:extLst>
              <a:ext uri="{FF2B5EF4-FFF2-40B4-BE49-F238E27FC236}">
                <a16:creationId xmlns:a16="http://schemas.microsoft.com/office/drawing/2014/main" id="{09899BC8-27DE-4166-9DD3-628C2376DA4A}"/>
              </a:ext>
            </a:extLst>
          </p:cNvPr>
          <p:cNvSpPr/>
          <p:nvPr/>
        </p:nvSpPr>
        <p:spPr>
          <a:xfrm>
            <a:off x="3319641" y="3982313"/>
            <a:ext cx="2376970" cy="1894959"/>
          </a:xfrm>
          <a:prstGeom prst="cloud">
            <a:avLst/>
          </a:prstGeom>
          <a:solidFill>
            <a:srgbClr val="FFFFFF"/>
          </a:solidFill>
          <a:ln w="28575">
            <a:solidFill>
              <a:srgbClr val="B9B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Who is in your support network? </a:t>
            </a:r>
          </a:p>
        </p:txBody>
      </p:sp>
    </p:spTree>
    <p:extLst>
      <p:ext uri="{BB962C8B-B14F-4D97-AF65-F5344CB8AC3E}">
        <p14:creationId xmlns:p14="http://schemas.microsoft.com/office/powerpoint/2010/main" val="235134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4"/>
                                        </p:tgtEl>
                                      </p:cBhvr>
                                    </p:animEffect>
                                    <p:set>
                                      <p:cBhvr>
                                        <p:cTn id="65" dur="1" fill="hold">
                                          <p:stCondLst>
                                            <p:cond delay="499"/>
                                          </p:stCondLst>
                                        </p:cTn>
                                        <p:tgtEl>
                                          <p:spTgt spid="14"/>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6"/>
                                        </p:tgtEl>
                                      </p:cBhvr>
                                    </p:animEffect>
                                    <p:set>
                                      <p:cBhvr>
                                        <p:cTn id="68" dur="1" fill="hold">
                                          <p:stCondLst>
                                            <p:cond delay="499"/>
                                          </p:stCondLst>
                                        </p:cTn>
                                        <p:tgtEl>
                                          <p:spTgt spid="6"/>
                                        </p:tgtEl>
                                        <p:attrNameLst>
                                          <p:attrName>style.visibility</p:attrName>
                                        </p:attrNameLst>
                                      </p:cBhvr>
                                      <p:to>
                                        <p:strVal val="hidden"/>
                                      </p:to>
                                    </p:se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par>
                                <p:cTn id="73" presetID="10" presetClass="entr" presetSubtype="0" fill="hold"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anim calcmode="lin" valueType="num">
                                      <p:cBhvr>
                                        <p:cTn id="81" dur="500" fill="hold"/>
                                        <p:tgtEl>
                                          <p:spTgt spid="13"/>
                                        </p:tgtEl>
                                        <p:attrNameLst>
                                          <p:attrName>ppt_x</p:attrName>
                                        </p:attrNameLst>
                                      </p:cBhvr>
                                      <p:tavLst>
                                        <p:tav tm="0">
                                          <p:val>
                                            <p:strVal val="#ppt_x"/>
                                          </p:val>
                                        </p:tav>
                                        <p:tav tm="100000">
                                          <p:val>
                                            <p:strVal val="#ppt_x"/>
                                          </p:val>
                                        </p:tav>
                                      </p:tavLst>
                                    </p:anim>
                                    <p:anim calcmode="lin" valueType="num">
                                      <p:cBhvr>
                                        <p:cTn id="8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P spid="8" grpId="0"/>
      <p:bldP spid="8" grpId="1"/>
      <p:bldP spid="15"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Exploring</a:t>
            </a:r>
          </a:p>
        </p:txBody>
      </p:sp>
    </p:spTree>
    <p:extLst>
      <p:ext uri="{BB962C8B-B14F-4D97-AF65-F5344CB8AC3E}">
        <p14:creationId xmlns:p14="http://schemas.microsoft.com/office/powerpoint/2010/main" val="716910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Positive Mindset</a:t>
            </a:r>
          </a:p>
        </p:txBody>
      </p:sp>
      <p:sp>
        <p:nvSpPr>
          <p:cNvPr id="3" name="TextBox 2">
            <a:extLst>
              <a:ext uri="{FF2B5EF4-FFF2-40B4-BE49-F238E27FC236}">
                <a16:creationId xmlns:a16="http://schemas.microsoft.com/office/drawing/2014/main" id="{04B70DF4-F6FC-432B-8413-F3E46B21FD31}"/>
              </a:ext>
            </a:extLst>
          </p:cNvPr>
          <p:cNvSpPr txBox="1"/>
          <p:nvPr/>
        </p:nvSpPr>
        <p:spPr>
          <a:xfrm>
            <a:off x="755650" y="1484784"/>
            <a:ext cx="7632700" cy="1477328"/>
          </a:xfrm>
          <a:prstGeom prst="rect">
            <a:avLst/>
          </a:prstGeom>
          <a:noFill/>
        </p:spPr>
        <p:txBody>
          <a:bodyPr wrap="square" rtlCol="0">
            <a:spAutoFit/>
          </a:bodyPr>
          <a:lstStyle/>
          <a:p>
            <a:pPr lvl="0"/>
            <a:r>
              <a:rPr lang="en-GB" dirty="0"/>
              <a:t>Part of coping with times of change or stress is ensuring that the way you see the situation is through a positive mindset. </a:t>
            </a:r>
          </a:p>
          <a:p>
            <a:pPr lvl="0"/>
            <a:endParaRPr lang="en-GB" dirty="0"/>
          </a:p>
          <a:p>
            <a:pPr lvl="0"/>
            <a:r>
              <a:rPr lang="en-GB" dirty="0"/>
              <a:t>This means looking for opportunities in every situation, no matter how challenging or difficult they are. </a:t>
            </a:r>
          </a:p>
        </p:txBody>
      </p:sp>
      <p:pic>
        <p:nvPicPr>
          <p:cNvPr id="5" name="Picture 4">
            <a:extLst>
              <a:ext uri="{FF2B5EF4-FFF2-40B4-BE49-F238E27FC236}">
                <a16:creationId xmlns:a16="http://schemas.microsoft.com/office/drawing/2014/main" id="{8E374700-469A-426D-ADB8-BC841AE6A3D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1560" y="3176340"/>
            <a:ext cx="3107728" cy="3202765"/>
          </a:xfrm>
          <a:prstGeom prst="rect">
            <a:avLst/>
          </a:prstGeom>
        </p:spPr>
      </p:pic>
      <p:sp>
        <p:nvSpPr>
          <p:cNvPr id="6" name="TextBox 5">
            <a:extLst>
              <a:ext uri="{FF2B5EF4-FFF2-40B4-BE49-F238E27FC236}">
                <a16:creationId xmlns:a16="http://schemas.microsoft.com/office/drawing/2014/main" id="{1EA790D0-59AF-43FB-8EAF-CC7259FD539E}"/>
              </a:ext>
            </a:extLst>
          </p:cNvPr>
          <p:cNvSpPr txBox="1"/>
          <p:nvPr/>
        </p:nvSpPr>
        <p:spPr>
          <a:xfrm>
            <a:off x="3707904" y="3068960"/>
            <a:ext cx="4608512" cy="3139321"/>
          </a:xfrm>
          <a:prstGeom prst="rect">
            <a:avLst/>
          </a:prstGeom>
          <a:noFill/>
        </p:spPr>
        <p:txBody>
          <a:bodyPr wrap="square" rtlCol="0">
            <a:spAutoFit/>
          </a:bodyPr>
          <a:lstStyle/>
          <a:p>
            <a:pPr lvl="0"/>
            <a:r>
              <a:rPr lang="en-GB" dirty="0"/>
              <a:t>This approach can help you to:</a:t>
            </a:r>
          </a:p>
          <a:p>
            <a:pPr marL="285750" indent="-285750">
              <a:buFont typeface="Arial" panose="020B0604020202020204" pitchFamily="34" charset="0"/>
              <a:buChar char="•"/>
            </a:pPr>
            <a:r>
              <a:rPr lang="en-GB" dirty="0"/>
              <a:t>see life in a different way;</a:t>
            </a:r>
          </a:p>
          <a:p>
            <a:pPr marL="285750" indent="-285750">
              <a:buFont typeface="Arial" panose="020B0604020202020204" pitchFamily="34" charset="0"/>
              <a:buChar char="•"/>
            </a:pPr>
            <a:r>
              <a:rPr lang="en-GB" dirty="0"/>
              <a:t>organise or think about the priorities in your life;</a:t>
            </a:r>
          </a:p>
          <a:p>
            <a:pPr marL="285750" indent="-285750">
              <a:buFont typeface="Arial" panose="020B0604020202020204" pitchFamily="34" charset="0"/>
              <a:buChar char="•"/>
            </a:pPr>
            <a:r>
              <a:rPr lang="en-GB" dirty="0"/>
              <a:t>value people over ‘things’;</a:t>
            </a:r>
          </a:p>
          <a:p>
            <a:pPr marL="285750" indent="-285750">
              <a:buFont typeface="Arial" panose="020B0604020202020204" pitchFamily="34" charset="0"/>
              <a:buChar char="•"/>
            </a:pPr>
            <a:r>
              <a:rPr lang="en-GB" dirty="0"/>
              <a:t>remember what is important within your life; </a:t>
            </a:r>
          </a:p>
          <a:p>
            <a:pPr marL="285750" indent="-285750">
              <a:buFont typeface="Arial" panose="020B0604020202020204" pitchFamily="34" charset="0"/>
              <a:buChar char="•"/>
            </a:pPr>
            <a:r>
              <a:rPr lang="en-GB" dirty="0"/>
              <a:t>recognise the value of your health and wellbeing; and</a:t>
            </a:r>
          </a:p>
          <a:p>
            <a:pPr marL="285750" indent="-285750">
              <a:buFont typeface="Arial" panose="020B0604020202020204" pitchFamily="34" charset="0"/>
              <a:buChar char="•"/>
            </a:pPr>
            <a:r>
              <a:rPr lang="en-GB" dirty="0"/>
              <a:t>recognise the value of loving others and being loved.</a:t>
            </a:r>
          </a:p>
        </p:txBody>
      </p:sp>
    </p:spTree>
    <p:extLst>
      <p:ext uri="{BB962C8B-B14F-4D97-AF65-F5344CB8AC3E}">
        <p14:creationId xmlns:p14="http://schemas.microsoft.com/office/powerpoint/2010/main" val="331781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500"/>
                                        <p:tgtEl>
                                          <p:spTgt spid="6">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fade">
                                      <p:cBhvr>
                                        <p:cTn id="45" dur="500"/>
                                        <p:tgtEl>
                                          <p:spTgt spid="6">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Effect transition="in" filter="fade">
                                      <p:cBhvr>
                                        <p:cTn id="5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Positive Mindset</a:t>
            </a:r>
          </a:p>
        </p:txBody>
      </p:sp>
      <p:sp>
        <p:nvSpPr>
          <p:cNvPr id="5" name="Rectangle 4">
            <a:extLst>
              <a:ext uri="{FF2B5EF4-FFF2-40B4-BE49-F238E27FC236}">
                <a16:creationId xmlns:a16="http://schemas.microsoft.com/office/drawing/2014/main" id="{C8C0AB4E-4452-4748-9E3D-951254920925}"/>
              </a:ext>
            </a:extLst>
          </p:cNvPr>
          <p:cNvSpPr/>
          <p:nvPr/>
        </p:nvSpPr>
        <p:spPr>
          <a:xfrm>
            <a:off x="3923928" y="1700808"/>
            <a:ext cx="4464422" cy="2464517"/>
          </a:xfrm>
          <a:prstGeom prst="rect">
            <a:avLst/>
          </a:prstGeom>
          <a:solidFill>
            <a:srgbClr val="CB4693"/>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108000" rIns="108000" bIns="108000" rtlCol="0" anchor="ctr"/>
          <a:lstStyle/>
          <a:p>
            <a:pPr algn="ctr"/>
            <a:r>
              <a:rPr lang="en-GB" dirty="0"/>
              <a:t>Look at the pyramid. Think about where you would put each of the different things in your own pyramid.</a:t>
            </a:r>
          </a:p>
          <a:p>
            <a:pPr algn="ctr"/>
            <a:endParaRPr lang="en-GB" dirty="0"/>
          </a:p>
          <a:p>
            <a:pPr algn="ctr"/>
            <a:r>
              <a:rPr lang="en-GB" dirty="0"/>
              <a:t>Discuss this with someone else in </a:t>
            </a:r>
            <a:br>
              <a:rPr lang="en-GB" dirty="0"/>
            </a:br>
            <a:r>
              <a:rPr lang="en-GB" dirty="0"/>
              <a:t>your house and see if there are areas where you feel the same and areas where you differ.</a:t>
            </a:r>
          </a:p>
        </p:txBody>
      </p:sp>
      <p:sp>
        <p:nvSpPr>
          <p:cNvPr id="7" name="Rectangle 6">
            <a:extLst>
              <a:ext uri="{FF2B5EF4-FFF2-40B4-BE49-F238E27FC236}">
                <a16:creationId xmlns:a16="http://schemas.microsoft.com/office/drawing/2014/main" id="{82C9DD79-5753-4C62-884E-162230965C7F}"/>
              </a:ext>
            </a:extLst>
          </p:cNvPr>
          <p:cNvSpPr/>
          <p:nvPr/>
        </p:nvSpPr>
        <p:spPr>
          <a:xfrm>
            <a:off x="3923928" y="4325747"/>
            <a:ext cx="4464422" cy="1672429"/>
          </a:xfrm>
          <a:prstGeom prst="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108000" rIns="108000" bIns="108000" rtlCol="0" anchor="ctr"/>
          <a:lstStyle/>
          <a:p>
            <a:pPr algn="ctr"/>
            <a:r>
              <a:rPr lang="en-GB" dirty="0"/>
              <a:t>Remember, all of the things within your triangle are important. This is about thinking which are more important to you than others. There is no ‘right’ or ‘wrong’ answers.</a:t>
            </a:r>
          </a:p>
        </p:txBody>
      </p:sp>
      <p:pic>
        <p:nvPicPr>
          <p:cNvPr id="4" name="Picture 3">
            <a:extLst>
              <a:ext uri="{FF2B5EF4-FFF2-40B4-BE49-F238E27FC236}">
                <a16:creationId xmlns:a16="http://schemas.microsoft.com/office/drawing/2014/main" id="{C00DDC44-01B5-4EDD-88EE-AB828FFAD83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99592" y="1473201"/>
            <a:ext cx="3312367" cy="4685397"/>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6209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Aim</a:t>
            </a:r>
          </a:p>
        </p:txBody>
      </p:sp>
      <p:sp>
        <p:nvSpPr>
          <p:cNvPr id="16" name="Content Placeholder 15"/>
          <p:cNvSpPr>
            <a:spLocks noGrp="1"/>
          </p:cNvSpPr>
          <p:nvPr>
            <p:ph idx="1"/>
          </p:nvPr>
        </p:nvSpPr>
        <p:spPr/>
        <p:txBody>
          <a:bodyPr>
            <a:normAutofit/>
          </a:bodyPr>
          <a:lstStyle/>
          <a:p>
            <a:r>
              <a:rPr lang="en-GB" dirty="0">
                <a:latin typeface="Twinkl" pitchFamily="50" charset="0"/>
              </a:rPr>
              <a:t>I can reflect on my learning.</a:t>
            </a:r>
          </a:p>
        </p:txBody>
      </p:sp>
      <p:sp>
        <p:nvSpPr>
          <p:cNvPr id="20" name="Content Placeholder 15"/>
          <p:cNvSpPr txBox="1">
            <a:spLocks/>
          </p:cNvSpPr>
          <p:nvPr/>
        </p:nvSpPr>
        <p:spPr>
          <a:xfrm>
            <a:off x="628650" y="3466803"/>
            <a:ext cx="7886700" cy="1409700"/>
          </a:xfrm>
          <a:prstGeom prst="rect">
            <a:avLst/>
          </a:prstGeom>
          <a:noFill/>
          <a:ln w="25400">
            <a:noFill/>
          </a:ln>
        </p:spPr>
        <p:txBody>
          <a:bodyPr vert="horz" lIns="180000" tIns="252000" rIns="252000" bIns="18000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I can describe something I have learnt, and something I have learnt how to do.</a:t>
            </a:r>
          </a:p>
          <a:p>
            <a:r>
              <a:rPr lang="en-GB" dirty="0">
                <a:latin typeface="Twinkl" pitchFamily="50" charset="0"/>
              </a:rPr>
              <a:t>I can explain how I can apply my learning.</a:t>
            </a:r>
          </a:p>
          <a:p>
            <a:r>
              <a:rPr lang="en-GB" dirty="0">
                <a:latin typeface="Twinkl" pitchFamily="50" charset="0"/>
              </a:rPr>
              <a:t>I can set a goal for the future. </a:t>
            </a:r>
          </a:p>
        </p:txBody>
      </p:sp>
    </p:spTree>
    <p:extLst>
      <p:ext uri="{BB962C8B-B14F-4D97-AF65-F5344CB8AC3E}">
        <p14:creationId xmlns:p14="http://schemas.microsoft.com/office/powerpoint/2010/main" val="565924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Aim</a:t>
            </a:r>
          </a:p>
        </p:txBody>
      </p:sp>
      <p:sp>
        <p:nvSpPr>
          <p:cNvPr id="16" name="Content Placeholder 15"/>
          <p:cNvSpPr>
            <a:spLocks noGrp="1"/>
          </p:cNvSpPr>
          <p:nvPr>
            <p:ph idx="1"/>
          </p:nvPr>
        </p:nvSpPr>
        <p:spPr/>
        <p:txBody>
          <a:bodyPr>
            <a:normAutofit/>
          </a:bodyPr>
          <a:lstStyle/>
          <a:p>
            <a:r>
              <a:rPr lang="en-GB" dirty="0"/>
              <a:t>I understand that there are strategies and behaviours that support my mental health and wellbeing.</a:t>
            </a:r>
          </a:p>
        </p:txBody>
      </p:sp>
      <p:sp>
        <p:nvSpPr>
          <p:cNvPr id="20" name="Content Placeholder 15"/>
          <p:cNvSpPr txBox="1">
            <a:spLocks/>
          </p:cNvSpPr>
          <p:nvPr/>
        </p:nvSpPr>
        <p:spPr>
          <a:xfrm>
            <a:off x="628650" y="3466802"/>
            <a:ext cx="7886700" cy="2410469"/>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anose="020B0604020202020204" charset="0"/>
              </a:rPr>
              <a:t>I can think of ways I can show self-kindness.</a:t>
            </a:r>
          </a:p>
          <a:p>
            <a:r>
              <a:rPr lang="en-GB" dirty="0">
                <a:latin typeface="Twinkl" panose="020B0604020202020204" charset="0"/>
              </a:rPr>
              <a:t>I can list the areas I can control and the areas I can’t control.</a:t>
            </a:r>
          </a:p>
          <a:p>
            <a:r>
              <a:rPr lang="en-GB" dirty="0">
                <a:latin typeface="Twinkl" panose="020B0604020202020204" charset="0"/>
              </a:rPr>
              <a:t>I can think of ways to connect with other people for support.</a:t>
            </a:r>
          </a:p>
        </p:txBody>
      </p:sp>
      <p:sp>
        <p:nvSpPr>
          <p:cNvPr id="9" name="TextBox 21"/>
          <p:cNvSpPr txBox="1">
            <a:spLocks noChangeArrowheads="1"/>
          </p:cNvSpPr>
          <p:nvPr/>
        </p:nvSpPr>
        <p:spPr bwMode="auto">
          <a:xfrm>
            <a:off x="2483768" y="6245477"/>
            <a:ext cx="4032448" cy="99760"/>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GB" sz="800" baseline="30000" dirty="0">
                <a:latin typeface="Roboto" panose="02000000000000000000" pitchFamily="2" charset="0"/>
                <a:cs typeface="Arial" panose="020B0604020202020204" pitchFamily="34" charset="0"/>
              </a:rPr>
              <a:t>This resource is fully in line with the Learning Outcomes and Core Themes outlined in the PSHE Association’s </a:t>
            </a:r>
            <a:r>
              <a:rPr lang="en-GB" sz="800" b="1" u="sng" baseline="30000" dirty="0">
                <a:solidFill>
                  <a:schemeClr val="accent1"/>
                </a:solidFill>
                <a:latin typeface="Roboto" panose="02000000000000000000" pitchFamily="2" charset="0"/>
                <a:cs typeface="Arial" panose="020B0604020202020204" pitchFamily="34" charset="0"/>
                <a:hlinkClick r:id="rId2"/>
              </a:rPr>
              <a:t>Programme of Study</a:t>
            </a:r>
            <a:r>
              <a:rPr lang="en-GB" sz="800" baseline="30000" dirty="0">
                <a:latin typeface="Roboto" panose="02000000000000000000" pitchFamily="2" charset="0"/>
                <a:cs typeface="Arial" panose="020B0604020202020204" pitchFamily="34" charset="0"/>
              </a:rPr>
              <a:t>.</a:t>
            </a:r>
          </a:p>
        </p:txBody>
      </p:sp>
    </p:spTree>
    <p:extLst>
      <p:ext uri="{BB962C8B-B14F-4D97-AF65-F5344CB8AC3E}">
        <p14:creationId xmlns:p14="http://schemas.microsoft.com/office/powerpoint/2010/main" val="4472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128623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snow covered mountain&#10;&#10;Description automatically generated">
            <a:extLst>
              <a:ext uri="{FF2B5EF4-FFF2-40B4-BE49-F238E27FC236}">
                <a16:creationId xmlns:a16="http://schemas.microsoft.com/office/drawing/2014/main" id="{85D9F2A6-4488-4FB4-9C14-7295538427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88640"/>
            <a:ext cx="9144000" cy="4392488"/>
          </a:xfrm>
          <a:prstGeom prst="rect">
            <a:avLst/>
          </a:prstGeom>
        </p:spPr>
      </p:pic>
      <p:pic>
        <p:nvPicPr>
          <p:cNvPr id="10" name="Picture 9" descr="A picture containing large, flying, flock, plane&#10;&#10;Description automatically generated">
            <a:extLst>
              <a:ext uri="{FF2B5EF4-FFF2-40B4-BE49-F238E27FC236}">
                <a16:creationId xmlns:a16="http://schemas.microsoft.com/office/drawing/2014/main" id="{CF27C5B3-97CA-4C8E-BAC0-5E2D519835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9487" y="1081986"/>
            <a:ext cx="8308977" cy="5515366"/>
          </a:xfrm>
          <a:prstGeom prst="rect">
            <a:avLst/>
          </a:prstGeom>
        </p:spPr>
      </p:pic>
      <p:sp>
        <p:nvSpPr>
          <p:cNvPr id="8" name="Cloud 7">
            <a:extLst>
              <a:ext uri="{FF2B5EF4-FFF2-40B4-BE49-F238E27FC236}">
                <a16:creationId xmlns:a16="http://schemas.microsoft.com/office/drawing/2014/main" id="{5459384F-62E8-4ECA-9970-77D51E9F7F68}"/>
              </a:ext>
            </a:extLst>
          </p:cNvPr>
          <p:cNvSpPr/>
          <p:nvPr/>
        </p:nvSpPr>
        <p:spPr>
          <a:xfrm>
            <a:off x="1259632" y="1196752"/>
            <a:ext cx="2526580" cy="194421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is wellbeing?</a:t>
            </a:r>
          </a:p>
        </p:txBody>
      </p:sp>
      <p:sp>
        <p:nvSpPr>
          <p:cNvPr id="9" name="Cloud 8">
            <a:extLst>
              <a:ext uri="{FF2B5EF4-FFF2-40B4-BE49-F238E27FC236}">
                <a16:creationId xmlns:a16="http://schemas.microsoft.com/office/drawing/2014/main" id="{902DCE47-F0F1-408B-A3F3-183F425A4071}"/>
              </a:ext>
            </a:extLst>
          </p:cNvPr>
          <p:cNvSpPr/>
          <p:nvPr/>
        </p:nvSpPr>
        <p:spPr>
          <a:xfrm>
            <a:off x="4932040" y="1196752"/>
            <a:ext cx="2808312" cy="194421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How can I look after my own wellbeing?</a:t>
            </a:r>
          </a:p>
        </p:txBody>
      </p:sp>
      <p:pic>
        <p:nvPicPr>
          <p:cNvPr id="4" name="Picture 3" descr="A picture containing shirt&#10;&#10;Description automatically generated">
            <a:extLst>
              <a:ext uri="{FF2B5EF4-FFF2-40B4-BE49-F238E27FC236}">
                <a16:creationId xmlns:a16="http://schemas.microsoft.com/office/drawing/2014/main" id="{CD5FC674-590E-4229-991D-D5F8C732D1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6637" y="2708920"/>
            <a:ext cx="6889739" cy="4104456"/>
          </a:xfrm>
          <a:prstGeom prst="rect">
            <a:avLst/>
          </a:prstGeom>
        </p:spPr>
      </p:pic>
      <p:pic>
        <p:nvPicPr>
          <p:cNvPr id="7" name="border" descr="A screen shot of a computer&#10;&#10;Description automatically generated">
            <a:extLst>
              <a:ext uri="{FF2B5EF4-FFF2-40B4-BE49-F238E27FC236}">
                <a16:creationId xmlns:a16="http://schemas.microsoft.com/office/drawing/2014/main" id="{9AE3D680-173B-48E6-84D0-8E348903F2D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696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now covered mountain&#10;&#10;Description automatically generated">
            <a:extLst>
              <a:ext uri="{FF2B5EF4-FFF2-40B4-BE49-F238E27FC236}">
                <a16:creationId xmlns:a16="http://schemas.microsoft.com/office/drawing/2014/main" id="{B1C4EF54-3A8B-4A39-AA3F-46346261F79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5536" y="3284984"/>
            <a:ext cx="8339172" cy="3376947"/>
          </a:xfrm>
          <a:prstGeom prst="rect">
            <a:avLst/>
          </a:prstGeom>
        </p:spPr>
      </p:pic>
      <p:pic>
        <p:nvPicPr>
          <p:cNvPr id="8" name="Picture 7" descr="A picture containing device, player&#10;&#10;Description automatically generated">
            <a:extLst>
              <a:ext uri="{FF2B5EF4-FFF2-40B4-BE49-F238E27FC236}">
                <a16:creationId xmlns:a16="http://schemas.microsoft.com/office/drawing/2014/main" id="{CCF8904C-76A8-4A63-9F07-61DE0BCF44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83078" y="3789040"/>
            <a:ext cx="5364088" cy="2690869"/>
          </a:xfrm>
          <a:prstGeom prst="rect">
            <a:avLst/>
          </a:prstGeom>
        </p:spPr>
      </p:pic>
      <p:pic>
        <p:nvPicPr>
          <p:cNvPr id="13" name="Picture 12">
            <a:extLst>
              <a:ext uri="{FF2B5EF4-FFF2-40B4-BE49-F238E27FC236}">
                <a16:creationId xmlns:a16="http://schemas.microsoft.com/office/drawing/2014/main" id="{A2DFCAAF-659A-4416-B69A-48072C6AA3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9218" y="3284984"/>
            <a:ext cx="8339171" cy="3376947"/>
          </a:xfrm>
          <a:prstGeom prst="rect">
            <a:avLst/>
          </a:prstGeom>
        </p:spPr>
      </p:pic>
      <p:sp>
        <p:nvSpPr>
          <p:cNvPr id="2" name="Title 1"/>
          <p:cNvSpPr>
            <a:spLocks noGrp="1"/>
          </p:cNvSpPr>
          <p:nvPr>
            <p:ph type="title"/>
          </p:nvPr>
        </p:nvSpPr>
        <p:spPr/>
        <p:txBody>
          <a:bodyPr/>
          <a:lstStyle/>
          <a:p>
            <a:r>
              <a:rPr lang="en-GB" dirty="0">
                <a:latin typeface="Twinkl" pitchFamily="2" charset="0"/>
              </a:rPr>
              <a:t>What Is Wellbeing?</a:t>
            </a:r>
          </a:p>
        </p:txBody>
      </p:sp>
      <p:sp>
        <p:nvSpPr>
          <p:cNvPr id="10" name="TextBox 9">
            <a:extLst>
              <a:ext uri="{FF2B5EF4-FFF2-40B4-BE49-F238E27FC236}">
                <a16:creationId xmlns:a16="http://schemas.microsoft.com/office/drawing/2014/main" id="{A6F29F2E-27A1-44C5-AEC1-1B3CAC85406B}"/>
              </a:ext>
            </a:extLst>
          </p:cNvPr>
          <p:cNvSpPr txBox="1"/>
          <p:nvPr/>
        </p:nvSpPr>
        <p:spPr>
          <a:xfrm>
            <a:off x="755576" y="1412776"/>
            <a:ext cx="7632700" cy="1708160"/>
          </a:xfrm>
          <a:prstGeom prst="rect">
            <a:avLst/>
          </a:prstGeom>
          <a:noFill/>
        </p:spPr>
        <p:txBody>
          <a:bodyPr wrap="square" rtlCol="0">
            <a:spAutoFit/>
          </a:bodyPr>
          <a:lstStyle/>
          <a:p>
            <a:pPr>
              <a:lnSpc>
                <a:spcPct val="150000"/>
              </a:lnSpc>
            </a:pPr>
            <a:r>
              <a:rPr lang="en-GB" dirty="0"/>
              <a:t>When you try to look after your own wellbeing, you think about:</a:t>
            </a:r>
          </a:p>
          <a:p>
            <a:pPr marL="285750" indent="-285750">
              <a:lnSpc>
                <a:spcPct val="150000"/>
              </a:lnSpc>
              <a:buFont typeface="Arial" panose="020B0604020202020204" pitchFamily="34" charset="0"/>
              <a:buChar char="•"/>
            </a:pPr>
            <a:r>
              <a:rPr lang="en-GB" dirty="0"/>
              <a:t>how comfortable you are (both physically and mentally);</a:t>
            </a:r>
          </a:p>
          <a:p>
            <a:pPr marL="285750" indent="-285750">
              <a:lnSpc>
                <a:spcPct val="150000"/>
              </a:lnSpc>
              <a:buFont typeface="Arial" panose="020B0604020202020204" pitchFamily="34" charset="0"/>
              <a:buChar char="•"/>
            </a:pPr>
            <a:r>
              <a:rPr lang="en-GB" dirty="0"/>
              <a:t>how healthy you are (both physically and mentally); and </a:t>
            </a:r>
          </a:p>
          <a:p>
            <a:pPr marL="285750" indent="-285750">
              <a:lnSpc>
                <a:spcPct val="150000"/>
              </a:lnSpc>
              <a:buFont typeface="Arial" panose="020B0604020202020204" pitchFamily="34" charset="0"/>
              <a:buChar char="•"/>
            </a:pPr>
            <a:r>
              <a:rPr lang="en-GB" dirty="0"/>
              <a:t>how happy you are. </a:t>
            </a:r>
          </a:p>
        </p:txBody>
      </p:sp>
      <p:sp>
        <p:nvSpPr>
          <p:cNvPr id="11" name="Rectangle 10">
            <a:extLst>
              <a:ext uri="{FF2B5EF4-FFF2-40B4-BE49-F238E27FC236}">
                <a16:creationId xmlns:a16="http://schemas.microsoft.com/office/drawing/2014/main" id="{0FC2852D-3051-4503-B9D4-D46AFDAB38CE}"/>
              </a:ext>
            </a:extLst>
          </p:cNvPr>
          <p:cNvSpPr/>
          <p:nvPr/>
        </p:nvSpPr>
        <p:spPr>
          <a:xfrm>
            <a:off x="755724" y="4149079"/>
            <a:ext cx="7632700" cy="1368153"/>
          </a:xfrm>
          <a:prstGeom prst="rect">
            <a:avLst/>
          </a:prstGeom>
          <a:solidFill>
            <a:srgbClr val="4A368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lvl="0" algn="just"/>
            <a:r>
              <a:rPr lang="en-GB" dirty="0"/>
              <a:t>If life changes, you may feel a lack of control, which can then make you feel unsettled. This can affect your wellbeing and how you feel. Changes can take you out of your comfort zone and make you see life a bit differently; all of which can be unsettling. </a:t>
            </a:r>
          </a:p>
        </p:txBody>
      </p:sp>
      <p:pic>
        <p:nvPicPr>
          <p:cNvPr id="12" name="border" descr="A screen shot of a computer&#10;&#10;Description automatically generated">
            <a:extLst>
              <a:ext uri="{FF2B5EF4-FFF2-40B4-BE49-F238E27FC236}">
                <a16:creationId xmlns:a16="http://schemas.microsoft.com/office/drawing/2014/main" id="{9E7CBD24-45EA-4BC5-9BBF-C9860352D4D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Cloud 5">
            <a:extLst>
              <a:ext uri="{FF2B5EF4-FFF2-40B4-BE49-F238E27FC236}">
                <a16:creationId xmlns:a16="http://schemas.microsoft.com/office/drawing/2014/main" id="{FDAFEDBF-FD42-4943-BCC7-9E013ACD64FF}"/>
              </a:ext>
            </a:extLst>
          </p:cNvPr>
          <p:cNvSpPr/>
          <p:nvPr/>
        </p:nvSpPr>
        <p:spPr>
          <a:xfrm>
            <a:off x="1729807" y="1547301"/>
            <a:ext cx="5670630" cy="3763398"/>
          </a:xfrm>
          <a:prstGeom prst="cloud">
            <a:avLst/>
          </a:prstGeom>
          <a:solidFill>
            <a:srgbClr val="FFFFFF"/>
          </a:solidFill>
          <a:ln>
            <a:solidFill>
              <a:srgbClr val="B9B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dirty="0">
                <a:solidFill>
                  <a:schemeClr val="tx1"/>
                </a:solidFill>
              </a:rPr>
              <a:t>Wellbeing is explained as feeling…</a:t>
            </a:r>
          </a:p>
          <a:p>
            <a:pPr algn="ctr">
              <a:lnSpc>
                <a:spcPct val="150000"/>
              </a:lnSpc>
            </a:pPr>
            <a:r>
              <a:rPr lang="en-GB" dirty="0">
                <a:solidFill>
                  <a:srgbClr val="00A8E7"/>
                </a:solidFill>
              </a:rPr>
              <a:t>comfortable</a:t>
            </a:r>
            <a:r>
              <a:rPr lang="en-GB" dirty="0">
                <a:solidFill>
                  <a:schemeClr val="tx1"/>
                </a:solidFill>
              </a:rPr>
              <a:t>,</a:t>
            </a:r>
          </a:p>
          <a:p>
            <a:pPr algn="ctr">
              <a:lnSpc>
                <a:spcPct val="150000"/>
              </a:lnSpc>
            </a:pPr>
            <a:r>
              <a:rPr lang="en-GB" dirty="0">
                <a:solidFill>
                  <a:srgbClr val="85BD33"/>
                </a:solidFill>
              </a:rPr>
              <a:t>healthy</a:t>
            </a:r>
            <a:r>
              <a:rPr lang="en-GB" dirty="0">
                <a:solidFill>
                  <a:schemeClr val="tx1"/>
                </a:solidFill>
              </a:rPr>
              <a:t>,</a:t>
            </a:r>
          </a:p>
          <a:p>
            <a:pPr algn="ctr">
              <a:lnSpc>
                <a:spcPct val="150000"/>
              </a:lnSpc>
            </a:pPr>
            <a:r>
              <a:rPr lang="en-GB" dirty="0">
                <a:solidFill>
                  <a:schemeClr val="tx1"/>
                </a:solidFill>
              </a:rPr>
              <a:t>or </a:t>
            </a:r>
            <a:r>
              <a:rPr lang="en-GB" dirty="0">
                <a:solidFill>
                  <a:srgbClr val="F9B000"/>
                </a:solidFill>
              </a:rPr>
              <a:t>happy</a:t>
            </a:r>
            <a:r>
              <a:rPr lang="en-GB" dirty="0">
                <a:solidFill>
                  <a:schemeClr val="tx1"/>
                </a:solidFill>
              </a:rPr>
              <a:t>.</a:t>
            </a:r>
          </a:p>
        </p:txBody>
      </p:sp>
    </p:spTree>
    <p:extLst>
      <p:ext uri="{BB962C8B-B14F-4D97-AF65-F5344CB8AC3E}">
        <p14:creationId xmlns:p14="http://schemas.microsoft.com/office/powerpoint/2010/main" val="25703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xEl>
                                              <p:pRg st="0" end="0"/>
                                            </p:txEl>
                                          </p:spTgt>
                                        </p:tgtEl>
                                      </p:cBhvr>
                                    </p:animEffect>
                                    <p:set>
                                      <p:cBhvr>
                                        <p:cTn id="40" dur="1" fill="hold">
                                          <p:stCondLst>
                                            <p:cond delay="499"/>
                                          </p:stCondLst>
                                        </p:cTn>
                                        <p:tgtEl>
                                          <p:spTgt spid="6">
                                            <p:txEl>
                                              <p:pRg st="0" end="0"/>
                                            </p:txEl>
                                          </p:spTgt>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6">
                                            <p:txEl>
                                              <p:pRg st="1" end="1"/>
                                            </p:txEl>
                                          </p:spTgt>
                                        </p:tgtEl>
                                      </p:cBhvr>
                                    </p:animEffect>
                                    <p:set>
                                      <p:cBhvr>
                                        <p:cTn id="43" dur="1" fill="hold">
                                          <p:stCondLst>
                                            <p:cond delay="499"/>
                                          </p:stCondLst>
                                        </p:cTn>
                                        <p:tgtEl>
                                          <p:spTgt spid="6">
                                            <p:txEl>
                                              <p:pRg st="1" end="1"/>
                                            </p:txEl>
                                          </p:spTgt>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6">
                                            <p:txEl>
                                              <p:pRg st="2" end="2"/>
                                            </p:txEl>
                                          </p:spTgt>
                                        </p:tgtEl>
                                      </p:cBhvr>
                                    </p:animEffect>
                                    <p:set>
                                      <p:cBhvr>
                                        <p:cTn id="46" dur="1" fill="hold">
                                          <p:stCondLst>
                                            <p:cond delay="499"/>
                                          </p:stCondLst>
                                        </p:cTn>
                                        <p:tgtEl>
                                          <p:spTgt spid="6">
                                            <p:txEl>
                                              <p:pRg st="2" end="2"/>
                                            </p:txEl>
                                          </p:spTgt>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6">
                                            <p:txEl>
                                              <p:pRg st="3" end="3"/>
                                            </p:txEl>
                                          </p:spTgt>
                                        </p:tgtEl>
                                      </p:cBhvr>
                                    </p:animEffect>
                                    <p:set>
                                      <p:cBhvr>
                                        <p:cTn id="49" dur="1" fill="hold">
                                          <p:stCondLst>
                                            <p:cond delay="499"/>
                                          </p:stCondLst>
                                        </p:cTn>
                                        <p:tgtEl>
                                          <p:spTgt spid="6">
                                            <p:txEl>
                                              <p:pRg st="3" end="3"/>
                                            </p:txEl>
                                          </p:spTgt>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bg/>
                                          </p:spTgt>
                                        </p:tgtEl>
                                      </p:cBhvr>
                                    </p:animEffect>
                                    <p:set>
                                      <p:cBhvr>
                                        <p:cTn id="52" dur="1" fill="hold">
                                          <p:stCondLst>
                                            <p:cond delay="499"/>
                                          </p:stCondLst>
                                        </p:cTn>
                                        <p:tgtEl>
                                          <p:spTgt spid="6">
                                            <p:bg/>
                                          </p:spTgt>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fade">
                                      <p:cBhvr>
                                        <p:cTn id="56" dur="500"/>
                                        <p:tgtEl>
                                          <p:spTgt spid="10">
                                            <p:txEl>
                                              <p:pRg st="0" end="0"/>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par>
                                <p:cTn id="60" presetID="22" presetClass="entr" presetSubtype="8" fill="hold"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75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xEl>
                                              <p:pRg st="1" end="1"/>
                                            </p:txEl>
                                          </p:spTgt>
                                        </p:tgtEl>
                                        <p:attrNameLst>
                                          <p:attrName>style.visibility</p:attrName>
                                        </p:attrNameLst>
                                      </p:cBhvr>
                                      <p:to>
                                        <p:strVal val="visible"/>
                                      </p:to>
                                    </p:set>
                                    <p:animEffect transition="in" filter="fade">
                                      <p:cBhvr>
                                        <p:cTn id="67" dur="500"/>
                                        <p:tgtEl>
                                          <p:spTgt spid="10">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txEl>
                                              <p:pRg st="2" end="2"/>
                                            </p:txEl>
                                          </p:spTgt>
                                        </p:tgtEl>
                                        <p:attrNameLst>
                                          <p:attrName>style.visibility</p:attrName>
                                        </p:attrNameLst>
                                      </p:cBhvr>
                                      <p:to>
                                        <p:strVal val="visible"/>
                                      </p:to>
                                    </p:set>
                                    <p:animEffect transition="in" filter="fade">
                                      <p:cBhvr>
                                        <p:cTn id="72" dur="500"/>
                                        <p:tgtEl>
                                          <p:spTgt spid="10">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0">
                                            <p:txEl>
                                              <p:pRg st="3" end="3"/>
                                            </p:txEl>
                                          </p:spTgt>
                                        </p:tgtEl>
                                        <p:attrNameLst>
                                          <p:attrName>style.visibility</p:attrName>
                                        </p:attrNameLst>
                                      </p:cBhvr>
                                      <p:to>
                                        <p:strVal val="visible"/>
                                      </p:to>
                                    </p:set>
                                    <p:animEffect transition="in" filter="fade">
                                      <p:cBhvr>
                                        <p:cTn id="77" dur="500"/>
                                        <p:tgtEl>
                                          <p:spTgt spid="10">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750"/>
                                        <p:tgtEl>
                                          <p:spTgt spid="13"/>
                                        </p:tgtEl>
                                      </p:cBhvr>
                                    </p:animEffect>
                                  </p:childTnLst>
                                </p:cTn>
                              </p:par>
                            </p:childTnLst>
                          </p:cTn>
                        </p:par>
                        <p:par>
                          <p:cTn id="83" fill="hold">
                            <p:stCondLst>
                              <p:cond delay="750"/>
                            </p:stCondLst>
                            <p:childTnLst>
                              <p:par>
                                <p:cTn id="84" presetID="22" presetClass="entr" presetSubtype="8" fill="hold" grpId="0" nodeType="afterEffect">
                                  <p:stCondLst>
                                    <p:cond delay="250"/>
                                  </p:stCondLst>
                                  <p:childTnLst>
                                    <p:set>
                                      <p:cBhvr>
                                        <p:cTn id="85" dur="1" fill="hold">
                                          <p:stCondLst>
                                            <p:cond delay="0"/>
                                          </p:stCondLst>
                                        </p:cTn>
                                        <p:tgtEl>
                                          <p:spTgt spid="11"/>
                                        </p:tgtEl>
                                        <p:attrNameLst>
                                          <p:attrName>style.visibility</p:attrName>
                                        </p:attrNameLst>
                                      </p:cBhvr>
                                      <p:to>
                                        <p:strVal val="visible"/>
                                      </p:to>
                                    </p:set>
                                    <p:animEffect transition="in" filter="wipe(left)">
                                      <p:cBhvr>
                                        <p:cTn id="86"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animBg="1"/>
      <p:bldP spid="6" grpId="0" uiExpand="1" build="p" animBg="1"/>
      <p:bldP spid="6" grpId="1"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What Is Wellbeing?</a:t>
            </a:r>
          </a:p>
        </p:txBody>
      </p:sp>
      <p:pic>
        <p:nvPicPr>
          <p:cNvPr id="16" name="Picture 15" descr="A picture containing shirt&#10;&#10;Description automatically generated">
            <a:extLst>
              <a:ext uri="{FF2B5EF4-FFF2-40B4-BE49-F238E27FC236}">
                <a16:creationId xmlns:a16="http://schemas.microsoft.com/office/drawing/2014/main" id="{593E5BD6-C08E-497C-939F-C461065C50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1785" y="1603158"/>
            <a:ext cx="2333806" cy="5354234"/>
          </a:xfrm>
          <a:prstGeom prst="rect">
            <a:avLst/>
          </a:prstGeom>
        </p:spPr>
      </p:pic>
      <p:sp>
        <p:nvSpPr>
          <p:cNvPr id="12" name="TextBox 11">
            <a:extLst>
              <a:ext uri="{FF2B5EF4-FFF2-40B4-BE49-F238E27FC236}">
                <a16:creationId xmlns:a16="http://schemas.microsoft.com/office/drawing/2014/main" id="{99FADF23-4D91-4CBF-BAB4-2E9A333BFEDD}"/>
              </a:ext>
            </a:extLst>
          </p:cNvPr>
          <p:cNvSpPr txBox="1"/>
          <p:nvPr/>
        </p:nvSpPr>
        <p:spPr>
          <a:xfrm>
            <a:off x="4355976" y="2708920"/>
            <a:ext cx="3609871" cy="2157102"/>
          </a:xfrm>
          <a:prstGeom prst="rect">
            <a:avLst/>
          </a:prstGeom>
          <a:solidFill>
            <a:srgbClr val="9D9CCD"/>
          </a:solidFill>
          <a:ln w="28575">
            <a:solidFill>
              <a:srgbClr val="643C90"/>
            </a:solidFill>
          </a:ln>
        </p:spPr>
        <p:txBody>
          <a:bodyPr wrap="square" lIns="108000" tIns="108000" rIns="108000" bIns="108000" rtlCol="0">
            <a:spAutoFit/>
          </a:bodyPr>
          <a:lstStyle/>
          <a:p>
            <a:pPr algn="ctr"/>
            <a:r>
              <a:rPr lang="en-GB" dirty="0"/>
              <a:t>When people are dealing with change, they often try and control the only things they can. </a:t>
            </a:r>
          </a:p>
          <a:p>
            <a:pPr algn="ctr"/>
            <a:endParaRPr lang="en-GB" dirty="0"/>
          </a:p>
          <a:p>
            <a:pPr algn="ctr"/>
            <a:r>
              <a:rPr lang="en-GB" dirty="0"/>
              <a:t>This might be what they buy from the shop or what their home looks like.</a:t>
            </a:r>
          </a:p>
        </p:txBody>
      </p:sp>
      <p:sp>
        <p:nvSpPr>
          <p:cNvPr id="3" name="Rectangle 2">
            <a:extLst>
              <a:ext uri="{FF2B5EF4-FFF2-40B4-BE49-F238E27FC236}">
                <a16:creationId xmlns:a16="http://schemas.microsoft.com/office/drawing/2014/main" id="{EDC3CBA5-E129-48BB-86EE-9F6908D42683}"/>
              </a:ext>
            </a:extLst>
          </p:cNvPr>
          <p:cNvSpPr/>
          <p:nvPr/>
        </p:nvSpPr>
        <p:spPr>
          <a:xfrm>
            <a:off x="323925" y="5254841"/>
            <a:ext cx="8496150" cy="831939"/>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tIns="108000" rIns="468000" bIns="108000" rtlCol="0" anchor="ctr"/>
          <a:lstStyle/>
          <a:p>
            <a:pPr algn="ctr"/>
            <a:r>
              <a:rPr lang="en-GB" dirty="0"/>
              <a:t>Today you will learn some other ways to look after your wellbeing, especially in a time of change.</a:t>
            </a:r>
          </a:p>
        </p:txBody>
      </p:sp>
      <p:pic>
        <p:nvPicPr>
          <p:cNvPr id="13" name="Picture 12" descr="A close up of a mask&#10;&#10;Description automatically generated">
            <a:extLst>
              <a:ext uri="{FF2B5EF4-FFF2-40B4-BE49-F238E27FC236}">
                <a16:creationId xmlns:a16="http://schemas.microsoft.com/office/drawing/2014/main" id="{867EDAE9-A8ED-4491-9130-5BC390ECCD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762" y="2060848"/>
            <a:ext cx="3765230" cy="3294999"/>
          </a:xfrm>
          <a:prstGeom prst="rect">
            <a:avLst/>
          </a:prstGeom>
        </p:spPr>
      </p:pic>
      <p:sp>
        <p:nvSpPr>
          <p:cNvPr id="17" name="TextBox 16">
            <a:extLst>
              <a:ext uri="{FF2B5EF4-FFF2-40B4-BE49-F238E27FC236}">
                <a16:creationId xmlns:a16="http://schemas.microsoft.com/office/drawing/2014/main" id="{8247B447-CBA0-4484-B8FA-14ECEFB2F1CC}"/>
              </a:ext>
            </a:extLst>
          </p:cNvPr>
          <p:cNvSpPr txBox="1"/>
          <p:nvPr/>
        </p:nvSpPr>
        <p:spPr>
          <a:xfrm>
            <a:off x="4716016" y="2060848"/>
            <a:ext cx="3672334" cy="2988098"/>
          </a:xfrm>
          <a:prstGeom prst="rect">
            <a:avLst/>
          </a:prstGeom>
          <a:solidFill>
            <a:srgbClr val="CFB6D8"/>
          </a:solidFill>
          <a:ln w="28575">
            <a:solidFill>
              <a:srgbClr val="8C368C"/>
            </a:solidFill>
          </a:ln>
        </p:spPr>
        <p:txBody>
          <a:bodyPr wrap="square" lIns="108000" tIns="108000" rIns="108000" bIns="108000" rtlCol="0">
            <a:spAutoFit/>
          </a:bodyPr>
          <a:lstStyle/>
          <a:p>
            <a:pPr algn="ctr"/>
            <a:r>
              <a:rPr lang="en-GB" dirty="0"/>
              <a:t>When people feel anxious or worried about changes, they will try and control any areas of their life that they can. </a:t>
            </a:r>
          </a:p>
          <a:p>
            <a:pPr algn="ctr"/>
            <a:endParaRPr lang="en-GB" dirty="0"/>
          </a:p>
          <a:p>
            <a:pPr algn="ctr"/>
            <a:r>
              <a:rPr lang="en-GB" dirty="0"/>
              <a:t>This might not be the ‘right’ thing to do but it is often done by people trying to look after their wellbeing in the only way they know how.</a:t>
            </a:r>
          </a:p>
        </p:txBody>
      </p:sp>
      <p:pic>
        <p:nvPicPr>
          <p:cNvPr id="10" name="border" descr="A screen shot of a computer&#10;&#10;Description automatically generated">
            <a:extLst>
              <a:ext uri="{FF2B5EF4-FFF2-40B4-BE49-F238E27FC236}">
                <a16:creationId xmlns:a16="http://schemas.microsoft.com/office/drawing/2014/main" id="{A32F7C30-E6A0-4065-8EEB-8F159139116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585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3"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Reconnecting</a:t>
            </a:r>
          </a:p>
        </p:txBody>
      </p:sp>
    </p:spTree>
    <p:extLst>
      <p:ext uri="{BB962C8B-B14F-4D97-AF65-F5344CB8AC3E}">
        <p14:creationId xmlns:p14="http://schemas.microsoft.com/office/powerpoint/2010/main" val="3884373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Be Kind</a:t>
            </a:r>
          </a:p>
        </p:txBody>
      </p:sp>
      <p:sp>
        <p:nvSpPr>
          <p:cNvPr id="3" name="TextBox 2">
            <a:extLst>
              <a:ext uri="{FF2B5EF4-FFF2-40B4-BE49-F238E27FC236}">
                <a16:creationId xmlns:a16="http://schemas.microsoft.com/office/drawing/2014/main" id="{06960452-1FD4-4895-A5E8-E6C2AEDF0EAA}"/>
              </a:ext>
            </a:extLst>
          </p:cNvPr>
          <p:cNvSpPr txBox="1"/>
          <p:nvPr/>
        </p:nvSpPr>
        <p:spPr>
          <a:xfrm>
            <a:off x="755650" y="1473201"/>
            <a:ext cx="7632700" cy="923330"/>
          </a:xfrm>
          <a:prstGeom prst="rect">
            <a:avLst/>
          </a:prstGeom>
          <a:noFill/>
        </p:spPr>
        <p:txBody>
          <a:bodyPr wrap="square" rtlCol="0">
            <a:spAutoFit/>
          </a:bodyPr>
          <a:lstStyle/>
          <a:p>
            <a:r>
              <a:rPr lang="en-GB" dirty="0"/>
              <a:t>When change is happening in the world around you, or when things feel a bit more difficult, it is important to remember to be kind in your thoughts, words and actions. </a:t>
            </a:r>
          </a:p>
        </p:txBody>
      </p:sp>
      <p:sp>
        <p:nvSpPr>
          <p:cNvPr id="4" name="Rectangle 3">
            <a:extLst>
              <a:ext uri="{FF2B5EF4-FFF2-40B4-BE49-F238E27FC236}">
                <a16:creationId xmlns:a16="http://schemas.microsoft.com/office/drawing/2014/main" id="{21213B42-5D64-4553-8E64-9E8B25EC1624}"/>
              </a:ext>
            </a:extLst>
          </p:cNvPr>
          <p:cNvSpPr/>
          <p:nvPr/>
        </p:nvSpPr>
        <p:spPr>
          <a:xfrm>
            <a:off x="3706292" y="3375759"/>
            <a:ext cx="4106068" cy="825933"/>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This includes being kind to others but also being </a:t>
            </a:r>
            <a:r>
              <a:rPr lang="en-GB" b="1" dirty="0"/>
              <a:t>kind to yourself</a:t>
            </a:r>
            <a:r>
              <a:rPr lang="en-GB" dirty="0"/>
              <a:t>.</a:t>
            </a:r>
          </a:p>
        </p:txBody>
      </p:sp>
      <p:pic>
        <p:nvPicPr>
          <p:cNvPr id="8" name="Picture 7" descr="A picture containing shirt&#10;&#10;Description automatically generated">
            <a:extLst>
              <a:ext uri="{FF2B5EF4-FFF2-40B4-BE49-F238E27FC236}">
                <a16:creationId xmlns:a16="http://schemas.microsoft.com/office/drawing/2014/main" id="{85BF18A2-55A3-4266-A32C-D4CFDD9A0B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58020" y="2753745"/>
            <a:ext cx="2518669" cy="3051519"/>
          </a:xfrm>
          <a:prstGeom prst="rect">
            <a:avLst/>
          </a:prstGeom>
        </p:spPr>
      </p:pic>
    </p:spTree>
    <p:extLst>
      <p:ext uri="{BB962C8B-B14F-4D97-AF65-F5344CB8AC3E}">
        <p14:creationId xmlns:p14="http://schemas.microsoft.com/office/powerpoint/2010/main" val="37199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theme/theme1.xml><?xml version="1.0" encoding="utf-8"?>
<a:theme xmlns:a="http://schemas.openxmlformats.org/drawingml/2006/main" name="Office Theme">
  <a:themeElements>
    <a:clrScheme name="Custom 2">
      <a:dk1>
        <a:srgbClr val="1C1C1C"/>
      </a:dk1>
      <a:lt1>
        <a:sysClr val="window" lastClr="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esson Presentation Template V4" id="{83802F10-B957-4194-9FCC-F131BAEC0C4B}" vid="{CD92E6BF-77A4-4ADA-A251-97D08364F5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Lesson Presentation Template</Template>
  <TotalTime>551</TotalTime>
  <Words>928</Words>
  <Application>Microsoft Office PowerPoint</Application>
  <PresentationFormat>On-screen Show (4:3)</PresentationFormat>
  <Paragraphs>72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Roboto</vt:lpstr>
      <vt:lpstr>Sassoon Infant Rg</vt:lpstr>
      <vt:lpstr>Calibri</vt:lpstr>
      <vt:lpstr>Twinkl SemiBold</vt:lpstr>
      <vt:lpstr>Twinkl</vt:lpstr>
      <vt:lpstr>Arial</vt:lpstr>
      <vt:lpstr>Office Theme</vt:lpstr>
      <vt:lpstr>PowerPoint Presentation</vt:lpstr>
      <vt:lpstr>PowerPoint Presentation</vt:lpstr>
      <vt:lpstr>PowerPoint Presentation</vt:lpstr>
      <vt:lpstr>The Big Questions</vt:lpstr>
      <vt:lpstr>PowerPoint Presentation</vt:lpstr>
      <vt:lpstr>What Is Wellbeing?</vt:lpstr>
      <vt:lpstr>What Is Wellbeing?</vt:lpstr>
      <vt:lpstr>Reconnecting</vt:lpstr>
      <vt:lpstr>Be Kind</vt:lpstr>
      <vt:lpstr>Be Kind</vt:lpstr>
      <vt:lpstr>Connect with Others</vt:lpstr>
      <vt:lpstr>Exploring</vt:lpstr>
      <vt:lpstr>Positive Mindset</vt:lpstr>
      <vt:lpstr>Positive Mindset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PSHE and Citizenship</dc:title>
  <dc:creator>Marine Redon</dc:creator>
  <cp:lastModifiedBy>Emma Waggott</cp:lastModifiedBy>
  <cp:revision>52</cp:revision>
  <dcterms:created xsi:type="dcterms:W3CDTF">2020-04-13T11:57:01Z</dcterms:created>
  <dcterms:modified xsi:type="dcterms:W3CDTF">2021-04-22T20:00:48Z</dcterms:modified>
</cp:coreProperties>
</file>