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Proxima Nova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roximaNova-regular.fntdata"/><Relationship Id="rId47" Type="http://schemas.openxmlformats.org/officeDocument/2006/relationships/slide" Target="slides/slide42.xml"/><Relationship Id="rId49" Type="http://schemas.openxmlformats.org/officeDocument/2006/relationships/font" Target="fonts/ProximaNov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ProximaNova-boldItalic.fntdata"/><Relationship Id="rId50" Type="http://schemas.openxmlformats.org/officeDocument/2006/relationships/font" Target="fonts/ProximaNova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i.ytimg.com/vi/pBHjCpUlJmo/maxresdefault.jpg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hyperlink" Target="http://thetango.net/2017/11/09/expectations-vs-reality-november-9-2017-2/thetango-expectationsvsreality-1108201700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i0.kym-cdn.com/photos/images/newsfeed/000/498/650/595.jpg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i0.kym-cdn.com/photos/images/original/000/498/628/861.jpg" TargetMode="External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mymodernmet.com/wp/wp-content/uploads/archive/wIVBmtX315V8tCE2M28o_BarberRecreation2.jpeg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mymodernmet.com/wp/wp-content/uploads/archive/9fcTFnJfDI2XHookGSuX_BarberRecreation3.jpeg" TargetMode="External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mymodernmet.com/wp/wp-content/uploads/archive/zJYoEZufkAWr2lzVLPP8_BarberRecreation6.jpeg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hyperlink" Target="http://flashnews.bg/kak-pocherneem-zdravoslovno-domashno-slantsezashtitno-maslo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flashnews.bg/kak-pocherneem-zdravoslovno-domashno-slantsezashtitno-maslo/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instagram.com/p/BWqshUFA5pH/?taken-by=womenirl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5.png"/><Relationship Id="rId8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flashnews.bg/kak-pocherneem-zdravoslovno-domashno-slantsezashtitno-maslo/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youtube.com/watch?v=RFmPiEXzhvM" TargetMode="External"/><Relationship Id="rId4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hyperlink" Target="https://www.youtube.com/channel/UCPu78bdv1WY6b9Kk7xixhQw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hyperlink" Target="https://www.youtube.com/watch?v=RFmPiEXzhvM" TargetMode="External"/><Relationship Id="rId6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pictures.bokeh.hk/image/upload/w_1920,c_fill,q_40/v1443089189/dcouwvxnee8sbakmymx3.jpg" TargetMode="External"/><Relationship Id="rId4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Relationship Id="rId4" Type="http://schemas.openxmlformats.org/officeDocument/2006/relationships/hyperlink" Target="https://cdn.asiancorrespondent.com/wp-content/uploads/2018/05/2018-05-22T003148Z_785797242_RC1E1FCB53D0_RTRMADP_3_HEALTH-POLLUTION-INDIA-TAJMAHAL.jpg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Relationship Id="rId4" Type="http://schemas.openxmlformats.org/officeDocument/2006/relationships/hyperlink" Target="https://cdn.asiancorrespondent.com/wp-content/uploads/2018/05/2018-05-22T003148Z_785797242_RC1E1FCB53D0_RTRMADP_3_HEALTH-POLLUTION-INDIA-TAJMAHAL.jp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publicdomainpictures.net" TargetMode="External"/><Relationship Id="rId4" Type="http://schemas.openxmlformats.org/officeDocument/2006/relationships/image" Target="../media/image14.png"/><Relationship Id="rId5" Type="http://schemas.openxmlformats.org/officeDocument/2006/relationships/hyperlink" Target="https://www.publicdomainpictures.net/en/view-image.php?image=226586&amp;picture=shelti-dog-sitting-pretty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youtube.com/watch?v=6WQMAcaKn8E" TargetMode="External"/><Relationship Id="rId4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youtube.com/watch?v=6WQMAcaKn8E" TargetMode="External"/><Relationship Id="rId4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Relationship Id="rId4" Type="http://schemas.openxmlformats.org/officeDocument/2006/relationships/hyperlink" Target="https://www.youtube.com/watch?v=6WQMAcaKn8E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www.youtube.com/watch?v=6WQMAcaKn8E" TargetMode="External"/><Relationship Id="rId4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youtube.com/watch?v=6WQMAcaKn8E" TargetMode="External"/><Relationship Id="rId4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youtube.com/watch?v=6WQMAcaKn8E" TargetMode="External"/><Relationship Id="rId4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Relationship Id="rId4" Type="http://schemas.openxmlformats.org/officeDocument/2006/relationships/hyperlink" Target="https://en.wikipedia.org/wiki/United_States_Marine_Corps_Physical_Fitness_Test#/media/File:USMC-04356.jpg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www.youtube.com/watch?time_continue=151&amp;v=0EFHbruKEmw" TargetMode="External"/><Relationship Id="rId4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doublemesh.com/wp-content/uploads/2016/11/20-funny-cropped-images-17.jpg" TargetMode="External"/><Relationship Id="rId4" Type="http://schemas.openxmlformats.org/officeDocument/2006/relationships/image" Target="../media/image39.png"/><Relationship Id="rId5" Type="http://schemas.openxmlformats.org/officeDocument/2006/relationships/hyperlink" Target="http://doublemesh.com/wp-content/uploads/2016/11/20-funny-cropped-images-15.jpg" TargetMode="External"/><Relationship Id="rId6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flickr.com/photos/69214385@N04/" TargetMode="External"/><Relationship Id="rId4" Type="http://schemas.openxmlformats.org/officeDocument/2006/relationships/hyperlink" Target="https://www.flickr.com/photos/69214385@N04/" TargetMode="External"/><Relationship Id="rId5" Type="http://schemas.openxmlformats.org/officeDocument/2006/relationships/hyperlink" Target="https://www.flickr.com/photos/69214385@N04/" TargetMode="External"/><Relationship Id="rId6" Type="http://schemas.openxmlformats.org/officeDocument/2006/relationships/hyperlink" Target="https://www.flickr.com/photos/69214385@N04/" TargetMode="External"/><Relationship Id="rId7" Type="http://schemas.openxmlformats.org/officeDocument/2006/relationships/image" Target="../media/image15.png"/><Relationship Id="rId8" Type="http://schemas.openxmlformats.org/officeDocument/2006/relationships/hyperlink" Target="https://commons.wikimedia.org/wiki/File:Pride_(9103931453)_(cropped).jpg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png"/><Relationship Id="rId4" Type="http://schemas.openxmlformats.org/officeDocument/2006/relationships/hyperlink" Target="https://www.theguardian.com/media/2015/nov/03/instagram-star-essena-oneill-quits-2d-life-to-reveal-true-story-behind-images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png"/><Relationship Id="rId4" Type="http://schemas.openxmlformats.org/officeDocument/2006/relationships/hyperlink" Target="http://knowyourmeme.com/photos/797595-auschwitz-selfi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hyperlink" Target="https://pleated-jeans.com/wp-content/uploads/2017/11/afj-17.jp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quoteistan.com/2016/11/expectation-vs-reality-when-i-wake-up.htm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thechive.files.wordpress.com/2017/10/expectations-versus-reality-disappointing-results-34.jpg?quality=85&amp;strip=info&amp;w=600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hyperlink" Target="https://www.quoteistan.com/2016/09/expectation-vs-reality-present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99325"/>
            <a:ext cx="8520600" cy="167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b="0" i="0" lang="en-GB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Expectation vs. reality</a:t>
            </a:r>
            <a:endParaRPr b="0" i="0" sz="5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919950"/>
            <a:ext cx="8520600" cy="1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Is there such thing as the perfect life?</a:t>
            </a:r>
            <a:endParaRPr b="0" i="0" sz="2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240275" y="117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Expectations vs. Reality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‘thebalancingact.live’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1512600" y="4519775"/>
            <a:ext cx="602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https://i.ytimg.com/vi/pBHjCpUlJmo/maxresdefault.jpg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2850" y="843075"/>
            <a:ext cx="6275211" cy="352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‘thetango.net’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7625" y="37700"/>
            <a:ext cx="5304124" cy="47118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1672375" y="4659575"/>
            <a:ext cx="53739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http://thetango.net/2017/11/09/expectations-vs-reality-november-9-2017-2/thetango-expectationsvsreality-1108201700/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perfect day at the beach?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5925" y="1152475"/>
            <a:ext cx="5769575" cy="38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213950" y="-49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photo would you put on social media?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5"/>
          <p:cNvSpPr txBox="1"/>
          <p:nvPr/>
        </p:nvSpPr>
        <p:spPr>
          <a:xfrm>
            <a:off x="1487400" y="4771850"/>
            <a:ext cx="61692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http://i0.kym-cdn.com/photos/images/newsfeed/000/498/650/595.jpg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4275" y="602350"/>
            <a:ext cx="4150376" cy="328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 txBox="1"/>
          <p:nvPr/>
        </p:nvSpPr>
        <p:spPr>
          <a:xfrm>
            <a:off x="7458750" y="4619450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Saved from ‘knowyourmeme.com’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5"/>
          <p:cNvSpPr txBox="1"/>
          <p:nvPr>
            <p:ph type="title"/>
          </p:nvPr>
        </p:nvSpPr>
        <p:spPr>
          <a:xfrm>
            <a:off x="739150" y="3899275"/>
            <a:ext cx="783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do we sometimes feel the need to filter out the bad parts of reality on social media?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1593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photo would you put on social media?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1487400" y="4771850"/>
            <a:ext cx="61692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http://i0.kym-cdn.com/photos/images/original/000/498/628/861.jpg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 txBox="1"/>
          <p:nvPr/>
        </p:nvSpPr>
        <p:spPr>
          <a:xfrm>
            <a:off x="7458750" y="4619450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Saved from ‘knowyourmeme.com’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3200" y="518075"/>
            <a:ext cx="4599099" cy="344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/>
          <p:nvPr>
            <p:ph type="title"/>
          </p:nvPr>
        </p:nvSpPr>
        <p:spPr>
          <a:xfrm>
            <a:off x="739150" y="3899275"/>
            <a:ext cx="7836300" cy="8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did he take this picture (on the right) and put it on social media? What point do you think he was trying to make?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type="title"/>
          </p:nvPr>
        </p:nvSpPr>
        <p:spPr>
          <a:xfrm>
            <a:off x="49350" y="128325"/>
            <a:ext cx="896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woman made fun of the ‘perfect’ instagram post...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1487400" y="4771850"/>
            <a:ext cx="61692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https://mymodernmet.com/wp/wp-content/uploads/archive/wIVBmtX315V8tCE2M28o_BarberRecreation2.jpeg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6200" y="1116100"/>
            <a:ext cx="4506742" cy="303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/>
        </p:nvSpPr>
        <p:spPr>
          <a:xfrm>
            <a:off x="7458750" y="4619450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Saved from ‘mymodernmet.com’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49350" y="128325"/>
            <a:ext cx="896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woman made fun of the ‘perfect’ instagram post...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1487400" y="4771850"/>
            <a:ext cx="61692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https://mymodernmet.com/wp/wp-content/uploads/archive/9fcTFnJfDI2XHookGSuX_BarberRecreation3.jpeg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7458750" y="4619450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Saved from ‘mymodernmet.com’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7550" y="792350"/>
            <a:ext cx="3747351" cy="376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type="title"/>
          </p:nvPr>
        </p:nvSpPr>
        <p:spPr>
          <a:xfrm>
            <a:off x="49350" y="128325"/>
            <a:ext cx="896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woman made fun of the ‘perfect’ instagram post...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9"/>
          <p:cNvSpPr txBox="1"/>
          <p:nvPr/>
        </p:nvSpPr>
        <p:spPr>
          <a:xfrm>
            <a:off x="1487400" y="4771850"/>
            <a:ext cx="61692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https://mymodernmet.com/wp/wp-content/uploads/archive/zJYoEZufkAWr2lzVLPP8_BarberRecreation6.jpeg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9"/>
          <p:cNvSpPr txBox="1"/>
          <p:nvPr/>
        </p:nvSpPr>
        <p:spPr>
          <a:xfrm>
            <a:off x="7458750" y="4619450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Saved from ‘mymodernmet.com’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2563" y="780363"/>
            <a:ext cx="3838879" cy="376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311700" y="12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they having a good holiday?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0825" y="813350"/>
            <a:ext cx="5618606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 txBox="1"/>
          <p:nvPr/>
        </p:nvSpPr>
        <p:spPr>
          <a:xfrm>
            <a:off x="178400" y="4786725"/>
            <a:ext cx="72099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http://flashnews.bg/kak-pocherneem-zdravoslovno-domashno-slantsezashtitno-maslo/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‘flashnews.bg’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/>
          <p:nvPr>
            <p:ph type="title"/>
          </p:nvPr>
        </p:nvSpPr>
        <p:spPr>
          <a:xfrm>
            <a:off x="267100" y="12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they having a good holiday?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1"/>
          <p:cNvSpPr txBox="1"/>
          <p:nvPr/>
        </p:nvSpPr>
        <p:spPr>
          <a:xfrm>
            <a:off x="178400" y="4786725"/>
            <a:ext cx="72099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http://flashnews.bg/kak-pocherneem-zdravoslovno-domashno-slantsezashtitno-maslo/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1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‘flashnews.bg’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2600" y="961975"/>
            <a:ext cx="5679823" cy="378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896500" y="4727275"/>
            <a:ext cx="68307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https://www.instagram.com/p/BWqshUFA5pH/?taken-by=womenirl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6275" y="115250"/>
            <a:ext cx="4900784" cy="461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26609" y="115250"/>
            <a:ext cx="2002141" cy="186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26609" y="2047632"/>
            <a:ext cx="2002141" cy="188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1177" y="115250"/>
            <a:ext cx="1652700" cy="154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1175" y="1699850"/>
            <a:ext cx="1652700" cy="14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1175" y="3167449"/>
            <a:ext cx="1652700" cy="135673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7166050" y="4586047"/>
            <a:ext cx="18627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Taken from instagram account “theprettyvideo”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/>
          <p:nvPr>
            <p:ph type="title"/>
          </p:nvPr>
        </p:nvSpPr>
        <p:spPr>
          <a:xfrm>
            <a:off x="267100" y="49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Could these have been taken on the same beach?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2"/>
          <p:cNvSpPr txBox="1"/>
          <p:nvPr/>
        </p:nvSpPr>
        <p:spPr>
          <a:xfrm>
            <a:off x="178400" y="4710525"/>
            <a:ext cx="72099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http://flashnews.bg/kak-pocherneem-zdravoslovno-domashno-slantsezashtitno-maslo/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2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‘flashnews.bg’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5086" y="668775"/>
            <a:ext cx="4144815" cy="28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0025" y="668775"/>
            <a:ext cx="4060238" cy="28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>
            <p:ph type="title"/>
          </p:nvPr>
        </p:nvSpPr>
        <p:spPr>
          <a:xfrm>
            <a:off x="311700" y="3558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b="0" i="0" lang="en-GB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would you put on social media?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b="0" i="0" lang="en-GB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would you use to advertise a holiday destination?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b="0" i="0" lang="en-GB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photo is the more honest of the two?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311700" y="61075"/>
            <a:ext cx="8520600" cy="5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Perfect Christmas?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378900" y="4043950"/>
            <a:ext cx="85206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Watch: </a:t>
            </a:r>
            <a:r>
              <a:rPr b="0" i="0" lang="en-GB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https://www.youtube.com/watch?v=RFmPiEXzhvM</a:t>
            </a: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3"/>
          <p:cNvPicPr preferRelativeResize="0"/>
          <p:nvPr/>
        </p:nvPicPr>
        <p:blipFill rotWithShape="1">
          <a:blip r:embed="rId4">
            <a:alphaModFix/>
          </a:blip>
          <a:srcRect b="18997" l="4623" r="28369" t="15130"/>
          <a:stretch/>
        </p:blipFill>
        <p:spPr>
          <a:xfrm>
            <a:off x="1643275" y="604675"/>
            <a:ext cx="5517677" cy="339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>
            <p:ph type="title"/>
          </p:nvPr>
        </p:nvSpPr>
        <p:spPr>
          <a:xfrm>
            <a:off x="97625" y="-40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Why is this video popular?</a:t>
            </a:r>
            <a:endParaRPr b="0" i="0" sz="2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4"/>
          <p:cNvSpPr txBox="1"/>
          <p:nvPr>
            <p:ph idx="1" type="body"/>
          </p:nvPr>
        </p:nvSpPr>
        <p:spPr>
          <a:xfrm>
            <a:off x="311700" y="3584925"/>
            <a:ext cx="8520600" cy="14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Why might some children find it upsetting to watch this video?</a:t>
            </a:r>
            <a:endParaRPr b="0" i="0" sz="18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Do you think it is encouraging a healthy lifestyle?</a:t>
            </a:r>
            <a:endParaRPr b="0" i="0" sz="18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What is the downside to opening this many presents for the parents/children?</a:t>
            </a:r>
            <a:endParaRPr b="0" i="0" sz="18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34"/>
          <p:cNvPicPr preferRelativeResize="0"/>
          <p:nvPr/>
        </p:nvPicPr>
        <p:blipFill rotWithShape="1">
          <a:blip r:embed="rId3">
            <a:alphaModFix/>
          </a:blip>
          <a:srcRect b="18997" l="4623" r="28369" t="15130"/>
          <a:stretch/>
        </p:blipFill>
        <p:spPr>
          <a:xfrm>
            <a:off x="1859625" y="476000"/>
            <a:ext cx="4791701" cy="29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/>
          <p:nvPr>
            <p:ph idx="1" type="body"/>
          </p:nvPr>
        </p:nvSpPr>
        <p:spPr>
          <a:xfrm>
            <a:off x="2055875" y="4123350"/>
            <a:ext cx="48990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What are the Ingham Family’s motivations?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Why have they put these videos on YouTube?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50" y="70675"/>
            <a:ext cx="4542795" cy="9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 rotWithShape="1">
          <a:blip r:embed="rId4">
            <a:alphaModFix/>
          </a:blip>
          <a:srcRect b="0" l="0" r="0" t="17060"/>
          <a:stretch/>
        </p:blipFill>
        <p:spPr>
          <a:xfrm>
            <a:off x="1777200" y="1052575"/>
            <a:ext cx="5080542" cy="30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0085" y="70676"/>
            <a:ext cx="3783765" cy="92494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5"/>
          <p:cNvSpPr txBox="1"/>
          <p:nvPr/>
        </p:nvSpPr>
        <p:spPr>
          <a:xfrm>
            <a:off x="7464800" y="3561350"/>
            <a:ext cx="1588200" cy="14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Screenshots taken from: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https://www.youtube.com/channel/UCPu78bdv1WY6b9Kk7xixhQw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/>
          <p:nvPr>
            <p:ph type="title"/>
          </p:nvPr>
        </p:nvSpPr>
        <p:spPr>
          <a:xfrm>
            <a:off x="433400" y="286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post?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6"/>
          <p:cNvSpPr txBox="1"/>
          <p:nvPr>
            <p:ph idx="1" type="body"/>
          </p:nvPr>
        </p:nvSpPr>
        <p:spPr>
          <a:xfrm>
            <a:off x="311700" y="3353650"/>
            <a:ext cx="8520600" cy="12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 they get any money for it?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If so, where does that money come from?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6"/>
          <p:cNvPicPr preferRelativeResize="0"/>
          <p:nvPr/>
        </p:nvPicPr>
        <p:blipFill rotWithShape="1">
          <a:blip r:embed="rId3">
            <a:alphaModFix/>
          </a:blip>
          <a:srcRect b="0" l="0" r="0" t="20463"/>
          <a:stretch/>
        </p:blipFill>
        <p:spPr>
          <a:xfrm>
            <a:off x="341775" y="1133565"/>
            <a:ext cx="2934618" cy="215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6"/>
          <p:cNvPicPr preferRelativeResize="0"/>
          <p:nvPr/>
        </p:nvPicPr>
        <p:blipFill rotWithShape="1">
          <a:blip r:embed="rId4">
            <a:alphaModFix/>
          </a:blip>
          <a:srcRect b="0" l="0" r="772" t="39898"/>
          <a:stretch/>
        </p:blipFill>
        <p:spPr>
          <a:xfrm>
            <a:off x="3335701" y="1133566"/>
            <a:ext cx="3077384" cy="215901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6"/>
          <p:cNvSpPr txBox="1"/>
          <p:nvPr>
            <p:ph idx="1" type="body"/>
          </p:nvPr>
        </p:nvSpPr>
        <p:spPr>
          <a:xfrm>
            <a:off x="378900" y="4508200"/>
            <a:ext cx="85206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Screen shots from: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https://www.youtube.com/watch?v=RFmPiEXzhvM</a:t>
            </a:r>
            <a:r>
              <a:rPr b="0" i="0" lang="en-GB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72403" y="1133565"/>
            <a:ext cx="2427096" cy="2159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/>
          <p:nvPr>
            <p:ph type="title"/>
          </p:nvPr>
        </p:nvSpPr>
        <p:spPr>
          <a:xfrm>
            <a:off x="311700" y="445025"/>
            <a:ext cx="85206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GB" sz="2400" u="none" cap="none" strike="noStrike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rPr>
              <a:t>Big Question:</a:t>
            </a:r>
            <a:endParaRPr b="1" i="0" sz="2400" u="none" cap="none" strike="noStrike">
              <a:solidFill>
                <a:srgbClr val="274E1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rPr>
              <a:t>Does social media make you more or less happy?</a:t>
            </a:r>
            <a:endParaRPr b="0" i="0" sz="2400" u="none" cap="none" strike="noStrike">
              <a:solidFill>
                <a:srgbClr val="274E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7"/>
          <p:cNvSpPr txBox="1"/>
          <p:nvPr>
            <p:ph idx="1" type="body"/>
          </p:nvPr>
        </p:nvSpPr>
        <p:spPr>
          <a:xfrm>
            <a:off x="311700" y="1692100"/>
            <a:ext cx="8520600" cy="28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What are the benefits?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What are the issues?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could you improve the way you use and think about social media?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 txBox="1"/>
          <p:nvPr>
            <p:ph type="title"/>
          </p:nvPr>
        </p:nvSpPr>
        <p:spPr>
          <a:xfrm>
            <a:off x="360550" y="102950"/>
            <a:ext cx="551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she look happy?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8"/>
          <p:cNvSpPr txBox="1"/>
          <p:nvPr>
            <p:ph idx="1" type="body"/>
          </p:nvPr>
        </p:nvSpPr>
        <p:spPr>
          <a:xfrm>
            <a:off x="311700" y="4343275"/>
            <a:ext cx="7043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http://pictures.bokeh.hk/image/upload/w_1920,c_fill,q_40/v1443089189/dcouwvxnee8sbakmymx3.jpg</a:t>
            </a:r>
            <a:r>
              <a:rPr b="0" i="0" lang="en-GB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8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‘digitalrev.com.com’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38"/>
          <p:cNvPicPr preferRelativeResize="0"/>
          <p:nvPr/>
        </p:nvPicPr>
        <p:blipFill rotWithShape="1">
          <a:blip r:embed="rId4">
            <a:alphaModFix/>
          </a:blip>
          <a:srcRect b="48149" l="40907" r="41304" t="5167"/>
          <a:stretch/>
        </p:blipFill>
        <p:spPr>
          <a:xfrm>
            <a:off x="6517950" y="189350"/>
            <a:ext cx="2393450" cy="418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/>
          <p:nvPr>
            <p:ph type="title"/>
          </p:nvPr>
        </p:nvSpPr>
        <p:spPr>
          <a:xfrm>
            <a:off x="360550" y="102950"/>
            <a:ext cx="784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might be hard about her life in reality?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9"/>
          <p:cNvSpPr txBox="1"/>
          <p:nvPr>
            <p:ph idx="1" type="body"/>
          </p:nvPr>
        </p:nvSpPr>
        <p:spPr>
          <a:xfrm>
            <a:off x="311700" y="4343275"/>
            <a:ext cx="7043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http://culturainquieta.com/es/inspiring/item/9372-broken-india-la-triste-realidad-que-hay-detras-de-las-fotos-que-vemos-en-instagram.html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9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‘culturainquieta.com’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6" y="617150"/>
            <a:ext cx="5650349" cy="376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/>
          <p:nvPr>
            <p:ph type="title"/>
          </p:nvPr>
        </p:nvSpPr>
        <p:spPr>
          <a:xfrm>
            <a:off x="360550" y="102950"/>
            <a:ext cx="784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Beautiful Indian Attraction - Taj Mahal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0"/>
          <p:cNvSpPr txBox="1"/>
          <p:nvPr/>
        </p:nvSpPr>
        <p:spPr>
          <a:xfrm>
            <a:off x="7055400" y="4570800"/>
            <a:ext cx="17226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‘asiancorrespondent.com’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40"/>
          <p:cNvPicPr preferRelativeResize="0"/>
          <p:nvPr/>
        </p:nvPicPr>
        <p:blipFill rotWithShape="1">
          <a:blip r:embed="rId3">
            <a:alphaModFix/>
          </a:blip>
          <a:srcRect b="54687" l="0" r="0" t="0"/>
          <a:stretch/>
        </p:blipFill>
        <p:spPr>
          <a:xfrm>
            <a:off x="311700" y="834175"/>
            <a:ext cx="8088225" cy="2525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0"/>
          <p:cNvSpPr txBox="1"/>
          <p:nvPr/>
        </p:nvSpPr>
        <p:spPr>
          <a:xfrm>
            <a:off x="311700" y="4540275"/>
            <a:ext cx="67437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https://cdn.asiancorrespondent.com/wp-content/uploads/2018/05/2018-05-22T003148Z_785797242_RC1E1FCB53D0_RTRMADP_3_HEALTH-POLLUTION-INDIA-TAJMAHAL.jpg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type="title"/>
          </p:nvPr>
        </p:nvSpPr>
        <p:spPr>
          <a:xfrm>
            <a:off x="360550" y="102950"/>
            <a:ext cx="784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whole photograph...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828050"/>
            <a:ext cx="4879551" cy="336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/>
          <p:nvPr/>
        </p:nvSpPr>
        <p:spPr>
          <a:xfrm>
            <a:off x="7055400" y="4570800"/>
            <a:ext cx="17226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‘asiancorrespondent.com’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1"/>
          <p:cNvSpPr txBox="1"/>
          <p:nvPr/>
        </p:nvSpPr>
        <p:spPr>
          <a:xfrm>
            <a:off x="311700" y="4540275"/>
            <a:ext cx="67437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https://cdn.asiancorrespondent.com/wp-content/uploads/2018/05/2018-05-22T003148Z_785797242_RC1E1FCB53D0_RTRMADP_3_HEALTH-POLLUTION-INDIA-TAJMAHAL.jpg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7425375" y="4807525"/>
            <a:ext cx="16035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by </a:t>
            </a:r>
            <a:r>
              <a:rPr b="0" i="0" lang="en-GB" sz="9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Karen Arnold and taken from ‘</a:t>
            </a:r>
            <a:r>
              <a:rPr b="0" i="0" lang="en-GB" sz="95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publicdomainpictures.net</a:t>
            </a:r>
            <a:r>
              <a:rPr b="0" i="0" lang="en-GB" sz="9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 </a:t>
            </a:r>
            <a:endParaRPr b="0" i="0" sz="9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9225" y="152400"/>
            <a:ext cx="2477974" cy="452685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934625" y="4758650"/>
            <a:ext cx="66279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https://www.publicdomainpictures.net/en/view-image.php?image=226586&amp;picture=shelti-dog-sitting-pretty</a:t>
            </a: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305425" y="195475"/>
            <a:ext cx="3000000" cy="9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Expectation: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/>
          <p:nvPr>
            <p:ph type="title"/>
          </p:nvPr>
        </p:nvSpPr>
        <p:spPr>
          <a:xfrm>
            <a:off x="177325" y="127375"/>
            <a:ext cx="38604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 it really raining?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2"/>
          <p:cNvSpPr txBox="1"/>
          <p:nvPr>
            <p:ph idx="1" type="body"/>
          </p:nvPr>
        </p:nvSpPr>
        <p:spPr>
          <a:xfrm>
            <a:off x="311700" y="4166125"/>
            <a:ext cx="85206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Screenshot captured from: </a:t>
            </a:r>
            <a:r>
              <a:rPr b="0" i="0" lang="en-GB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https://www.youtube.com/watch?v=6WQMAcaKn8E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Taken from channel: ‘Reaction Time’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170125"/>
            <a:ext cx="2809747" cy="28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/>
          <p:nvPr>
            <p:ph type="title"/>
          </p:nvPr>
        </p:nvSpPr>
        <p:spPr>
          <a:xfrm>
            <a:off x="177325" y="127375"/>
            <a:ext cx="38604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man was spitting!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3"/>
          <p:cNvSpPr txBox="1"/>
          <p:nvPr>
            <p:ph idx="1" type="body"/>
          </p:nvPr>
        </p:nvSpPr>
        <p:spPr>
          <a:xfrm>
            <a:off x="311700" y="4166125"/>
            <a:ext cx="85206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Screenshot captured from: </a:t>
            </a:r>
            <a:r>
              <a:rPr b="0" i="0" lang="en-GB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https://www.youtube.com/watch?v=6WQMAcaKn8E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Taken from channel: ‘Reaction Time’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43"/>
          <p:cNvPicPr preferRelativeResize="0"/>
          <p:nvPr/>
        </p:nvPicPr>
        <p:blipFill rotWithShape="1">
          <a:blip r:embed="rId4">
            <a:alphaModFix/>
          </a:blip>
          <a:srcRect b="0" l="0" r="0" t="11016"/>
          <a:stretch/>
        </p:blipFill>
        <p:spPr>
          <a:xfrm>
            <a:off x="3882275" y="194425"/>
            <a:ext cx="4701765" cy="39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 txBox="1"/>
          <p:nvPr>
            <p:ph type="title"/>
          </p:nvPr>
        </p:nvSpPr>
        <p:spPr>
          <a:xfrm>
            <a:off x="177300" y="19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she really in a forest?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5600" y="357100"/>
            <a:ext cx="4889525" cy="33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4"/>
          <p:cNvSpPr txBox="1"/>
          <p:nvPr>
            <p:ph idx="1" type="body"/>
          </p:nvPr>
        </p:nvSpPr>
        <p:spPr>
          <a:xfrm>
            <a:off x="311700" y="4166125"/>
            <a:ext cx="85206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Screenshot captured from: </a:t>
            </a:r>
            <a:r>
              <a:rPr b="0" i="0" lang="en-GB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https://www.youtube.com/watch?v=6WQMAcaKn8E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Taken from channel: ‘Reaction Time’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5"/>
          <p:cNvSpPr txBox="1"/>
          <p:nvPr>
            <p:ph type="title"/>
          </p:nvPr>
        </p:nvSpPr>
        <p:spPr>
          <a:xfrm>
            <a:off x="177300" y="19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She’s crouching in some weeds!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5"/>
          <p:cNvSpPr txBox="1"/>
          <p:nvPr>
            <p:ph idx="1" type="body"/>
          </p:nvPr>
        </p:nvSpPr>
        <p:spPr>
          <a:xfrm>
            <a:off x="311700" y="4166125"/>
            <a:ext cx="85206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Screenshot captured from: </a:t>
            </a:r>
            <a:r>
              <a:rPr b="0" i="0" lang="en-GB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https://www.youtube.com/watch?v=6WQMAcaKn8E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Taken from channel: ‘Reaction Time’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4650" y="964025"/>
            <a:ext cx="4142001" cy="321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/>
          <p:nvPr>
            <p:ph type="title"/>
          </p:nvPr>
        </p:nvSpPr>
        <p:spPr>
          <a:xfrm>
            <a:off x="177300" y="19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this car driving in the sea?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6"/>
          <p:cNvSpPr txBox="1"/>
          <p:nvPr>
            <p:ph idx="1" type="body"/>
          </p:nvPr>
        </p:nvSpPr>
        <p:spPr>
          <a:xfrm>
            <a:off x="311700" y="4166125"/>
            <a:ext cx="85206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Screenshot captured from: </a:t>
            </a:r>
            <a:r>
              <a:rPr b="0" i="0" lang="en-GB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https://www.youtube.com/watch?v=6WQMAcaKn8E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Taken from channel: ‘Reaction Time’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919675"/>
            <a:ext cx="5769114" cy="30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 txBox="1"/>
          <p:nvPr>
            <p:ph type="title"/>
          </p:nvPr>
        </p:nvSpPr>
        <p:spPr>
          <a:xfrm>
            <a:off x="177300" y="19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a model!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7"/>
          <p:cNvSpPr txBox="1"/>
          <p:nvPr>
            <p:ph idx="1" type="body"/>
          </p:nvPr>
        </p:nvSpPr>
        <p:spPr>
          <a:xfrm>
            <a:off x="311700" y="4166125"/>
            <a:ext cx="85206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Screenshot captured from: </a:t>
            </a:r>
            <a:r>
              <a:rPr b="0" i="0" lang="en-GB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https://www.youtube.com/watch?v=6WQMAcaKn8E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Taken from channel: ‘Reaction Time’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6100" y="974650"/>
            <a:ext cx="5494605" cy="309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/>
          <p:nvPr>
            <p:ph type="title"/>
          </p:nvPr>
        </p:nvSpPr>
        <p:spPr>
          <a:xfrm>
            <a:off x="152400" y="121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this man really do chin ups?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3100" y="1074075"/>
            <a:ext cx="5276299" cy="350379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8"/>
          <p:cNvSpPr txBox="1"/>
          <p:nvPr/>
        </p:nvSpPr>
        <p:spPr>
          <a:xfrm>
            <a:off x="494800" y="4618150"/>
            <a:ext cx="77946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https://en.wikipedia.org/wiki/United_States_Marine_Corps_Physical_Fitness_Test#/media/File:USMC-04356.jpg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/>
          <p:cNvSpPr txBox="1"/>
          <p:nvPr>
            <p:ph type="title"/>
          </p:nvPr>
        </p:nvSpPr>
        <p:spPr>
          <a:xfrm>
            <a:off x="336150" y="139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8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Watch:</a:t>
            </a:r>
            <a:r>
              <a:rPr b="0" i="0" lang="en-GB" sz="14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https://www.youtube.com/watch?time_continue=151&amp;v=0EFHbruKEmw</a:t>
            </a:r>
            <a:r>
              <a:rPr b="0" i="0" lang="en-GB" sz="14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675" y="773100"/>
            <a:ext cx="7622424" cy="410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0"/>
          <p:cNvSpPr txBox="1"/>
          <p:nvPr>
            <p:ph type="title"/>
          </p:nvPr>
        </p:nvSpPr>
        <p:spPr>
          <a:xfrm>
            <a:off x="311700" y="445025"/>
            <a:ext cx="8520600" cy="11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Independent Activity:</a:t>
            </a:r>
            <a:endParaRPr b="0" i="0" sz="28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0"/>
          <p:cNvSpPr txBox="1"/>
          <p:nvPr>
            <p:ph idx="1" type="body"/>
          </p:nvPr>
        </p:nvSpPr>
        <p:spPr>
          <a:xfrm>
            <a:off x="409450" y="1130100"/>
            <a:ext cx="8520600" cy="37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Create a ‘realistic’ instagram feed: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Bad hair day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Fake exercises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Unflattering faces/poses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Having a miserable time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Messy/dirty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Ignoring your friends to look at a screen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Use any of the ideas that you’ve seen so far and also use your imagination!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You can </a:t>
            </a:r>
            <a:r>
              <a:rPr b="0" i="0" lang="en-GB" sz="1800" u="sng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create photos</a:t>
            </a: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or </a:t>
            </a:r>
            <a:r>
              <a:rPr b="0" i="0" lang="en-GB" sz="1800" u="sng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draw cartoons</a:t>
            </a: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depending on your skill set.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1"/>
          <p:cNvSpPr txBox="1"/>
          <p:nvPr>
            <p:ph type="title"/>
          </p:nvPr>
        </p:nvSpPr>
        <p:spPr>
          <a:xfrm>
            <a:off x="3818075" y="235175"/>
            <a:ext cx="47586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GB" sz="2400" u="none" cap="none" strike="noStrike">
                <a:solidFill>
                  <a:srgbClr val="351C75"/>
                </a:solidFill>
                <a:latin typeface="Arial"/>
                <a:ea typeface="Arial"/>
                <a:cs typeface="Arial"/>
                <a:sym typeface="Arial"/>
              </a:rPr>
              <a:t>Extension task…</a:t>
            </a:r>
            <a:endParaRPr b="1" i="0" sz="2400" u="none" cap="none" strike="noStrike">
              <a:solidFill>
                <a:srgbClr val="351C7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1800" u="none" cap="none" strike="noStrik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Crop a photo to make your life look better than it is!</a:t>
            </a:r>
            <a:endParaRPr b="0" i="0" sz="1800" u="none" cap="none" strike="noStrik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1"/>
          <p:cNvSpPr txBox="1"/>
          <p:nvPr/>
        </p:nvSpPr>
        <p:spPr>
          <a:xfrm>
            <a:off x="4185850" y="4299000"/>
            <a:ext cx="40608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http://doublemesh.com/wp-content/uploads/2016/11/20-funny-cropped-images-17.jpg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4850" y="1388500"/>
            <a:ext cx="4611982" cy="286428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1"/>
          <p:cNvSpPr txBox="1"/>
          <p:nvPr/>
        </p:nvSpPr>
        <p:spPr>
          <a:xfrm>
            <a:off x="7672500" y="4610250"/>
            <a:ext cx="13677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Photos taken from ‘doublemesh.com’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1"/>
          <p:cNvSpPr txBox="1"/>
          <p:nvPr/>
        </p:nvSpPr>
        <p:spPr>
          <a:xfrm>
            <a:off x="431750" y="4610250"/>
            <a:ext cx="32115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http://doublemesh.com/wp-content/uploads/2016/11/20-funny-cropped-images-15.jpg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5625" y="235175"/>
            <a:ext cx="3211500" cy="4438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6524050" y="4642600"/>
            <a:ext cx="25044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Photograph by </a:t>
            </a:r>
            <a:r>
              <a:rPr b="0" i="0" lang="en-GB" sz="1200" u="none" cap="none" strike="noStrike">
                <a:solidFill>
                  <a:schemeClr val="hlink"/>
                </a:solidFill>
                <a:highlight>
                  <a:srgbClr val="F3F5F6"/>
                </a:highlight>
                <a:uFill>
                  <a:noFill/>
                </a:u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Don McCullough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hlink"/>
                </a:solidFill>
                <a:highlight>
                  <a:srgbClr val="F3F5F6"/>
                </a:highlight>
                <a:uFill>
                  <a:noFill/>
                </a:u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https://www.flickr.com/people/69214385@N04</a:t>
            </a:r>
            <a:endParaRPr b="0" i="0" sz="1200" u="none" cap="none" strike="noStrike">
              <a:solidFill>
                <a:schemeClr val="hlink"/>
              </a:solidFill>
              <a:highlight>
                <a:srgbClr val="F3F5F6"/>
              </a:highlight>
              <a:uFill>
                <a:noFill/>
              </a:uFill>
              <a:latin typeface="Proxima Nova"/>
              <a:ea typeface="Proxima Nova"/>
              <a:cs typeface="Proxima Nova"/>
              <a:sym typeface="Proxima Nova"/>
              <a:hlinkClick r:id="rId5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hlink"/>
              </a:solidFill>
              <a:highlight>
                <a:srgbClr val="F3F5F6"/>
              </a:highlight>
              <a:uFill>
                <a:noFill/>
              </a:uFill>
              <a:latin typeface="Proxima Nova"/>
              <a:ea typeface="Proxima Nova"/>
              <a:cs typeface="Proxima Nova"/>
              <a:sym typeface="Proxima Nova"/>
              <a:hlinkClick r:id="rId6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90350" y="164625"/>
            <a:ext cx="2739036" cy="42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152725" y="4586100"/>
            <a:ext cx="64263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https://commons.wikimedia.org/wiki/File:Pride_(9103931453)_(cropped).jpg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305425" y="195475"/>
            <a:ext cx="3000000" cy="9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Reality: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2"/>
          <p:cNvSpPr txBox="1"/>
          <p:nvPr>
            <p:ph type="title"/>
          </p:nvPr>
        </p:nvSpPr>
        <p:spPr>
          <a:xfrm>
            <a:off x="122175" y="164025"/>
            <a:ext cx="5968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woman deliberately quit social media because it was making her miserable: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1175" y="310075"/>
            <a:ext cx="2980875" cy="392322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2"/>
          <p:cNvSpPr txBox="1"/>
          <p:nvPr/>
        </p:nvSpPr>
        <p:spPr>
          <a:xfrm>
            <a:off x="470375" y="1185075"/>
            <a:ext cx="5235000" cy="3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She described how her smiles were faked, she was only happy if she looked ‘just right’, in terms of facial expression, clothing and body shape.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She was paid large amounts of money by clothing companies to wear their clothes and pretend that they belonged to her.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of the shots that look like everyday life are actually highly staged, with photographers, lighting specialists, as well as make-up and fashion experts.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She realised that she wasn’t helping people, but instead was setting unreasonably high expectations for her followers, and making them jealous of her (outwardly) glamorous lifestyle.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2"/>
          <p:cNvSpPr txBox="1"/>
          <p:nvPr/>
        </p:nvSpPr>
        <p:spPr>
          <a:xfrm>
            <a:off x="5876550" y="4294400"/>
            <a:ext cx="31155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https://www.theguardian.com/media/2015/nov/03/instagram-star-essena-oneill-quits-2d-life-to-reveal-true-story-behind-images</a:t>
            </a: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600" u="none" cap="none" strike="noStrike">
                <a:solidFill>
                  <a:srgbClr val="4C1130"/>
                </a:solidFill>
                <a:latin typeface="Calibri"/>
                <a:ea typeface="Calibri"/>
                <a:cs typeface="Calibri"/>
                <a:sym typeface="Calibri"/>
              </a:rPr>
              <a:t>Busy being happy?</a:t>
            </a:r>
            <a:endParaRPr b="0" i="0" sz="3600" u="none" cap="none" strike="noStrike">
              <a:solidFill>
                <a:srgbClr val="4C11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3"/>
          <p:cNvSpPr txBox="1"/>
          <p:nvPr>
            <p:ph idx="1" type="body"/>
          </p:nvPr>
        </p:nvSpPr>
        <p:spPr>
          <a:xfrm>
            <a:off x="311700" y="1296175"/>
            <a:ext cx="8520600" cy="3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Font typeface="Arial"/>
              <a:buChar char="●"/>
            </a:pPr>
            <a:r>
              <a:rPr b="0" i="0" lang="en-GB" sz="1800" u="none" cap="none" strike="noStrike">
                <a:solidFill>
                  <a:srgbClr val="741B47"/>
                </a:solidFill>
                <a:latin typeface="Arial"/>
                <a:ea typeface="Arial"/>
                <a:cs typeface="Arial"/>
                <a:sym typeface="Arial"/>
              </a:rPr>
              <a:t>Some people post less on social media than others</a:t>
            </a:r>
            <a:endParaRPr b="0" i="0" sz="1800" u="none" cap="none" strike="noStrike">
              <a:solidFill>
                <a:srgbClr val="741B4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41B4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41B47"/>
              </a:buClr>
              <a:buSzPts val="1800"/>
              <a:buFont typeface="Arial"/>
              <a:buChar char="●"/>
            </a:pPr>
            <a:r>
              <a:rPr b="0" i="0" lang="en-GB" sz="1800" u="none" cap="none" strike="noStrike">
                <a:solidFill>
                  <a:srgbClr val="741B47"/>
                </a:solidFill>
                <a:latin typeface="Arial"/>
                <a:ea typeface="Arial"/>
                <a:cs typeface="Arial"/>
                <a:sym typeface="Arial"/>
              </a:rPr>
              <a:t>On average, do you think posting less is a good or a bad sign?</a:t>
            </a:r>
            <a:endParaRPr b="0" i="0" sz="1800" u="none" cap="none" strike="noStrike">
              <a:solidFill>
                <a:srgbClr val="741B4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4"/>
          <p:cNvSpPr txBox="1"/>
          <p:nvPr>
            <p:ph type="title"/>
          </p:nvPr>
        </p:nvSpPr>
        <p:spPr>
          <a:xfrm>
            <a:off x="311700" y="103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GB" sz="2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Extension P4C question:</a:t>
            </a:r>
            <a:r>
              <a:rPr b="0" i="0" lang="en-GB" sz="2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 Can you take too many selfies?</a:t>
            </a:r>
            <a:endParaRPr b="0" i="0" sz="2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8325" y="731600"/>
            <a:ext cx="3913418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4"/>
          <p:cNvSpPr txBox="1"/>
          <p:nvPr/>
        </p:nvSpPr>
        <p:spPr>
          <a:xfrm>
            <a:off x="654075" y="4771875"/>
            <a:ext cx="69720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http://knowyourmeme.com/photos/797595-auschwitz-selfie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4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‘knowyourmeme.com’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1748" y="843650"/>
            <a:ext cx="6760500" cy="37971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1501425" y="4771800"/>
            <a:ext cx="60279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https://pleated-jeans.com/wp-content/uploads/2017/11/afj-17.jpg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7425375" y="4586050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‘Pleated-Jeans.com’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7"/>
          <p:cNvSpPr txBox="1"/>
          <p:nvPr>
            <p:ph type="title"/>
          </p:nvPr>
        </p:nvSpPr>
        <p:spPr>
          <a:xfrm>
            <a:off x="222788" y="58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Expectations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222788" y="58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Reality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063" y="596113"/>
            <a:ext cx="7044075" cy="39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‘Pleated-Jeans.com’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/>
        </p:nvSpPr>
        <p:spPr>
          <a:xfrm>
            <a:off x="118925" y="4486200"/>
            <a:ext cx="871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https://www.quoteistan.com/2016/11/expectation-vs-reality-when-i-wake-up.html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2225" y="241025"/>
            <a:ext cx="4864751" cy="41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‘quoteistan.com’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240275" y="117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Expectations vs. Reality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1248700" y="4489425"/>
            <a:ext cx="62919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https://thechive.files.wordpress.com/2017/10/expectations-versus-reality-disappointing-results-34.jpg?quality=85&amp;strip=info&amp;w=600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0475" y="740863"/>
            <a:ext cx="4147724" cy="369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‘thechive.files.wordpress.com’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4550" y="211300"/>
            <a:ext cx="6335425" cy="41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1434525" y="4675225"/>
            <a:ext cx="61542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https://www.quoteistan.com/2016/09/expectation-vs-reality-presents.html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7540500" y="4619675"/>
            <a:ext cx="1603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taken from ‘quoteistan.com’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