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83" r:id="rId3"/>
  </p:sldIdLst>
  <p:sldSz cx="9144000" cy="6858000" type="screen4x3"/>
  <p:notesSz cx="6858000" cy="9144000"/>
  <p:embeddedFontLst>
    <p:embeddedFont>
      <p:font typeface="Twinkl SemiBold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winkl" panose="020B0604020202020204" charset="0"/>
      <p:regular r:id="rId11"/>
      <p:bold r:id="rId12"/>
    </p:embeddedFont>
    <p:embeddedFont>
      <p:font typeface="Sassoon Infant Rg" panose="02000503030000020003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547"/>
    <a:srgbClr val="CCB5D8"/>
    <a:srgbClr val="F3DEA7"/>
    <a:srgbClr val="6C388B"/>
    <a:srgbClr val="653B8F"/>
    <a:srgbClr val="B0DDF8"/>
    <a:srgbClr val="32B3A2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8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7D58D-2513-4F70-BEA4-2CD2F99317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Ritual Prayer</a:t>
            </a:r>
          </a:p>
        </p:txBody>
      </p:sp>
      <p:pic>
        <p:nvPicPr>
          <p:cNvPr id="12" name="Whole Class">
            <a:extLst>
              <a:ext uri="{FF2B5EF4-FFF2-40B4-BE49-F238E27FC236}">
                <a16:creationId xmlns:a16="http://schemas.microsoft.com/office/drawing/2014/main" id="{BB9C5656-322C-46FB-8BA2-7900BB7A8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D733B03-3377-4872-A8A8-B8EA2B868D2D}"/>
              </a:ext>
            </a:extLst>
          </p:cNvPr>
          <p:cNvSpPr/>
          <p:nvPr/>
        </p:nvSpPr>
        <p:spPr>
          <a:xfrm>
            <a:off x="986158" y="1195397"/>
            <a:ext cx="7162154" cy="726460"/>
          </a:xfrm>
          <a:prstGeom prst="roundRect">
            <a:avLst>
              <a:gd name="adj" fmla="val 7344"/>
            </a:avLst>
          </a:prstGeom>
          <a:noFill/>
          <a:ln w="19050">
            <a:noFill/>
          </a:ln>
        </p:spPr>
        <p:txBody>
          <a:bodyPr wrap="square" lIns="72000" tIns="72000" rIns="72000" bIns="7200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When Muslims pray, they perform sets of movements and </a:t>
            </a:r>
          </a:p>
          <a:p>
            <a:pPr algn="ctr"/>
            <a:r>
              <a:rPr lang="en-GB" dirty="0">
                <a:latin typeface="Twinkl" pitchFamily="2" charset="0"/>
              </a:rPr>
              <a:t>gestures. </a:t>
            </a:r>
            <a:r>
              <a:rPr lang="en-GB" dirty="0"/>
              <a:t>Click on each number to find out more.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54F184-5D46-4E22-A24D-7074D983436C}"/>
              </a:ext>
            </a:extLst>
          </p:cNvPr>
          <p:cNvSpPr/>
          <p:nvPr/>
        </p:nvSpPr>
        <p:spPr>
          <a:xfrm>
            <a:off x="730640" y="2882251"/>
            <a:ext cx="1675210" cy="467342"/>
          </a:xfrm>
          <a:prstGeom prst="roundRect">
            <a:avLst/>
          </a:prstGeom>
          <a:solidFill>
            <a:srgbClr val="CCB5D8"/>
          </a:solidFill>
          <a:ln w="19050">
            <a:solidFill>
              <a:srgbClr val="653B8F"/>
            </a:solidFill>
          </a:ln>
        </p:spPr>
        <p:txBody>
          <a:bodyPr wrap="square" lIns="0" tIns="72000" rIns="0" bIns="72000">
            <a:spAutoFit/>
          </a:bodyPr>
          <a:lstStyle/>
          <a:p>
            <a:r>
              <a:rPr lang="en-GB" b="1" dirty="0"/>
              <a:t>     </a:t>
            </a:r>
            <a:r>
              <a:rPr lang="en-GB" b="1" dirty="0" err="1"/>
              <a:t>Niyyat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8807C133-257F-468F-AC76-ABD15DA77EA5}"/>
              </a:ext>
            </a:extLst>
          </p:cNvPr>
          <p:cNvSpPr/>
          <p:nvPr/>
        </p:nvSpPr>
        <p:spPr>
          <a:xfrm>
            <a:off x="375257" y="2874005"/>
            <a:ext cx="483835" cy="483835"/>
          </a:xfrm>
          <a:prstGeom prst="roundRect">
            <a:avLst/>
          </a:prstGeom>
          <a:solidFill>
            <a:srgbClr val="653B8F"/>
          </a:solidFill>
          <a:ln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66E26A-031F-43FB-8C45-856A924C9E9E}"/>
              </a:ext>
            </a:extLst>
          </p:cNvPr>
          <p:cNvSpPr/>
          <p:nvPr/>
        </p:nvSpPr>
        <p:spPr>
          <a:xfrm>
            <a:off x="730640" y="3426140"/>
            <a:ext cx="1675210" cy="467342"/>
          </a:xfrm>
          <a:prstGeom prst="roundRect">
            <a:avLst/>
          </a:prstGeom>
          <a:solidFill>
            <a:srgbClr val="CCB5D8"/>
          </a:solidFill>
          <a:ln w="19050">
            <a:solidFill>
              <a:srgbClr val="653B8F"/>
            </a:solidFill>
          </a:ln>
        </p:spPr>
        <p:txBody>
          <a:bodyPr wrap="square" lIns="0" tIns="72000" rIns="0" bIns="72000">
            <a:spAutoFit/>
          </a:bodyPr>
          <a:lstStyle/>
          <a:p>
            <a:r>
              <a:rPr lang="en-GB" b="1" dirty="0"/>
              <a:t>     </a:t>
            </a:r>
            <a:r>
              <a:rPr lang="en-GB" b="1" dirty="0" err="1"/>
              <a:t>Qiyaam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8" name="2">
            <a:extLst>
              <a:ext uri="{FF2B5EF4-FFF2-40B4-BE49-F238E27FC236}">
                <a16:creationId xmlns:a16="http://schemas.microsoft.com/office/drawing/2014/main" id="{94AEF3ED-CDDB-45C4-A9A8-D1E19D891813}"/>
              </a:ext>
            </a:extLst>
          </p:cNvPr>
          <p:cNvSpPr/>
          <p:nvPr/>
        </p:nvSpPr>
        <p:spPr>
          <a:xfrm>
            <a:off x="375257" y="3417894"/>
            <a:ext cx="483835" cy="483835"/>
          </a:xfrm>
          <a:prstGeom prst="roundRect">
            <a:avLst/>
          </a:prstGeom>
          <a:solidFill>
            <a:srgbClr val="653B8F"/>
          </a:solidFill>
          <a:ln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1010D2-764C-4199-8144-C5C9B3F03C8B}"/>
              </a:ext>
            </a:extLst>
          </p:cNvPr>
          <p:cNvSpPr/>
          <p:nvPr/>
        </p:nvSpPr>
        <p:spPr>
          <a:xfrm>
            <a:off x="730640" y="3970345"/>
            <a:ext cx="1675210" cy="467342"/>
          </a:xfrm>
          <a:prstGeom prst="roundRect">
            <a:avLst/>
          </a:prstGeom>
          <a:solidFill>
            <a:srgbClr val="CCB5D8"/>
          </a:solidFill>
          <a:ln w="19050">
            <a:solidFill>
              <a:srgbClr val="653B8F"/>
            </a:solidFill>
          </a:ln>
        </p:spPr>
        <p:txBody>
          <a:bodyPr wrap="square" lIns="0" tIns="72000" rIns="0" bIns="72000">
            <a:spAutoFit/>
          </a:bodyPr>
          <a:lstStyle/>
          <a:p>
            <a:r>
              <a:rPr lang="en-GB" b="1" dirty="0"/>
              <a:t>     </a:t>
            </a:r>
            <a:r>
              <a:rPr lang="en-GB" b="1" dirty="0" err="1"/>
              <a:t>Fatiha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20" name="3">
            <a:extLst>
              <a:ext uri="{FF2B5EF4-FFF2-40B4-BE49-F238E27FC236}">
                <a16:creationId xmlns:a16="http://schemas.microsoft.com/office/drawing/2014/main" id="{42C0442D-658A-4DD7-81EF-C5E4DA594653}"/>
              </a:ext>
            </a:extLst>
          </p:cNvPr>
          <p:cNvSpPr/>
          <p:nvPr/>
        </p:nvSpPr>
        <p:spPr>
          <a:xfrm>
            <a:off x="375257" y="3962099"/>
            <a:ext cx="483835" cy="483835"/>
          </a:xfrm>
          <a:prstGeom prst="roundRect">
            <a:avLst/>
          </a:prstGeom>
          <a:solidFill>
            <a:srgbClr val="653B8F"/>
          </a:solidFill>
          <a:ln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F1860F-C85B-4A32-9DEF-F86F611DCAC7}"/>
              </a:ext>
            </a:extLst>
          </p:cNvPr>
          <p:cNvSpPr/>
          <p:nvPr/>
        </p:nvSpPr>
        <p:spPr>
          <a:xfrm>
            <a:off x="730640" y="4523113"/>
            <a:ext cx="1675210" cy="467342"/>
          </a:xfrm>
          <a:prstGeom prst="roundRect">
            <a:avLst/>
          </a:prstGeom>
          <a:solidFill>
            <a:srgbClr val="CCB5D8"/>
          </a:solidFill>
          <a:ln w="19050">
            <a:solidFill>
              <a:srgbClr val="653B8F"/>
            </a:solidFill>
          </a:ln>
        </p:spPr>
        <p:txBody>
          <a:bodyPr wrap="square" lIns="0" tIns="72000" rIns="0" bIns="72000">
            <a:spAutoFit/>
          </a:bodyPr>
          <a:lstStyle/>
          <a:p>
            <a:r>
              <a:rPr lang="en-GB" b="1" dirty="0"/>
              <a:t>     </a:t>
            </a:r>
            <a:r>
              <a:rPr lang="en-GB" b="1" dirty="0" err="1"/>
              <a:t>Ruku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936B509F-8693-4074-9962-33A2AD2FB91E}"/>
              </a:ext>
            </a:extLst>
          </p:cNvPr>
          <p:cNvSpPr/>
          <p:nvPr/>
        </p:nvSpPr>
        <p:spPr>
          <a:xfrm>
            <a:off x="375257" y="4514867"/>
            <a:ext cx="483835" cy="483835"/>
          </a:xfrm>
          <a:prstGeom prst="roundRect">
            <a:avLst/>
          </a:prstGeom>
          <a:solidFill>
            <a:srgbClr val="653B8F"/>
          </a:solidFill>
          <a:ln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1AE4229-4734-4C30-9E5F-7E0DCBC1445B}"/>
              </a:ext>
            </a:extLst>
          </p:cNvPr>
          <p:cNvSpPr/>
          <p:nvPr/>
        </p:nvSpPr>
        <p:spPr>
          <a:xfrm>
            <a:off x="730640" y="5087920"/>
            <a:ext cx="1675210" cy="467342"/>
          </a:xfrm>
          <a:prstGeom prst="roundRect">
            <a:avLst/>
          </a:prstGeom>
          <a:solidFill>
            <a:srgbClr val="CCB5D8"/>
          </a:solidFill>
          <a:ln w="19050">
            <a:solidFill>
              <a:srgbClr val="653B8F"/>
            </a:solidFill>
          </a:ln>
        </p:spPr>
        <p:txBody>
          <a:bodyPr wrap="square" lIns="0" tIns="72000" rIns="0" bIns="72000">
            <a:spAutoFit/>
          </a:bodyPr>
          <a:lstStyle/>
          <a:p>
            <a:r>
              <a:rPr lang="en-GB" b="1" dirty="0"/>
              <a:t>     </a:t>
            </a:r>
            <a:r>
              <a:rPr lang="en-GB" b="1" dirty="0" err="1"/>
              <a:t>Qauma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id="{2F404505-6F79-43EC-90D8-4EE3BC23AC11}"/>
              </a:ext>
            </a:extLst>
          </p:cNvPr>
          <p:cNvSpPr/>
          <p:nvPr/>
        </p:nvSpPr>
        <p:spPr>
          <a:xfrm>
            <a:off x="375257" y="5079674"/>
            <a:ext cx="483835" cy="483835"/>
          </a:xfrm>
          <a:prstGeom prst="roundRect">
            <a:avLst/>
          </a:prstGeom>
          <a:solidFill>
            <a:srgbClr val="653B8F"/>
          </a:solidFill>
          <a:ln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E37F79-188E-42EC-9BD2-0C5B310A71BE}"/>
              </a:ext>
            </a:extLst>
          </p:cNvPr>
          <p:cNvSpPr/>
          <p:nvPr/>
        </p:nvSpPr>
        <p:spPr>
          <a:xfrm>
            <a:off x="6731942" y="2881935"/>
            <a:ext cx="1675210" cy="467342"/>
          </a:xfrm>
          <a:prstGeom prst="roundRect">
            <a:avLst/>
          </a:prstGeom>
          <a:solidFill>
            <a:srgbClr val="CCB5D8"/>
          </a:solidFill>
          <a:ln w="19050">
            <a:solidFill>
              <a:srgbClr val="653B8F"/>
            </a:solidFill>
          </a:ln>
        </p:spPr>
        <p:txBody>
          <a:bodyPr wrap="square" lIns="0" tIns="72000" rIns="0" bIns="72000">
            <a:spAutoFit/>
          </a:bodyPr>
          <a:lstStyle/>
          <a:p>
            <a:r>
              <a:rPr lang="en-GB" b="1" dirty="0"/>
              <a:t>     </a:t>
            </a:r>
            <a:r>
              <a:rPr lang="en-GB" b="1" dirty="0" err="1"/>
              <a:t>Sudjood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39" name="6">
            <a:extLst>
              <a:ext uri="{FF2B5EF4-FFF2-40B4-BE49-F238E27FC236}">
                <a16:creationId xmlns:a16="http://schemas.microsoft.com/office/drawing/2014/main" id="{BEF13FCD-240E-474F-BCFC-A2042605D08E}"/>
              </a:ext>
            </a:extLst>
          </p:cNvPr>
          <p:cNvSpPr/>
          <p:nvPr/>
        </p:nvSpPr>
        <p:spPr>
          <a:xfrm>
            <a:off x="8271770" y="2873689"/>
            <a:ext cx="483835" cy="483835"/>
          </a:xfrm>
          <a:prstGeom prst="roundRect">
            <a:avLst/>
          </a:prstGeom>
          <a:solidFill>
            <a:srgbClr val="653B8F"/>
          </a:solidFill>
          <a:ln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70BEF29-6B2A-412E-96E1-2FE8FEE7B31F}"/>
              </a:ext>
            </a:extLst>
          </p:cNvPr>
          <p:cNvSpPr/>
          <p:nvPr/>
        </p:nvSpPr>
        <p:spPr>
          <a:xfrm>
            <a:off x="6731942" y="3426140"/>
            <a:ext cx="1675210" cy="467342"/>
          </a:xfrm>
          <a:prstGeom prst="roundRect">
            <a:avLst/>
          </a:prstGeom>
          <a:solidFill>
            <a:srgbClr val="CCB5D8"/>
          </a:solidFill>
          <a:ln w="19050">
            <a:solidFill>
              <a:srgbClr val="653B8F"/>
            </a:solidFill>
          </a:ln>
        </p:spPr>
        <p:txBody>
          <a:bodyPr wrap="square" lIns="0" tIns="72000" rIns="0" bIns="72000">
            <a:spAutoFit/>
          </a:bodyPr>
          <a:lstStyle/>
          <a:p>
            <a:r>
              <a:rPr lang="en-GB" b="1" dirty="0"/>
              <a:t>      </a:t>
            </a:r>
            <a:r>
              <a:rPr lang="en-GB" b="1" dirty="0" err="1"/>
              <a:t>Qu’ud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1B55AE92-A893-402E-AEE0-32A23114D4FB}"/>
              </a:ext>
            </a:extLst>
          </p:cNvPr>
          <p:cNvSpPr/>
          <p:nvPr/>
        </p:nvSpPr>
        <p:spPr>
          <a:xfrm>
            <a:off x="8271770" y="3417894"/>
            <a:ext cx="483835" cy="483835"/>
          </a:xfrm>
          <a:prstGeom prst="roundRect">
            <a:avLst/>
          </a:prstGeom>
          <a:solidFill>
            <a:srgbClr val="653B8F"/>
          </a:solidFill>
          <a:ln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4378B9F-7488-4C42-97F7-C9D419509C75}"/>
              </a:ext>
            </a:extLst>
          </p:cNvPr>
          <p:cNvSpPr/>
          <p:nvPr/>
        </p:nvSpPr>
        <p:spPr>
          <a:xfrm>
            <a:off x="6731942" y="3970345"/>
            <a:ext cx="1675210" cy="467342"/>
          </a:xfrm>
          <a:prstGeom prst="roundRect">
            <a:avLst/>
          </a:prstGeom>
          <a:solidFill>
            <a:srgbClr val="CCB5D8"/>
          </a:solidFill>
          <a:ln w="19050">
            <a:solidFill>
              <a:srgbClr val="653B8F"/>
            </a:solidFill>
          </a:ln>
        </p:spPr>
        <p:txBody>
          <a:bodyPr wrap="square" lIns="0" tIns="72000" rIns="0" bIns="72000">
            <a:spAutoFit/>
          </a:bodyPr>
          <a:lstStyle/>
          <a:p>
            <a:r>
              <a:rPr lang="en-GB" b="1" dirty="0"/>
              <a:t>     </a:t>
            </a:r>
            <a:r>
              <a:rPr lang="en-GB" b="1" dirty="0" err="1"/>
              <a:t>Sudjood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43" name="8">
            <a:extLst>
              <a:ext uri="{FF2B5EF4-FFF2-40B4-BE49-F238E27FC236}">
                <a16:creationId xmlns:a16="http://schemas.microsoft.com/office/drawing/2014/main" id="{1615989A-5A94-481E-A114-A673F8795602}"/>
              </a:ext>
            </a:extLst>
          </p:cNvPr>
          <p:cNvSpPr/>
          <p:nvPr/>
        </p:nvSpPr>
        <p:spPr>
          <a:xfrm>
            <a:off x="8271770" y="3962099"/>
            <a:ext cx="483835" cy="483835"/>
          </a:xfrm>
          <a:prstGeom prst="roundRect">
            <a:avLst/>
          </a:prstGeom>
          <a:solidFill>
            <a:srgbClr val="653B8F"/>
          </a:solidFill>
          <a:ln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4369FDD-B074-4787-BA35-EE379EC2F76D}"/>
              </a:ext>
            </a:extLst>
          </p:cNvPr>
          <p:cNvSpPr/>
          <p:nvPr/>
        </p:nvSpPr>
        <p:spPr>
          <a:xfrm>
            <a:off x="6731942" y="4523113"/>
            <a:ext cx="1675210" cy="467342"/>
          </a:xfrm>
          <a:prstGeom prst="roundRect">
            <a:avLst/>
          </a:prstGeom>
          <a:solidFill>
            <a:srgbClr val="CCB5D8"/>
          </a:solidFill>
          <a:ln w="19050">
            <a:solidFill>
              <a:srgbClr val="653B8F"/>
            </a:solidFill>
          </a:ln>
        </p:spPr>
        <p:txBody>
          <a:bodyPr wrap="square" lIns="0" tIns="72000" rIns="0" bIns="72000">
            <a:spAutoFit/>
          </a:bodyPr>
          <a:lstStyle/>
          <a:p>
            <a:r>
              <a:rPr lang="en-GB" b="1" dirty="0"/>
              <a:t>      </a:t>
            </a:r>
            <a:r>
              <a:rPr lang="en-GB" b="1" dirty="0" err="1"/>
              <a:t>Qu’ud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45" name="9">
            <a:extLst>
              <a:ext uri="{FF2B5EF4-FFF2-40B4-BE49-F238E27FC236}">
                <a16:creationId xmlns:a16="http://schemas.microsoft.com/office/drawing/2014/main" id="{B4298B7E-9DD9-4DC1-899B-7607F45046F7}"/>
              </a:ext>
            </a:extLst>
          </p:cNvPr>
          <p:cNvSpPr/>
          <p:nvPr/>
        </p:nvSpPr>
        <p:spPr>
          <a:xfrm>
            <a:off x="8271770" y="4514867"/>
            <a:ext cx="483835" cy="483835"/>
          </a:xfrm>
          <a:prstGeom prst="roundRect">
            <a:avLst/>
          </a:prstGeom>
          <a:solidFill>
            <a:srgbClr val="653B8F"/>
          </a:solidFill>
          <a:ln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0BDBAB8-C178-4540-92F2-7B453BDD96E3}"/>
              </a:ext>
            </a:extLst>
          </p:cNvPr>
          <p:cNvSpPr/>
          <p:nvPr/>
        </p:nvSpPr>
        <p:spPr>
          <a:xfrm>
            <a:off x="6731942" y="5087604"/>
            <a:ext cx="1675210" cy="467342"/>
          </a:xfrm>
          <a:prstGeom prst="roundRect">
            <a:avLst/>
          </a:prstGeom>
          <a:solidFill>
            <a:srgbClr val="CCB5D8"/>
          </a:solidFill>
          <a:ln w="19050">
            <a:solidFill>
              <a:srgbClr val="653B8F"/>
            </a:solidFill>
          </a:ln>
        </p:spPr>
        <p:txBody>
          <a:bodyPr wrap="square" lIns="0" tIns="72000" rIns="0" bIns="72000">
            <a:spAutoFit/>
          </a:bodyPr>
          <a:lstStyle/>
          <a:p>
            <a:r>
              <a:rPr lang="en-GB" b="1" dirty="0"/>
              <a:t>     </a:t>
            </a:r>
            <a:r>
              <a:rPr lang="en-GB" b="1" dirty="0" err="1"/>
              <a:t>Tasleem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47" name="10">
            <a:extLst>
              <a:ext uri="{FF2B5EF4-FFF2-40B4-BE49-F238E27FC236}">
                <a16:creationId xmlns:a16="http://schemas.microsoft.com/office/drawing/2014/main" id="{21791D33-9CAC-4BA1-BBFA-2A696113277C}"/>
              </a:ext>
            </a:extLst>
          </p:cNvPr>
          <p:cNvSpPr/>
          <p:nvPr/>
        </p:nvSpPr>
        <p:spPr>
          <a:xfrm>
            <a:off x="8271770" y="5079358"/>
            <a:ext cx="483835" cy="483835"/>
          </a:xfrm>
          <a:prstGeom prst="roundRect">
            <a:avLst/>
          </a:prstGeom>
          <a:solidFill>
            <a:srgbClr val="653B8F"/>
          </a:solidFill>
          <a:ln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grpSp>
        <p:nvGrpSpPr>
          <p:cNvPr id="11" name="Niyyat">
            <a:extLst>
              <a:ext uri="{FF2B5EF4-FFF2-40B4-BE49-F238E27FC236}">
                <a16:creationId xmlns:a16="http://schemas.microsoft.com/office/drawing/2014/main" id="{58718EAC-C3B6-4AD2-9596-9F6AF7CBDB59}"/>
              </a:ext>
            </a:extLst>
          </p:cNvPr>
          <p:cNvGrpSpPr/>
          <p:nvPr/>
        </p:nvGrpSpPr>
        <p:grpSpPr>
          <a:xfrm>
            <a:off x="2747599" y="1947413"/>
            <a:ext cx="3663870" cy="4236577"/>
            <a:chOff x="2719619" y="1885164"/>
            <a:chExt cx="3663870" cy="423657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716A007-80FB-49C7-BD32-738A318AEB0D}"/>
                </a:ext>
              </a:extLst>
            </p:cNvPr>
            <p:cNvSpPr/>
            <p:nvPr/>
          </p:nvSpPr>
          <p:spPr>
            <a:xfrm>
              <a:off x="2719619" y="1885164"/>
              <a:ext cx="3663870" cy="4236577"/>
            </a:xfrm>
            <a:prstGeom prst="roundRect">
              <a:avLst>
                <a:gd name="adj" fmla="val 4694"/>
              </a:avLst>
            </a:prstGeom>
            <a:solidFill>
              <a:srgbClr val="F3DEA7"/>
            </a:solidFill>
            <a:ln w="19050">
              <a:solidFill>
                <a:srgbClr val="FBC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D1A7BF5-B172-4241-9BFF-DD13F3F390B4}"/>
                </a:ext>
              </a:extLst>
            </p:cNvPr>
            <p:cNvSpPr/>
            <p:nvPr/>
          </p:nvSpPr>
          <p:spPr>
            <a:xfrm>
              <a:off x="2737376" y="1896780"/>
              <a:ext cx="3617184" cy="1174016"/>
            </a:xfrm>
            <a:prstGeom prst="roundRect">
              <a:avLst>
                <a:gd name="adj" fmla="val 7344"/>
              </a:avLst>
            </a:prstGeom>
            <a:noFill/>
            <a:ln w="19050">
              <a:noFill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en-GB" sz="1600" dirty="0"/>
                <a:t>To start the prayer, Muslims stand and say, “</a:t>
              </a:r>
              <a:r>
                <a:rPr lang="en-GB" sz="1600" dirty="0" err="1"/>
                <a:t>Allahu</a:t>
              </a:r>
              <a:r>
                <a:rPr lang="en-GB" sz="1600" dirty="0"/>
                <a:t> Akbar”, which means “God is great”. They raise they hands to their ears as they say this.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0DEEC07-5CD9-4211-B12A-86B7EE90E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461" y="3082412"/>
              <a:ext cx="1159548" cy="2943024"/>
            </a:xfrm>
            <a:prstGeom prst="rect">
              <a:avLst/>
            </a:prstGeom>
          </p:spPr>
        </p:pic>
      </p:grpSp>
      <p:grpSp>
        <p:nvGrpSpPr>
          <p:cNvPr id="77" name="Qiyaam">
            <a:extLst>
              <a:ext uri="{FF2B5EF4-FFF2-40B4-BE49-F238E27FC236}">
                <a16:creationId xmlns:a16="http://schemas.microsoft.com/office/drawing/2014/main" id="{037BF632-1289-4E2E-A0D8-4FC5445E923E}"/>
              </a:ext>
            </a:extLst>
          </p:cNvPr>
          <p:cNvGrpSpPr/>
          <p:nvPr/>
        </p:nvGrpSpPr>
        <p:grpSpPr>
          <a:xfrm>
            <a:off x="2747599" y="1947413"/>
            <a:ext cx="3663870" cy="4236577"/>
            <a:chOff x="2719619" y="1885163"/>
            <a:chExt cx="3663870" cy="4236577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49CAF45B-A975-4BD4-A6AB-68DC213E7FA4}"/>
                </a:ext>
              </a:extLst>
            </p:cNvPr>
            <p:cNvSpPr/>
            <p:nvPr/>
          </p:nvSpPr>
          <p:spPr>
            <a:xfrm>
              <a:off x="2719619" y="1885163"/>
              <a:ext cx="3663870" cy="4236577"/>
            </a:xfrm>
            <a:prstGeom prst="roundRect">
              <a:avLst>
                <a:gd name="adj" fmla="val 4694"/>
              </a:avLst>
            </a:prstGeom>
            <a:solidFill>
              <a:srgbClr val="F3DEA7"/>
            </a:solidFill>
            <a:ln w="19050">
              <a:solidFill>
                <a:srgbClr val="FBC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732E2D1-9EBA-4B00-8C60-58C79BC0B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996" y="3070795"/>
              <a:ext cx="800477" cy="2935721"/>
            </a:xfrm>
            <a:prstGeom prst="rect">
              <a:avLst/>
            </a:prstGeom>
          </p:spPr>
        </p:pic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E2412BAF-2C7F-4088-B44B-46BAE7E2610F}"/>
                </a:ext>
              </a:extLst>
            </p:cNvPr>
            <p:cNvSpPr/>
            <p:nvPr/>
          </p:nvSpPr>
          <p:spPr>
            <a:xfrm>
              <a:off x="2737376" y="1896778"/>
              <a:ext cx="3617184" cy="918270"/>
            </a:xfrm>
            <a:prstGeom prst="roundRect">
              <a:avLst>
                <a:gd name="adj" fmla="val 7344"/>
              </a:avLst>
            </a:prstGeom>
            <a:noFill/>
            <a:ln w="19050">
              <a:noFill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en-GB" sz="1600" dirty="0"/>
                <a:t>Muslims then place their right hand over their left, on their chest or navel. They say the opening supplication.</a:t>
              </a:r>
            </a:p>
          </p:txBody>
        </p:sp>
      </p:grpSp>
      <p:grpSp>
        <p:nvGrpSpPr>
          <p:cNvPr id="78" name="Fatiha">
            <a:extLst>
              <a:ext uri="{FF2B5EF4-FFF2-40B4-BE49-F238E27FC236}">
                <a16:creationId xmlns:a16="http://schemas.microsoft.com/office/drawing/2014/main" id="{443127A2-FB89-4DA8-B24E-5E609A7C9032}"/>
              </a:ext>
            </a:extLst>
          </p:cNvPr>
          <p:cNvGrpSpPr/>
          <p:nvPr/>
        </p:nvGrpSpPr>
        <p:grpSpPr>
          <a:xfrm>
            <a:off x="2747100" y="1947024"/>
            <a:ext cx="3663870" cy="4482672"/>
            <a:chOff x="2714033" y="1887189"/>
            <a:chExt cx="3663870" cy="4482672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D86F73A-7E41-41DE-AF19-4692E7E300F8}"/>
                </a:ext>
              </a:extLst>
            </p:cNvPr>
            <p:cNvSpPr/>
            <p:nvPr/>
          </p:nvSpPr>
          <p:spPr>
            <a:xfrm>
              <a:off x="2714033" y="1887189"/>
              <a:ext cx="3663870" cy="4236577"/>
            </a:xfrm>
            <a:prstGeom prst="roundRect">
              <a:avLst>
                <a:gd name="adj" fmla="val 4694"/>
              </a:avLst>
            </a:prstGeom>
            <a:solidFill>
              <a:srgbClr val="F3DEA7"/>
            </a:solidFill>
            <a:ln w="19050">
              <a:solidFill>
                <a:srgbClr val="FBC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7049D51-E6A7-4189-80F3-ACBAF750E52E}"/>
                </a:ext>
              </a:extLst>
            </p:cNvPr>
            <p:cNvSpPr/>
            <p:nvPr/>
          </p:nvSpPr>
          <p:spPr>
            <a:xfrm>
              <a:off x="2731790" y="1898805"/>
              <a:ext cx="3617184" cy="662524"/>
            </a:xfrm>
            <a:prstGeom prst="roundRect">
              <a:avLst>
                <a:gd name="adj" fmla="val 7344"/>
              </a:avLst>
            </a:prstGeom>
            <a:noFill/>
            <a:ln w="19050">
              <a:noFill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en-GB" sz="1600" dirty="0"/>
                <a:t>Muslims then say surah Al-</a:t>
              </a:r>
              <a:r>
                <a:rPr lang="en-GB" sz="1600" dirty="0" err="1"/>
                <a:t>Fatiha</a:t>
              </a:r>
              <a:r>
                <a:rPr lang="en-GB" sz="1600" dirty="0"/>
                <a:t> and one short surah from the Qur’an.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85ABBC6-06C6-4CEF-8192-C1E27B15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781" y="2449624"/>
              <a:ext cx="2771434" cy="3920237"/>
            </a:xfrm>
            <a:prstGeom prst="rect">
              <a:avLst/>
            </a:prstGeom>
          </p:spPr>
        </p:pic>
      </p:grpSp>
      <p:grpSp>
        <p:nvGrpSpPr>
          <p:cNvPr id="87" name="Ruku">
            <a:extLst>
              <a:ext uri="{FF2B5EF4-FFF2-40B4-BE49-F238E27FC236}">
                <a16:creationId xmlns:a16="http://schemas.microsoft.com/office/drawing/2014/main" id="{701AF2FA-09F2-4E64-B148-9A68F7571F4A}"/>
              </a:ext>
            </a:extLst>
          </p:cNvPr>
          <p:cNvGrpSpPr/>
          <p:nvPr/>
        </p:nvGrpSpPr>
        <p:grpSpPr>
          <a:xfrm>
            <a:off x="2747599" y="1947413"/>
            <a:ext cx="3663870" cy="4236577"/>
            <a:chOff x="2716826" y="1887189"/>
            <a:chExt cx="3663870" cy="4236577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04F993E6-07FF-489B-A396-17D48C153589}"/>
                </a:ext>
              </a:extLst>
            </p:cNvPr>
            <p:cNvSpPr/>
            <p:nvPr/>
          </p:nvSpPr>
          <p:spPr>
            <a:xfrm>
              <a:off x="2716826" y="1887189"/>
              <a:ext cx="3663870" cy="4236577"/>
            </a:xfrm>
            <a:prstGeom prst="roundRect">
              <a:avLst>
                <a:gd name="adj" fmla="val 4694"/>
              </a:avLst>
            </a:prstGeom>
            <a:solidFill>
              <a:srgbClr val="F3DEA7"/>
            </a:solidFill>
            <a:ln w="19050">
              <a:solidFill>
                <a:srgbClr val="FBC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FFF89B17-6574-4DE8-B78F-F206F903C35E}"/>
                </a:ext>
              </a:extLst>
            </p:cNvPr>
            <p:cNvSpPr/>
            <p:nvPr/>
          </p:nvSpPr>
          <p:spPr>
            <a:xfrm>
              <a:off x="2734583" y="1898805"/>
              <a:ext cx="3617184" cy="1174016"/>
            </a:xfrm>
            <a:prstGeom prst="roundRect">
              <a:avLst>
                <a:gd name="adj" fmla="val 7344"/>
              </a:avLst>
            </a:prstGeom>
            <a:noFill/>
            <a:ln w="19050">
              <a:noFill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en-GB" sz="1600" dirty="0"/>
                <a:t>Muslims then drop into a prayer position with their hands on their knees, looking at their feet. They say the prayer words.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D33951AB-814E-4D07-B31D-42515C96E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600" y="3880605"/>
              <a:ext cx="1629564" cy="2107074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1F652B2-24A1-4519-B0E7-4ABB0FABC272}"/>
              </a:ext>
            </a:extLst>
          </p:cNvPr>
          <p:cNvGrpSpPr/>
          <p:nvPr/>
        </p:nvGrpSpPr>
        <p:grpSpPr>
          <a:xfrm>
            <a:off x="2747599" y="1947413"/>
            <a:ext cx="3663870" cy="4236577"/>
            <a:chOff x="2708447" y="1883138"/>
            <a:chExt cx="3663870" cy="4236577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5DC4F4DF-B149-4D31-811E-6F30F33EE59B}"/>
                </a:ext>
              </a:extLst>
            </p:cNvPr>
            <p:cNvSpPr/>
            <p:nvPr/>
          </p:nvSpPr>
          <p:spPr>
            <a:xfrm>
              <a:off x="2708447" y="1883138"/>
              <a:ext cx="3663870" cy="4236577"/>
            </a:xfrm>
            <a:prstGeom prst="roundRect">
              <a:avLst>
                <a:gd name="adj" fmla="val 4694"/>
              </a:avLst>
            </a:prstGeom>
            <a:solidFill>
              <a:srgbClr val="F3DEA7"/>
            </a:solidFill>
            <a:ln w="19050">
              <a:solidFill>
                <a:srgbClr val="FBC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EC67CE25-C3D8-46CE-A719-F3C687490019}"/>
                </a:ext>
              </a:extLst>
            </p:cNvPr>
            <p:cNvSpPr/>
            <p:nvPr/>
          </p:nvSpPr>
          <p:spPr>
            <a:xfrm>
              <a:off x="2726204" y="1894754"/>
              <a:ext cx="3617184" cy="918270"/>
            </a:xfrm>
            <a:prstGeom prst="roundRect">
              <a:avLst>
                <a:gd name="adj" fmla="val 7344"/>
              </a:avLst>
            </a:prstGeom>
            <a:noFill/>
            <a:ln w="19050">
              <a:noFill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en-GB" sz="1600" dirty="0"/>
                <a:t>Muslims then go back to an upright position with their arms by their sides. They say the prayer words.</a:t>
              </a: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F350531-8DD6-4E1D-8EB4-BD7C5C94A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749" y="2890813"/>
              <a:ext cx="837519" cy="3106825"/>
            </a:xfrm>
            <a:prstGeom prst="rect">
              <a:avLst/>
            </a:prstGeom>
          </p:spPr>
        </p:pic>
      </p:grpSp>
      <p:grpSp>
        <p:nvGrpSpPr>
          <p:cNvPr id="104" name="Sudjood">
            <a:extLst>
              <a:ext uri="{FF2B5EF4-FFF2-40B4-BE49-F238E27FC236}">
                <a16:creationId xmlns:a16="http://schemas.microsoft.com/office/drawing/2014/main" id="{D8F955CE-C3CC-4C06-8FC9-E688F4ACEF08}"/>
              </a:ext>
            </a:extLst>
          </p:cNvPr>
          <p:cNvGrpSpPr/>
          <p:nvPr/>
        </p:nvGrpSpPr>
        <p:grpSpPr>
          <a:xfrm>
            <a:off x="2747599" y="1947413"/>
            <a:ext cx="3663870" cy="4236577"/>
            <a:chOff x="2714033" y="1883139"/>
            <a:chExt cx="3663870" cy="4236577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A89B734B-8396-45E5-B22A-A7BE40F64679}"/>
                </a:ext>
              </a:extLst>
            </p:cNvPr>
            <p:cNvSpPr/>
            <p:nvPr/>
          </p:nvSpPr>
          <p:spPr>
            <a:xfrm>
              <a:off x="2714033" y="1883139"/>
              <a:ext cx="3663870" cy="4236577"/>
            </a:xfrm>
            <a:prstGeom prst="roundRect">
              <a:avLst>
                <a:gd name="adj" fmla="val 4694"/>
              </a:avLst>
            </a:prstGeom>
            <a:solidFill>
              <a:srgbClr val="F3DEA7"/>
            </a:solidFill>
            <a:ln w="19050">
              <a:solidFill>
                <a:srgbClr val="FBC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D3CBAFBB-3F50-4FA8-8C51-F8D5F7749AE3}"/>
                </a:ext>
              </a:extLst>
            </p:cNvPr>
            <p:cNvSpPr/>
            <p:nvPr/>
          </p:nvSpPr>
          <p:spPr>
            <a:xfrm>
              <a:off x="2731790" y="1894755"/>
              <a:ext cx="3617184" cy="918270"/>
            </a:xfrm>
            <a:prstGeom prst="roundRect">
              <a:avLst>
                <a:gd name="adj" fmla="val 7344"/>
              </a:avLst>
            </a:prstGeom>
            <a:noFill/>
            <a:ln w="19050">
              <a:noFill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en-GB" sz="1600" dirty="0"/>
                <a:t>Muslims then kneel with their hands and feet to the ground. They say the prayer words.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2616C8F1-A809-4CF0-8795-20C80181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313" y="4714227"/>
              <a:ext cx="2366071" cy="1185788"/>
            </a:xfrm>
            <a:prstGeom prst="rect">
              <a:avLst/>
            </a:prstGeom>
          </p:spPr>
        </p:pic>
      </p:grpSp>
      <p:grpSp>
        <p:nvGrpSpPr>
          <p:cNvPr id="111" name="Quud">
            <a:extLst>
              <a:ext uri="{FF2B5EF4-FFF2-40B4-BE49-F238E27FC236}">
                <a16:creationId xmlns:a16="http://schemas.microsoft.com/office/drawing/2014/main" id="{50F5CACC-3F4F-4259-A536-21B2FABE66FB}"/>
              </a:ext>
            </a:extLst>
          </p:cNvPr>
          <p:cNvGrpSpPr/>
          <p:nvPr/>
        </p:nvGrpSpPr>
        <p:grpSpPr>
          <a:xfrm>
            <a:off x="2747599" y="1947413"/>
            <a:ext cx="3663870" cy="4236577"/>
            <a:chOff x="2714532" y="1892017"/>
            <a:chExt cx="3663870" cy="4236577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B48F5473-AB15-4A56-AF50-F1A31B0ED0BB}"/>
                </a:ext>
              </a:extLst>
            </p:cNvPr>
            <p:cNvSpPr/>
            <p:nvPr/>
          </p:nvSpPr>
          <p:spPr>
            <a:xfrm>
              <a:off x="2714532" y="1892017"/>
              <a:ext cx="3663870" cy="4236577"/>
            </a:xfrm>
            <a:prstGeom prst="roundRect">
              <a:avLst>
                <a:gd name="adj" fmla="val 4694"/>
              </a:avLst>
            </a:prstGeom>
            <a:solidFill>
              <a:srgbClr val="F3DEA7"/>
            </a:solidFill>
            <a:ln w="19050">
              <a:solidFill>
                <a:srgbClr val="FBC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026FE4A-C377-403F-BC9A-08E587271990}"/>
                </a:ext>
              </a:extLst>
            </p:cNvPr>
            <p:cNvSpPr/>
            <p:nvPr/>
          </p:nvSpPr>
          <p:spPr>
            <a:xfrm>
              <a:off x="2732289" y="1903633"/>
              <a:ext cx="3617184" cy="918270"/>
            </a:xfrm>
            <a:prstGeom prst="roundRect">
              <a:avLst>
                <a:gd name="adj" fmla="val 7344"/>
              </a:avLst>
            </a:prstGeom>
            <a:noFill/>
            <a:ln w="19050">
              <a:noFill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en-GB" sz="1600" dirty="0"/>
                <a:t>Muslims then kneel up and look down at their lap. They say the </a:t>
              </a:r>
              <a:br>
                <a:rPr lang="en-GB" sz="1600" dirty="0"/>
              </a:br>
              <a:r>
                <a:rPr lang="en-GB" sz="1600" dirty="0"/>
                <a:t>prayer words.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23B25B05-9223-4B68-A7CB-000C28D4C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870" y="3404421"/>
              <a:ext cx="954812" cy="2420313"/>
            </a:xfrm>
            <a:prstGeom prst="rect">
              <a:avLst/>
            </a:prstGeom>
          </p:spPr>
        </p:pic>
      </p:grpSp>
      <p:grpSp>
        <p:nvGrpSpPr>
          <p:cNvPr id="116" name="Sudjood">
            <a:extLst>
              <a:ext uri="{FF2B5EF4-FFF2-40B4-BE49-F238E27FC236}">
                <a16:creationId xmlns:a16="http://schemas.microsoft.com/office/drawing/2014/main" id="{98742E94-76E8-49DC-BDC9-85466F703B87}"/>
              </a:ext>
            </a:extLst>
          </p:cNvPr>
          <p:cNvGrpSpPr/>
          <p:nvPr/>
        </p:nvGrpSpPr>
        <p:grpSpPr>
          <a:xfrm>
            <a:off x="2747599" y="1947413"/>
            <a:ext cx="3663870" cy="4236577"/>
            <a:chOff x="2714033" y="1883139"/>
            <a:chExt cx="3663870" cy="4236577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EA344042-6582-4D83-A646-C9DC1CFDD61D}"/>
                </a:ext>
              </a:extLst>
            </p:cNvPr>
            <p:cNvSpPr/>
            <p:nvPr/>
          </p:nvSpPr>
          <p:spPr>
            <a:xfrm>
              <a:off x="2714033" y="1883139"/>
              <a:ext cx="3663870" cy="4236577"/>
            </a:xfrm>
            <a:prstGeom prst="roundRect">
              <a:avLst>
                <a:gd name="adj" fmla="val 4694"/>
              </a:avLst>
            </a:prstGeom>
            <a:solidFill>
              <a:srgbClr val="F3DEA7"/>
            </a:solidFill>
            <a:ln w="19050">
              <a:solidFill>
                <a:srgbClr val="FBC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9C8BAFE3-4E2E-4B4F-A52F-983977D71EC0}"/>
                </a:ext>
              </a:extLst>
            </p:cNvPr>
            <p:cNvSpPr/>
            <p:nvPr/>
          </p:nvSpPr>
          <p:spPr>
            <a:xfrm>
              <a:off x="2731790" y="1894755"/>
              <a:ext cx="3617184" cy="918270"/>
            </a:xfrm>
            <a:prstGeom prst="roundRect">
              <a:avLst>
                <a:gd name="adj" fmla="val 7344"/>
              </a:avLst>
            </a:prstGeom>
            <a:noFill/>
            <a:ln w="19050">
              <a:noFill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en-GB" sz="1600" dirty="0"/>
                <a:t>Muslims kneel again with their hands and face to the ground. They say the prayer words.</a:t>
              </a: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E3FAA0A1-0D34-4C2F-AFBC-B9B13424D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313" y="4714227"/>
              <a:ext cx="2366071" cy="1185788"/>
            </a:xfrm>
            <a:prstGeom prst="rect">
              <a:avLst/>
            </a:prstGeom>
          </p:spPr>
        </p:pic>
      </p:grpSp>
      <p:grpSp>
        <p:nvGrpSpPr>
          <p:cNvPr id="120" name="Quud">
            <a:extLst>
              <a:ext uri="{FF2B5EF4-FFF2-40B4-BE49-F238E27FC236}">
                <a16:creationId xmlns:a16="http://schemas.microsoft.com/office/drawing/2014/main" id="{E5E4CE35-1965-4614-AC70-DD0964E7E500}"/>
              </a:ext>
            </a:extLst>
          </p:cNvPr>
          <p:cNvGrpSpPr/>
          <p:nvPr/>
        </p:nvGrpSpPr>
        <p:grpSpPr>
          <a:xfrm>
            <a:off x="2736171" y="1936459"/>
            <a:ext cx="3663870" cy="4236577"/>
            <a:chOff x="2714532" y="1892017"/>
            <a:chExt cx="3663870" cy="4236577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7703CC16-D028-4F19-BA41-EC9E7683B840}"/>
                </a:ext>
              </a:extLst>
            </p:cNvPr>
            <p:cNvSpPr/>
            <p:nvPr/>
          </p:nvSpPr>
          <p:spPr>
            <a:xfrm>
              <a:off x="2714532" y="1892017"/>
              <a:ext cx="3663870" cy="4236577"/>
            </a:xfrm>
            <a:prstGeom prst="roundRect">
              <a:avLst>
                <a:gd name="adj" fmla="val 4694"/>
              </a:avLst>
            </a:prstGeom>
            <a:solidFill>
              <a:srgbClr val="F3DEA7"/>
            </a:solidFill>
            <a:ln w="19050">
              <a:solidFill>
                <a:srgbClr val="FBC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7A1AAD76-AE40-4D4D-8119-190C9EF63217}"/>
                </a:ext>
              </a:extLst>
            </p:cNvPr>
            <p:cNvSpPr/>
            <p:nvPr/>
          </p:nvSpPr>
          <p:spPr>
            <a:xfrm>
              <a:off x="2732289" y="1903633"/>
              <a:ext cx="3617184" cy="918270"/>
            </a:xfrm>
            <a:prstGeom prst="roundRect">
              <a:avLst>
                <a:gd name="adj" fmla="val 7344"/>
              </a:avLst>
            </a:prstGeom>
            <a:noFill/>
            <a:ln w="19050">
              <a:noFill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en-GB" sz="1600" dirty="0"/>
                <a:t>Muslims kneel up again and look down at their lap. They say the prayer words.</a:t>
              </a: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AD9E59F9-F12A-4D32-B9ED-7CF8735B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870" y="3404421"/>
              <a:ext cx="954812" cy="2420313"/>
            </a:xfrm>
            <a:prstGeom prst="rect">
              <a:avLst/>
            </a:prstGeom>
          </p:spPr>
        </p:pic>
      </p:grpSp>
      <p:grpSp>
        <p:nvGrpSpPr>
          <p:cNvPr id="137" name="tasleem right">
            <a:extLst>
              <a:ext uri="{FF2B5EF4-FFF2-40B4-BE49-F238E27FC236}">
                <a16:creationId xmlns:a16="http://schemas.microsoft.com/office/drawing/2014/main" id="{22D32FBF-3680-465B-87EA-E02E9035C18E}"/>
              </a:ext>
            </a:extLst>
          </p:cNvPr>
          <p:cNvGrpSpPr/>
          <p:nvPr/>
        </p:nvGrpSpPr>
        <p:grpSpPr>
          <a:xfrm>
            <a:off x="2747599" y="1947413"/>
            <a:ext cx="3663870" cy="4236577"/>
            <a:chOff x="2708428" y="1892014"/>
            <a:chExt cx="3663870" cy="4236577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E7AF02BB-459D-4918-AD04-7C70A10A2923}"/>
                </a:ext>
              </a:extLst>
            </p:cNvPr>
            <p:cNvSpPr/>
            <p:nvPr/>
          </p:nvSpPr>
          <p:spPr>
            <a:xfrm>
              <a:off x="2708428" y="1892014"/>
              <a:ext cx="3663870" cy="4236577"/>
            </a:xfrm>
            <a:prstGeom prst="roundRect">
              <a:avLst>
                <a:gd name="adj" fmla="val 4694"/>
              </a:avLst>
            </a:prstGeom>
            <a:solidFill>
              <a:srgbClr val="F3DEA7"/>
            </a:solidFill>
            <a:ln w="19050">
              <a:solidFill>
                <a:srgbClr val="FBC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1698E64A-9BFA-4206-8D33-EE859EF57FD2}"/>
                </a:ext>
              </a:extLst>
            </p:cNvPr>
            <p:cNvSpPr/>
            <p:nvPr/>
          </p:nvSpPr>
          <p:spPr>
            <a:xfrm>
              <a:off x="2726185" y="1903630"/>
              <a:ext cx="3617184" cy="918270"/>
            </a:xfrm>
            <a:prstGeom prst="roundRect">
              <a:avLst>
                <a:gd name="adj" fmla="val 7344"/>
              </a:avLst>
            </a:prstGeom>
            <a:noFill/>
            <a:ln w="19050">
              <a:noFill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en-GB" sz="1600" dirty="0"/>
                <a:t>Muslims say the </a:t>
              </a:r>
              <a:r>
                <a:rPr lang="en-GB" sz="1600" dirty="0" err="1"/>
                <a:t>salawat</a:t>
              </a:r>
              <a:r>
                <a:rPr lang="en-GB" sz="1600" dirty="0"/>
                <a:t>. They look over their right shoulder to the angel to record their good deeds.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2A3F4A55-A05C-4EF4-A375-FDD77848F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030" y="3521255"/>
              <a:ext cx="967259" cy="2412066"/>
            </a:xfrm>
            <a:prstGeom prst="rect">
              <a:avLst/>
            </a:prstGeom>
          </p:spPr>
        </p:pic>
      </p:grpSp>
      <p:grpSp>
        <p:nvGrpSpPr>
          <p:cNvPr id="138" name="tasleem right">
            <a:extLst>
              <a:ext uri="{FF2B5EF4-FFF2-40B4-BE49-F238E27FC236}">
                <a16:creationId xmlns:a16="http://schemas.microsoft.com/office/drawing/2014/main" id="{88C7167D-557C-433F-802E-DC8589F0200F}"/>
              </a:ext>
            </a:extLst>
          </p:cNvPr>
          <p:cNvGrpSpPr/>
          <p:nvPr/>
        </p:nvGrpSpPr>
        <p:grpSpPr>
          <a:xfrm>
            <a:off x="2739220" y="1947023"/>
            <a:ext cx="3663870" cy="4236577"/>
            <a:chOff x="2708428" y="1892014"/>
            <a:chExt cx="3663870" cy="4236577"/>
          </a:xfrm>
          <a:solidFill>
            <a:srgbClr val="F3DEA7"/>
          </a:solidFill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A517B116-3EDE-40EC-8DD6-510DA0936DE9}"/>
                </a:ext>
              </a:extLst>
            </p:cNvPr>
            <p:cNvSpPr/>
            <p:nvPr/>
          </p:nvSpPr>
          <p:spPr>
            <a:xfrm>
              <a:off x="2708428" y="1892014"/>
              <a:ext cx="3663870" cy="4236577"/>
            </a:xfrm>
            <a:prstGeom prst="roundRect">
              <a:avLst>
                <a:gd name="adj" fmla="val 4694"/>
              </a:avLst>
            </a:prstGeom>
            <a:grpFill/>
            <a:ln w="19050">
              <a:solidFill>
                <a:srgbClr val="FBC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B96B3290-3970-4A0E-A7D3-A27649756A22}"/>
                </a:ext>
              </a:extLst>
            </p:cNvPr>
            <p:cNvSpPr/>
            <p:nvPr/>
          </p:nvSpPr>
          <p:spPr>
            <a:xfrm>
              <a:off x="2726185" y="1903630"/>
              <a:ext cx="3617184" cy="1174016"/>
            </a:xfrm>
            <a:prstGeom prst="roundRect">
              <a:avLst>
                <a:gd name="adj" fmla="val 7344"/>
              </a:avLst>
            </a:prstGeom>
            <a:noFill/>
            <a:ln w="19050">
              <a:noFill/>
            </a:ln>
          </p:spPr>
          <p:txBody>
            <a:bodyPr wrap="square" lIns="72000" tIns="72000" rIns="72000" bIns="72000">
              <a:spAutoFit/>
            </a:bodyPr>
            <a:lstStyle/>
            <a:p>
              <a:pPr algn="ctr"/>
              <a:r>
                <a:rPr lang="en-GB" sz="1600" dirty="0"/>
                <a:t>Muslims then look over their left shoulder to the angel to record their bad deeds. They then say their personal prayers.</a:t>
              </a:r>
            </a:p>
          </p:txBody>
        </p: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595D14B9-615A-4160-8165-100A2C56D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7651" y="3521643"/>
              <a:ext cx="967103" cy="241167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142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2" grpId="0" animBg="1"/>
      <p:bldP spid="25" grpId="0" animBg="1"/>
      <p:bldP spid="38" grpId="0" animBg="1"/>
      <p:bldP spid="40" grpId="0" animBg="1"/>
      <p:bldP spid="42" grpId="0" animBg="1"/>
      <p:bldP spid="44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" id="{1A02F134-1E0F-46F1-8366-AE0E981ECB8A}" vid="{21996438-2B25-4C91-8451-190E7D1A29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397</TotalTime>
  <Words>281</Words>
  <Application>Microsoft Office PowerPoint</Application>
  <PresentationFormat>On-screen Show (4:3)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Twinkl SemiBold</vt:lpstr>
      <vt:lpstr>Calibri</vt:lpstr>
      <vt:lpstr>Twinkl</vt:lpstr>
      <vt:lpstr>Sassoon Infant Rg</vt:lpstr>
      <vt:lpstr>Office Theme</vt:lpstr>
      <vt:lpstr>PowerPoint Presentation</vt:lpstr>
      <vt:lpstr>Ritual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Aamina Rammah</dc:creator>
  <cp:lastModifiedBy>Laura Collis</cp:lastModifiedBy>
  <cp:revision>41</cp:revision>
  <dcterms:created xsi:type="dcterms:W3CDTF">2018-05-02T09:57:00Z</dcterms:created>
  <dcterms:modified xsi:type="dcterms:W3CDTF">2021-03-16T10:38:58Z</dcterms:modified>
</cp:coreProperties>
</file>