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7"/>
  </p:handoutMasterIdLst>
  <p:sldIdLst>
    <p:sldId id="261" r:id="rId2"/>
    <p:sldId id="258" r:id="rId3"/>
    <p:sldId id="263" r:id="rId4"/>
    <p:sldId id="266" r:id="rId5"/>
    <p:sldId id="264" r:id="rId6"/>
    <p:sldId id="267" r:id="rId7"/>
    <p:sldId id="268" r:id="rId8"/>
    <p:sldId id="269" r:id="rId9"/>
    <p:sldId id="270" r:id="rId10"/>
    <p:sldId id="271" r:id="rId11"/>
    <p:sldId id="277" r:id="rId12"/>
    <p:sldId id="272" r:id="rId13"/>
    <p:sldId id="278" r:id="rId14"/>
    <p:sldId id="279" r:id="rId15"/>
    <p:sldId id="273" r:id="rId16"/>
  </p:sldIdLst>
  <p:sldSz cx="9144000" cy="6858000" type="screen4x3"/>
  <p:notesSz cx="6858000" cy="9144000"/>
  <p:embeddedFontLst>
    <p:embeddedFont>
      <p:font typeface="BPreplay" panose="02000503000000020004" charset="0"/>
      <p:regular r:id="rId18"/>
      <p:bold r:id="rId19"/>
      <p:italic r:id="rId20"/>
      <p:boldItalic r:id="rId21"/>
    </p:embeddedFont>
    <p:embeddedFont>
      <p:font typeface="Sassoon Infant Rg" panose="02000503030000020003" charset="0"/>
      <p:regular r:id="rId22"/>
      <p:bold r:id="rId23"/>
    </p:embeddedFont>
    <p:embeddedFont>
      <p:font typeface="Sassoon Infant Md" panose="02000603050000020003" charset="0"/>
      <p:regular r:id="rId24"/>
    </p:embeddedFont>
    <p:embeddedFont>
      <p:font typeface="Calibri" panose="020F0502020204030204" pitchFamily="34" charset="0"/>
      <p:regular r:id="rId25"/>
      <p:bold r:id="rId26"/>
      <p:italic r:id="rId27"/>
      <p:boldItalic r:id="rId28"/>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C0"/>
    <a:srgbClr val="BB8899"/>
    <a:srgbClr val="FDEABE"/>
    <a:srgbClr val="E9FCEF"/>
    <a:srgbClr val="EE7919"/>
    <a:srgbClr val="A7E4F7"/>
    <a:srgbClr val="CCE9AD"/>
    <a:srgbClr val="F2D89F"/>
    <a:srgbClr val="FEFBDA"/>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46" d="100"/>
          <a:sy n="46" d="100"/>
        </p:scale>
        <p:origin x="1194" y="4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55AAC1-BFAE-4025-A82C-1FE00CD19D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0E8B3E3-873B-4FA0-9A62-5F4081F19C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37BB35E-4272-4729-B7D4-18C05CD53113}" type="datetimeFigureOut">
              <a:rPr lang="en-GB"/>
              <a:pPr>
                <a:defRPr/>
              </a:pPr>
              <a:t>04/03/2021</a:t>
            </a:fld>
            <a:endParaRPr lang="en-GB"/>
          </a:p>
        </p:txBody>
      </p:sp>
      <p:sp>
        <p:nvSpPr>
          <p:cNvPr id="4" name="Footer Placeholder 3">
            <a:extLst>
              <a:ext uri="{FF2B5EF4-FFF2-40B4-BE49-F238E27FC236}">
                <a16:creationId xmlns:a16="http://schemas.microsoft.com/office/drawing/2014/main" id="{991E1466-3EEA-4B8B-8879-2D0AA3D46B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77A8F729-B09D-416E-A2DC-A695D57E8F27}"/>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9E46969-2E71-47F0-8D0F-7BDC50C35E23}"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800B8F1-3F9E-4592-93A1-C1381E16688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105C3F83-B21A-4F58-B5BA-51E522BEB2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9637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13C820-CBAD-4FBA-8462-CAD1DC6A07CC}"/>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3D7139D2-8AFC-469B-BDBA-D2338DF511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849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854FFC9E-4238-4E48-8A80-DBF27FCBB1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162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4218632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24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AF183FC1-84B8-4389-82EF-B26C6FAA15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61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42DEE4-BC60-4E2B-B316-36BB2810D393}"/>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334430-C61B-44B2-BF4C-960BC1E890C0}"/>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1" r:id="rId4"/>
    <p:sldLayoutId id="2147483722" r:id="rId5"/>
    <p:sldLayoutId id="214748372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19.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D5A20F8E-7E57-45EB-BB08-028EAE21E5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a:extLst>
              <a:ext uri="{FF2B5EF4-FFF2-40B4-BE49-F238E27FC236}">
                <a16:creationId xmlns:a16="http://schemas.microsoft.com/office/drawing/2014/main" id="{04E99D0D-664F-4296-A8E2-BFF08FFD581D}"/>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bg1"/>
                </a:solidFill>
                <a:latin typeface="BPreplay" panose="02000503000000020004" pitchFamily="50" charset="0"/>
              </a:rPr>
              <a:t>Year One</a:t>
            </a:r>
          </a:p>
        </p:txBody>
      </p:sp>
      <p:sp>
        <p:nvSpPr>
          <p:cNvPr id="4" name="Rectangle 3">
            <a:extLst>
              <a:ext uri="{FF2B5EF4-FFF2-40B4-BE49-F238E27FC236}">
                <a16:creationId xmlns:a16="http://schemas.microsoft.com/office/drawing/2014/main" id="{8FED53BA-FA34-4A04-BFEE-123DA2D9290B}"/>
              </a:ext>
            </a:extLst>
          </p:cNvPr>
          <p:cNvSpPr/>
          <p:nvPr/>
        </p:nvSpPr>
        <p:spPr>
          <a:xfrm>
            <a:off x="0" y="6251575"/>
            <a:ext cx="9144000" cy="611188"/>
          </a:xfrm>
          <a:prstGeom prst="rect">
            <a:avLst/>
          </a:prstGeom>
          <a:solidFill>
            <a:srgbClr val="EE79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a:extLst>
              <a:ext uri="{FF2B5EF4-FFF2-40B4-BE49-F238E27FC236}">
                <a16:creationId xmlns:a16="http://schemas.microsoft.com/office/drawing/2014/main" id="{2A69EF9A-FBAE-4A1E-AFE4-97093E185506}"/>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4" name="TextBox 10">
            <a:extLst>
              <a:ext uri="{FF2B5EF4-FFF2-40B4-BE49-F238E27FC236}">
                <a16:creationId xmlns:a16="http://schemas.microsoft.com/office/drawing/2014/main" id="{A79264F3-6633-4918-AC68-E4682AD2F151}"/>
              </a:ext>
            </a:extLst>
          </p:cNvPr>
          <p:cNvSpPr txBox="1">
            <a:spLocks noChangeArrowheads="1"/>
          </p:cNvSpPr>
          <p:nvPr/>
        </p:nvSpPr>
        <p:spPr bwMode="auto">
          <a:xfrm>
            <a:off x="2708275" y="6464300"/>
            <a:ext cx="3725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800" b="1">
                <a:solidFill>
                  <a:schemeClr val="bg1"/>
                </a:solidFill>
                <a:latin typeface="BPreplay" panose="02000503000000020004" pitchFamily="50" charset="0"/>
              </a:rPr>
              <a:t>History</a:t>
            </a:r>
            <a:r>
              <a:rPr lang="en-GB" altLang="en-US" sz="800">
                <a:solidFill>
                  <a:schemeClr val="bg1"/>
                </a:solidFill>
                <a:latin typeface="BPreplay" panose="02000503000000020004" pitchFamily="50" charset="0"/>
              </a:rPr>
              <a:t> | UKS2 | Ancient Egypt | Who Were the Ancient Egyptians? | Lesson 1</a:t>
            </a:r>
          </a:p>
        </p:txBody>
      </p:sp>
      <p:sp>
        <p:nvSpPr>
          <p:cNvPr id="7175" name="Text Placeholder 16">
            <a:extLst>
              <a:ext uri="{FF2B5EF4-FFF2-40B4-BE49-F238E27FC236}">
                <a16:creationId xmlns:a16="http://schemas.microsoft.com/office/drawing/2014/main" id="{2F77FC5C-B9C6-454E-9DCF-F366B5583D28}"/>
              </a:ext>
            </a:extLst>
          </p:cNvPr>
          <p:cNvSpPr>
            <a:spLocks noGrp="1"/>
          </p:cNvSpPr>
          <p:nvPr>
            <p:ph type="body" sz="quarter" idx="10"/>
          </p:nvPr>
        </p:nvSpPr>
        <p:spPr>
          <a:xfrm>
            <a:off x="1655763" y="3200400"/>
            <a:ext cx="5832475" cy="542925"/>
          </a:xfrm>
        </p:spPr>
        <p:txBody>
          <a:bodyPr/>
          <a:lstStyle/>
          <a:p>
            <a:pPr eaLnBrk="1" hangingPunct="1"/>
            <a:r>
              <a:rPr lang="en-GB" altLang="en-US"/>
              <a:t>Ancient Egypt</a:t>
            </a:r>
          </a:p>
        </p:txBody>
      </p:sp>
      <p:sp>
        <p:nvSpPr>
          <p:cNvPr id="7176" name="Title 17">
            <a:extLst>
              <a:ext uri="{FF2B5EF4-FFF2-40B4-BE49-F238E27FC236}">
                <a16:creationId xmlns:a16="http://schemas.microsoft.com/office/drawing/2014/main" id="{EC63E297-7A3B-4445-8EE8-6CC8245ADC0B}"/>
              </a:ext>
            </a:extLst>
          </p:cNvPr>
          <p:cNvSpPr>
            <a:spLocks noGrp="1"/>
          </p:cNvSpPr>
          <p:nvPr>
            <p:ph type="title"/>
          </p:nvPr>
        </p:nvSpPr>
        <p:spPr>
          <a:xfrm>
            <a:off x="539750" y="2359025"/>
            <a:ext cx="8064500" cy="655638"/>
          </a:xfrm>
        </p:spPr>
        <p:txBody>
          <a:bodyPr/>
          <a:lstStyle/>
          <a:p>
            <a:pPr eaLnBrk="1" hangingPunct="1"/>
            <a:r>
              <a:rPr lang="en-GB" altLang="en-US"/>
              <a:t>History</a:t>
            </a:r>
          </a:p>
        </p:txBody>
      </p:sp>
      <p:pic>
        <p:nvPicPr>
          <p:cNvPr id="7177" name="Picture 2">
            <a:extLst>
              <a:ext uri="{FF2B5EF4-FFF2-40B4-BE49-F238E27FC236}">
                <a16:creationId xmlns:a16="http://schemas.microsoft.com/office/drawing/2014/main" id="{1E4368D7-2B6F-480E-BEF4-25D9D5039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a:extLst>
              <a:ext uri="{FF2B5EF4-FFF2-40B4-BE49-F238E27FC236}">
                <a16:creationId xmlns:a16="http://schemas.microsoft.com/office/drawing/2014/main" id="{77072FE9-5D80-45D4-9561-D05E8E1D5F58}"/>
              </a:ext>
            </a:extLst>
          </p:cNvPr>
          <p:cNvSpPr>
            <a:spLocks noGrp="1"/>
          </p:cNvSpPr>
          <p:nvPr>
            <p:ph type="title"/>
          </p:nvPr>
        </p:nvSpPr>
        <p:spPr>
          <a:xfrm>
            <a:off x="457200" y="798513"/>
            <a:ext cx="8220075" cy="815975"/>
          </a:xfrm>
        </p:spPr>
        <p:txBody>
          <a:bodyPr>
            <a:normAutofit fontScale="90000"/>
          </a:bodyPr>
          <a:lstStyle/>
          <a:p>
            <a:pPr algn="ctr" eaLnBrk="1" hangingPunct="1">
              <a:lnSpc>
                <a:spcPct val="100000"/>
              </a:lnSpc>
              <a:defRPr/>
            </a:pPr>
            <a:r>
              <a:rPr lang="en-GB" altLang="en-US" sz="3600"/>
              <a:t>Ancient Egypt:</a:t>
            </a:r>
            <a:br>
              <a:rPr lang="en-GB" altLang="en-US" sz="3600"/>
            </a:br>
            <a:r>
              <a:rPr lang="en-GB" altLang="en-US" sz="3600"/>
              <a:t>Where and When?</a:t>
            </a:r>
            <a:endParaRPr lang="en-GB" altLang="en-US" sz="2800"/>
          </a:p>
        </p:txBody>
      </p:sp>
      <p:sp>
        <p:nvSpPr>
          <p:cNvPr id="16387" name="Content Placeholder 6">
            <a:extLst>
              <a:ext uri="{FF2B5EF4-FFF2-40B4-BE49-F238E27FC236}">
                <a16:creationId xmlns:a16="http://schemas.microsoft.com/office/drawing/2014/main" id="{DE52DE8D-2B61-4E4E-B4CB-F06A68416D13}"/>
              </a:ext>
            </a:extLst>
          </p:cNvPr>
          <p:cNvSpPr>
            <a:spLocks noGrp="1"/>
          </p:cNvSpPr>
          <p:nvPr>
            <p:ph idx="1"/>
          </p:nvPr>
        </p:nvSpPr>
        <p:spPr>
          <a:xfrm>
            <a:off x="503238" y="1565275"/>
            <a:ext cx="8137525" cy="1614488"/>
          </a:xfrm>
        </p:spPr>
        <p:txBody>
          <a:bodyPr/>
          <a:lstStyle/>
          <a:p>
            <a:pPr marL="0" indent="0" algn="ctr" eaLnBrk="1" hangingPunct="1">
              <a:buFont typeface="Arial" panose="020B0604020202020204" pitchFamily="34" charset="0"/>
              <a:buNone/>
            </a:pPr>
            <a:r>
              <a:rPr lang="en-GB" altLang="en-US" sz="1600"/>
              <a:t>In 3100 BC, King Menes united two Egyptian kingdoms and built an empire that lasted until 30 BC, when the Romans took over by force.</a:t>
            </a:r>
          </a:p>
          <a:p>
            <a:pPr marL="0" indent="0" algn="ctr" eaLnBrk="1" hangingPunct="1">
              <a:buFont typeface="Arial" panose="020B0604020202020204" pitchFamily="34" charset="0"/>
              <a:buNone/>
            </a:pPr>
            <a:r>
              <a:rPr lang="en-GB" altLang="en-US" sz="1600"/>
              <a:t>What other periods of history do you know of that were before, during or after this time?</a:t>
            </a:r>
          </a:p>
        </p:txBody>
      </p:sp>
      <p:sp>
        <p:nvSpPr>
          <p:cNvPr id="2" name="Rectangle 1">
            <a:extLst>
              <a:ext uri="{FF2B5EF4-FFF2-40B4-BE49-F238E27FC236}">
                <a16:creationId xmlns:a16="http://schemas.microsoft.com/office/drawing/2014/main" id="{E8A8B5FF-5FA2-4BC8-8A20-FE2A4F354AC5}"/>
              </a:ext>
            </a:extLst>
          </p:cNvPr>
          <p:cNvSpPr/>
          <p:nvPr/>
        </p:nvSpPr>
        <p:spPr>
          <a:xfrm>
            <a:off x="755650" y="4476750"/>
            <a:ext cx="7632700" cy="21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9" name="Content Placeholder 6">
            <a:extLst>
              <a:ext uri="{FF2B5EF4-FFF2-40B4-BE49-F238E27FC236}">
                <a16:creationId xmlns:a16="http://schemas.microsoft.com/office/drawing/2014/main" id="{B219629B-CA28-4B7B-9A4E-CBE2AB5E92A9}"/>
              </a:ext>
            </a:extLst>
          </p:cNvPr>
          <p:cNvSpPr>
            <a:spLocks/>
          </p:cNvSpPr>
          <p:nvPr/>
        </p:nvSpPr>
        <p:spPr bwMode="auto">
          <a:xfrm>
            <a:off x="552450" y="4421188"/>
            <a:ext cx="1292225" cy="1444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t>3100 BC</a:t>
            </a:r>
          </a:p>
        </p:txBody>
      </p:sp>
      <p:sp>
        <p:nvSpPr>
          <p:cNvPr id="16390" name="Content Placeholder 6">
            <a:extLst>
              <a:ext uri="{FF2B5EF4-FFF2-40B4-BE49-F238E27FC236}">
                <a16:creationId xmlns:a16="http://schemas.microsoft.com/office/drawing/2014/main" id="{676FBA31-FB22-4F13-8207-481ECEBCA9BA}"/>
              </a:ext>
            </a:extLst>
          </p:cNvPr>
          <p:cNvSpPr>
            <a:spLocks/>
          </p:cNvSpPr>
          <p:nvPr/>
        </p:nvSpPr>
        <p:spPr bwMode="auto">
          <a:xfrm>
            <a:off x="7299325" y="4421188"/>
            <a:ext cx="1292225" cy="1444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t>30 BC</a:t>
            </a:r>
          </a:p>
        </p:txBody>
      </p:sp>
      <p:cxnSp>
        <p:nvCxnSpPr>
          <p:cNvPr id="5" name="Straight Arrow Connector 4">
            <a:extLst>
              <a:ext uri="{FF2B5EF4-FFF2-40B4-BE49-F238E27FC236}">
                <a16:creationId xmlns:a16="http://schemas.microsoft.com/office/drawing/2014/main" id="{5F61B3C3-5F95-4D86-96EF-B18AD86259A4}"/>
              </a:ext>
            </a:extLst>
          </p:cNvPr>
          <p:cNvCxnSpPr/>
          <p:nvPr/>
        </p:nvCxnSpPr>
        <p:spPr>
          <a:xfrm>
            <a:off x="1420813" y="4186238"/>
            <a:ext cx="6384925" cy="0"/>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56513CC-5DE2-4FD6-959B-6C04F5D306BC}"/>
              </a:ext>
            </a:extLst>
          </p:cNvPr>
          <p:cNvCxnSpPr/>
          <p:nvPr/>
        </p:nvCxnSpPr>
        <p:spPr>
          <a:xfrm flipH="1">
            <a:off x="1379538" y="4186238"/>
            <a:ext cx="6384925" cy="0"/>
          </a:xfrm>
          <a:prstGeom prst="straightConnector1">
            <a:avLst/>
          </a:prstGeom>
          <a:ln w="38100">
            <a:solidFill>
              <a:srgbClr val="EE7919"/>
            </a:solidFill>
            <a:tailEnd type="triangle"/>
          </a:ln>
        </p:spPr>
        <p:style>
          <a:lnRef idx="1">
            <a:schemeClr val="accent1"/>
          </a:lnRef>
          <a:fillRef idx="0">
            <a:schemeClr val="accent1"/>
          </a:fillRef>
          <a:effectRef idx="0">
            <a:schemeClr val="accent1"/>
          </a:effectRef>
          <a:fontRef idx="minor">
            <a:schemeClr val="tx1"/>
          </a:fontRef>
        </p:style>
      </p:cxnSp>
      <p:sp>
        <p:nvSpPr>
          <p:cNvPr id="16393" name="Content Placeholder 6">
            <a:extLst>
              <a:ext uri="{FF2B5EF4-FFF2-40B4-BE49-F238E27FC236}">
                <a16:creationId xmlns:a16="http://schemas.microsoft.com/office/drawing/2014/main" id="{185F5BB7-270B-40A4-89B9-C8377ACD8B19}"/>
              </a:ext>
            </a:extLst>
          </p:cNvPr>
          <p:cNvSpPr>
            <a:spLocks/>
          </p:cNvSpPr>
          <p:nvPr/>
        </p:nvSpPr>
        <p:spPr bwMode="auto">
          <a:xfrm>
            <a:off x="3362325" y="4110038"/>
            <a:ext cx="2409825" cy="2016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b="1"/>
              <a:t>Ancient Egypt</a:t>
            </a:r>
          </a:p>
        </p:txBody>
      </p:sp>
      <p:grpSp>
        <p:nvGrpSpPr>
          <p:cNvPr id="16394" name="Group 55">
            <a:extLst>
              <a:ext uri="{FF2B5EF4-FFF2-40B4-BE49-F238E27FC236}">
                <a16:creationId xmlns:a16="http://schemas.microsoft.com/office/drawing/2014/main" id="{6FD50C96-0861-4ECD-99FF-D51F63DE373B}"/>
              </a:ext>
            </a:extLst>
          </p:cNvPr>
          <p:cNvGrpSpPr>
            <a:grpSpLocks/>
          </p:cNvGrpSpPr>
          <p:nvPr/>
        </p:nvGrpSpPr>
        <p:grpSpPr bwMode="auto">
          <a:xfrm>
            <a:off x="771525" y="2828925"/>
            <a:ext cx="1152525" cy="1200150"/>
            <a:chOff x="1005023" y="3551536"/>
            <a:chExt cx="1153299" cy="1199727"/>
          </a:xfrm>
        </p:grpSpPr>
        <p:sp>
          <p:nvSpPr>
            <p:cNvPr id="14" name="Rectangle 13">
              <a:extLst>
                <a:ext uri="{FF2B5EF4-FFF2-40B4-BE49-F238E27FC236}">
                  <a16:creationId xmlns:a16="http://schemas.microsoft.com/office/drawing/2014/main" id="{DF08DA2D-EE59-43DB-BD2D-8BE8E1F7929B}"/>
                </a:ext>
              </a:extLst>
            </p:cNvPr>
            <p:cNvSpPr/>
            <p:nvPr/>
          </p:nvSpPr>
          <p:spPr>
            <a:xfrm>
              <a:off x="1005023" y="3551536"/>
              <a:ext cx="1145357" cy="1199727"/>
            </a:xfrm>
            <a:prstGeom prst="rect">
              <a:avLst/>
            </a:prstGeom>
            <a:solidFill>
              <a:srgbClr val="A7E4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46" name="Content Placeholder 6">
              <a:extLst>
                <a:ext uri="{FF2B5EF4-FFF2-40B4-BE49-F238E27FC236}">
                  <a16:creationId xmlns:a16="http://schemas.microsoft.com/office/drawing/2014/main" id="{F019BE46-98EC-4194-96D2-CE0AF0090C98}"/>
                </a:ext>
              </a:extLst>
            </p:cNvPr>
            <p:cNvSpPr>
              <a:spLocks/>
            </p:cNvSpPr>
            <p:nvPr/>
          </p:nvSpPr>
          <p:spPr bwMode="auto">
            <a:xfrm>
              <a:off x="1005023" y="3562820"/>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Stone Age</a:t>
              </a:r>
            </a:p>
          </p:txBody>
        </p:sp>
        <p:pic>
          <p:nvPicPr>
            <p:cNvPr id="16447" name="Picture 37">
              <a:extLst>
                <a:ext uri="{FF2B5EF4-FFF2-40B4-BE49-F238E27FC236}">
                  <a16:creationId xmlns:a16="http://schemas.microsoft.com/office/drawing/2014/main" id="{3A80A693-6371-471B-95B5-7210471FC6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201" y="3946181"/>
              <a:ext cx="972705" cy="62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5" name="Group 56">
            <a:extLst>
              <a:ext uri="{FF2B5EF4-FFF2-40B4-BE49-F238E27FC236}">
                <a16:creationId xmlns:a16="http://schemas.microsoft.com/office/drawing/2014/main" id="{64DD0923-534C-47B9-BAAE-D88349AF0236}"/>
              </a:ext>
            </a:extLst>
          </p:cNvPr>
          <p:cNvGrpSpPr>
            <a:grpSpLocks/>
          </p:cNvGrpSpPr>
          <p:nvPr/>
        </p:nvGrpSpPr>
        <p:grpSpPr bwMode="auto">
          <a:xfrm>
            <a:off x="1965325" y="2828925"/>
            <a:ext cx="1154113" cy="1200150"/>
            <a:chOff x="2199506" y="3551536"/>
            <a:chExt cx="1153300" cy="1199727"/>
          </a:xfrm>
        </p:grpSpPr>
        <p:sp>
          <p:nvSpPr>
            <p:cNvPr id="15" name="Rectangle 14">
              <a:extLst>
                <a:ext uri="{FF2B5EF4-FFF2-40B4-BE49-F238E27FC236}">
                  <a16:creationId xmlns:a16="http://schemas.microsoft.com/office/drawing/2014/main" id="{6A660F84-BD3C-478B-BDBD-A2A32A3DD748}"/>
                </a:ext>
              </a:extLst>
            </p:cNvPr>
            <p:cNvSpPr/>
            <p:nvPr/>
          </p:nvSpPr>
          <p:spPr>
            <a:xfrm>
              <a:off x="2207438" y="3551536"/>
              <a:ext cx="1145368" cy="1199727"/>
            </a:xfrm>
            <a:prstGeom prst="rect">
              <a:avLst/>
            </a:prstGeom>
            <a:solidFill>
              <a:srgbClr val="A7E4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43" name="Content Placeholder 6">
              <a:extLst>
                <a:ext uri="{FF2B5EF4-FFF2-40B4-BE49-F238E27FC236}">
                  <a16:creationId xmlns:a16="http://schemas.microsoft.com/office/drawing/2014/main" id="{1ABC8684-5D2B-4931-9933-14D4E3723F6E}"/>
                </a:ext>
              </a:extLst>
            </p:cNvPr>
            <p:cNvSpPr>
              <a:spLocks/>
            </p:cNvSpPr>
            <p:nvPr/>
          </p:nvSpPr>
          <p:spPr bwMode="auto">
            <a:xfrm>
              <a:off x="2199506" y="3562773"/>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Bronze Age</a:t>
              </a:r>
            </a:p>
            <a:p>
              <a:pPr algn="ctr" eaLnBrk="1" hangingPunct="1">
                <a:spcBef>
                  <a:spcPct val="0"/>
                </a:spcBef>
                <a:buFont typeface="Arial" panose="020B0604020202020204" pitchFamily="34" charset="0"/>
                <a:buNone/>
              </a:pPr>
              <a:r>
                <a:rPr lang="en-GB" altLang="en-US" sz="1400"/>
                <a:t>(2800 BC)</a:t>
              </a:r>
            </a:p>
          </p:txBody>
        </p:sp>
        <p:pic>
          <p:nvPicPr>
            <p:cNvPr id="16444" name="Picture 38">
              <a:extLst>
                <a:ext uri="{FF2B5EF4-FFF2-40B4-BE49-F238E27FC236}">
                  <a16:creationId xmlns:a16="http://schemas.microsoft.com/office/drawing/2014/main" id="{150CA7FC-4583-40BD-9EF3-3066430E18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5605" y="4128113"/>
              <a:ext cx="885067" cy="53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6" name="Group 57">
            <a:extLst>
              <a:ext uri="{FF2B5EF4-FFF2-40B4-BE49-F238E27FC236}">
                <a16:creationId xmlns:a16="http://schemas.microsoft.com/office/drawing/2014/main" id="{250C69C2-FC18-4283-BB83-306AD38A9161}"/>
              </a:ext>
            </a:extLst>
          </p:cNvPr>
          <p:cNvGrpSpPr>
            <a:grpSpLocks/>
          </p:cNvGrpSpPr>
          <p:nvPr/>
        </p:nvGrpSpPr>
        <p:grpSpPr bwMode="auto">
          <a:xfrm>
            <a:off x="4432300" y="4814888"/>
            <a:ext cx="1152525" cy="1198562"/>
            <a:chOff x="3410465" y="3551536"/>
            <a:chExt cx="1153299" cy="1199727"/>
          </a:xfrm>
        </p:grpSpPr>
        <p:sp>
          <p:nvSpPr>
            <p:cNvPr id="16" name="Rectangle 15">
              <a:extLst>
                <a:ext uri="{FF2B5EF4-FFF2-40B4-BE49-F238E27FC236}">
                  <a16:creationId xmlns:a16="http://schemas.microsoft.com/office/drawing/2014/main" id="{BA1CFAC6-E045-445E-ADFA-8FDE4ADB945A}"/>
                </a:ext>
              </a:extLst>
            </p:cNvPr>
            <p:cNvSpPr/>
            <p:nvPr/>
          </p:nvSpPr>
          <p:spPr>
            <a:xfrm>
              <a:off x="3410465" y="3551536"/>
              <a:ext cx="1145357" cy="1199727"/>
            </a:xfrm>
            <a:prstGeom prst="rect">
              <a:avLst/>
            </a:prstGeom>
            <a:solidFill>
              <a:srgbClr val="A7E4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40" name="Content Placeholder 6">
              <a:extLst>
                <a:ext uri="{FF2B5EF4-FFF2-40B4-BE49-F238E27FC236}">
                  <a16:creationId xmlns:a16="http://schemas.microsoft.com/office/drawing/2014/main" id="{9FDF423B-7739-4917-87B9-8CE1F27C23C8}"/>
                </a:ext>
              </a:extLst>
            </p:cNvPr>
            <p:cNvSpPr>
              <a:spLocks/>
            </p:cNvSpPr>
            <p:nvPr/>
          </p:nvSpPr>
          <p:spPr bwMode="auto">
            <a:xfrm>
              <a:off x="3410465" y="3562726"/>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Iron Age</a:t>
              </a:r>
            </a:p>
            <a:p>
              <a:pPr algn="ctr" eaLnBrk="1" hangingPunct="1">
                <a:spcBef>
                  <a:spcPct val="0"/>
                </a:spcBef>
                <a:buFont typeface="Arial" panose="020B0604020202020204" pitchFamily="34" charset="0"/>
                <a:buNone/>
              </a:pPr>
              <a:r>
                <a:rPr lang="en-GB" altLang="en-US" sz="1400"/>
                <a:t>(700 BC)</a:t>
              </a:r>
            </a:p>
          </p:txBody>
        </p:sp>
        <p:pic>
          <p:nvPicPr>
            <p:cNvPr id="16441" name="Picture 39">
              <a:extLst>
                <a:ext uri="{FF2B5EF4-FFF2-40B4-BE49-F238E27FC236}">
                  <a16:creationId xmlns:a16="http://schemas.microsoft.com/office/drawing/2014/main" id="{C0A2B28C-06B4-4E1D-8177-5E314267B1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3216" y="4064643"/>
              <a:ext cx="905217" cy="60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7" name="Group 58">
            <a:extLst>
              <a:ext uri="{FF2B5EF4-FFF2-40B4-BE49-F238E27FC236}">
                <a16:creationId xmlns:a16="http://schemas.microsoft.com/office/drawing/2014/main" id="{F8089894-E313-4CB5-9924-BF5F232A34B9}"/>
              </a:ext>
            </a:extLst>
          </p:cNvPr>
          <p:cNvGrpSpPr>
            <a:grpSpLocks/>
          </p:cNvGrpSpPr>
          <p:nvPr/>
        </p:nvGrpSpPr>
        <p:grpSpPr bwMode="auto">
          <a:xfrm>
            <a:off x="771525" y="4803775"/>
            <a:ext cx="1152525" cy="1203325"/>
            <a:chOff x="4604948" y="3551536"/>
            <a:chExt cx="1153302" cy="1203340"/>
          </a:xfrm>
        </p:grpSpPr>
        <p:sp>
          <p:nvSpPr>
            <p:cNvPr id="17" name="Rectangle 16">
              <a:extLst>
                <a:ext uri="{FF2B5EF4-FFF2-40B4-BE49-F238E27FC236}">
                  <a16:creationId xmlns:a16="http://schemas.microsoft.com/office/drawing/2014/main" id="{3E393D1B-6EAE-4205-B933-42B2597E7ECE}"/>
                </a:ext>
              </a:extLst>
            </p:cNvPr>
            <p:cNvSpPr/>
            <p:nvPr/>
          </p:nvSpPr>
          <p:spPr>
            <a:xfrm>
              <a:off x="4612891" y="3551536"/>
              <a:ext cx="1145359" cy="1200165"/>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37" name="Content Placeholder 6">
              <a:extLst>
                <a:ext uri="{FF2B5EF4-FFF2-40B4-BE49-F238E27FC236}">
                  <a16:creationId xmlns:a16="http://schemas.microsoft.com/office/drawing/2014/main" id="{C7F224E5-C64F-4A0C-9C00-A94D8C5EAD31}"/>
                </a:ext>
              </a:extLst>
            </p:cNvPr>
            <p:cNvSpPr>
              <a:spLocks/>
            </p:cNvSpPr>
            <p:nvPr/>
          </p:nvSpPr>
          <p:spPr bwMode="auto">
            <a:xfrm>
              <a:off x="4604948" y="3562679"/>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Ancient Sumer</a:t>
              </a:r>
            </a:p>
            <a:p>
              <a:pPr algn="ctr" eaLnBrk="1" hangingPunct="1">
                <a:spcBef>
                  <a:spcPct val="0"/>
                </a:spcBef>
                <a:buFont typeface="Arial" panose="020B0604020202020204" pitchFamily="34" charset="0"/>
                <a:buNone/>
              </a:pPr>
              <a:r>
                <a:rPr lang="en-GB" altLang="en-US" sz="1400"/>
                <a:t>(3100 BC)</a:t>
              </a:r>
            </a:p>
          </p:txBody>
        </p:sp>
        <p:pic>
          <p:nvPicPr>
            <p:cNvPr id="16438" name="Picture 41">
              <a:extLst>
                <a:ext uri="{FF2B5EF4-FFF2-40B4-BE49-F238E27FC236}">
                  <a16:creationId xmlns:a16="http://schemas.microsoft.com/office/drawing/2014/main" id="{EE768063-F2DF-4110-B371-8AC96A2F2B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1427" y="4095521"/>
              <a:ext cx="1136819" cy="65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8" name="Group 59">
            <a:extLst>
              <a:ext uri="{FF2B5EF4-FFF2-40B4-BE49-F238E27FC236}">
                <a16:creationId xmlns:a16="http://schemas.microsoft.com/office/drawing/2014/main" id="{6B394E73-E803-42A3-A7C1-36D0DB508ECB}"/>
              </a:ext>
            </a:extLst>
          </p:cNvPr>
          <p:cNvGrpSpPr>
            <a:grpSpLocks/>
          </p:cNvGrpSpPr>
          <p:nvPr/>
        </p:nvGrpSpPr>
        <p:grpSpPr bwMode="auto">
          <a:xfrm>
            <a:off x="1982788" y="4803775"/>
            <a:ext cx="1152525" cy="1198563"/>
            <a:chOff x="5815907" y="3551536"/>
            <a:chExt cx="1153299" cy="1199727"/>
          </a:xfrm>
        </p:grpSpPr>
        <p:sp>
          <p:nvSpPr>
            <p:cNvPr id="18" name="Rectangle 17">
              <a:extLst>
                <a:ext uri="{FF2B5EF4-FFF2-40B4-BE49-F238E27FC236}">
                  <a16:creationId xmlns:a16="http://schemas.microsoft.com/office/drawing/2014/main" id="{C451BDF5-4B55-4698-BF7C-2CCDAA8E62CB}"/>
                </a:ext>
              </a:extLst>
            </p:cNvPr>
            <p:cNvSpPr/>
            <p:nvPr/>
          </p:nvSpPr>
          <p:spPr>
            <a:xfrm>
              <a:off x="5815907" y="3551536"/>
              <a:ext cx="1145356" cy="1199727"/>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34" name="Content Placeholder 6">
              <a:extLst>
                <a:ext uri="{FF2B5EF4-FFF2-40B4-BE49-F238E27FC236}">
                  <a16:creationId xmlns:a16="http://schemas.microsoft.com/office/drawing/2014/main" id="{E3A70B19-0741-47C0-A0B0-A8D59D2B44CF}"/>
                </a:ext>
              </a:extLst>
            </p:cNvPr>
            <p:cNvSpPr>
              <a:spLocks/>
            </p:cNvSpPr>
            <p:nvPr/>
          </p:nvSpPr>
          <p:spPr bwMode="auto">
            <a:xfrm>
              <a:off x="5815907" y="3562632"/>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Indus Valley</a:t>
              </a:r>
            </a:p>
            <a:p>
              <a:pPr algn="ctr" eaLnBrk="1" hangingPunct="1">
                <a:spcBef>
                  <a:spcPct val="0"/>
                </a:spcBef>
                <a:buFont typeface="Arial" panose="020B0604020202020204" pitchFamily="34" charset="0"/>
                <a:buNone/>
              </a:pPr>
              <a:r>
                <a:rPr lang="en-GB" altLang="en-US" sz="1400"/>
                <a:t>(2500 BC)</a:t>
              </a:r>
            </a:p>
          </p:txBody>
        </p:sp>
        <p:pic>
          <p:nvPicPr>
            <p:cNvPr id="16435" name="Picture 42">
              <a:extLst>
                <a:ext uri="{FF2B5EF4-FFF2-40B4-BE49-F238E27FC236}">
                  <a16:creationId xmlns:a16="http://schemas.microsoft.com/office/drawing/2014/main" id="{1EE558C9-4E2C-42E6-9FC9-8B11B82F71C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2540" y="4039959"/>
              <a:ext cx="648761" cy="69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9" name="Group 60">
            <a:extLst>
              <a:ext uri="{FF2B5EF4-FFF2-40B4-BE49-F238E27FC236}">
                <a16:creationId xmlns:a16="http://schemas.microsoft.com/office/drawing/2014/main" id="{277E64BD-7C03-4566-AD34-D59D94BCE65E}"/>
              </a:ext>
            </a:extLst>
          </p:cNvPr>
          <p:cNvGrpSpPr>
            <a:grpSpLocks/>
          </p:cNvGrpSpPr>
          <p:nvPr/>
        </p:nvGrpSpPr>
        <p:grpSpPr bwMode="auto">
          <a:xfrm>
            <a:off x="3197225" y="4803775"/>
            <a:ext cx="1152525" cy="1198563"/>
            <a:chOff x="7010390" y="3551536"/>
            <a:chExt cx="1153304" cy="1199727"/>
          </a:xfrm>
        </p:grpSpPr>
        <p:sp>
          <p:nvSpPr>
            <p:cNvPr id="19" name="Rectangle 18">
              <a:extLst>
                <a:ext uri="{FF2B5EF4-FFF2-40B4-BE49-F238E27FC236}">
                  <a16:creationId xmlns:a16="http://schemas.microsoft.com/office/drawing/2014/main" id="{1E623BA6-CF2C-4B1D-861C-D32EDBCF032F}"/>
                </a:ext>
              </a:extLst>
            </p:cNvPr>
            <p:cNvSpPr/>
            <p:nvPr/>
          </p:nvSpPr>
          <p:spPr>
            <a:xfrm>
              <a:off x="7018333" y="3551536"/>
              <a:ext cx="1145361" cy="1199727"/>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29" name="Content Placeholder 6">
              <a:extLst>
                <a:ext uri="{FF2B5EF4-FFF2-40B4-BE49-F238E27FC236}">
                  <a16:creationId xmlns:a16="http://schemas.microsoft.com/office/drawing/2014/main" id="{BA97F0D8-B671-4B10-8044-8538BD6BA300}"/>
                </a:ext>
              </a:extLst>
            </p:cNvPr>
            <p:cNvSpPr>
              <a:spLocks/>
            </p:cNvSpPr>
            <p:nvPr/>
          </p:nvSpPr>
          <p:spPr bwMode="auto">
            <a:xfrm>
              <a:off x="7010390" y="3562585"/>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Shang Dynasty</a:t>
              </a:r>
            </a:p>
            <a:p>
              <a:pPr algn="ctr" eaLnBrk="1" hangingPunct="1">
                <a:spcBef>
                  <a:spcPct val="0"/>
                </a:spcBef>
                <a:buFont typeface="Arial" panose="020B0604020202020204" pitchFamily="34" charset="0"/>
                <a:buNone/>
              </a:pPr>
              <a:r>
                <a:rPr lang="en-GB" altLang="en-US" sz="1400"/>
                <a:t>(1650 BC)</a:t>
              </a:r>
            </a:p>
          </p:txBody>
        </p:sp>
        <p:pic>
          <p:nvPicPr>
            <p:cNvPr id="16430" name="Picture 43">
              <a:extLst>
                <a:ext uri="{FF2B5EF4-FFF2-40B4-BE49-F238E27FC236}">
                  <a16:creationId xmlns:a16="http://schemas.microsoft.com/office/drawing/2014/main" id="{9B488C2E-AAAD-48CC-88D4-914D11C9A7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84426" y="4043137"/>
              <a:ext cx="246104" cy="65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1" name="Picture 44">
              <a:extLst>
                <a:ext uri="{FF2B5EF4-FFF2-40B4-BE49-F238E27FC236}">
                  <a16:creationId xmlns:a16="http://schemas.microsoft.com/office/drawing/2014/main" id="{8CC0AD97-C394-4B99-91D9-8BF8B9C845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8209" y="4048168"/>
              <a:ext cx="227631" cy="64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Picture 45">
              <a:extLst>
                <a:ext uri="{FF2B5EF4-FFF2-40B4-BE49-F238E27FC236}">
                  <a16:creationId xmlns:a16="http://schemas.microsoft.com/office/drawing/2014/main" id="{9174C3CE-8CC9-47DA-8EBA-9EAD2ABEE0F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05352" y="4011546"/>
              <a:ext cx="245522" cy="69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0" name="Group 66">
            <a:extLst>
              <a:ext uri="{FF2B5EF4-FFF2-40B4-BE49-F238E27FC236}">
                <a16:creationId xmlns:a16="http://schemas.microsoft.com/office/drawing/2014/main" id="{6BC94F4D-27C0-4C07-AD29-452D5411B546}"/>
              </a:ext>
            </a:extLst>
          </p:cNvPr>
          <p:cNvGrpSpPr>
            <a:grpSpLocks/>
          </p:cNvGrpSpPr>
          <p:nvPr/>
        </p:nvGrpSpPr>
        <p:grpSpPr bwMode="auto">
          <a:xfrm>
            <a:off x="5646738" y="4800600"/>
            <a:ext cx="1157287" cy="1200150"/>
            <a:chOff x="1000905" y="4805657"/>
            <a:chExt cx="1157417" cy="1199727"/>
          </a:xfrm>
        </p:grpSpPr>
        <p:sp>
          <p:nvSpPr>
            <p:cNvPr id="20" name="Rectangle 19">
              <a:extLst>
                <a:ext uri="{FF2B5EF4-FFF2-40B4-BE49-F238E27FC236}">
                  <a16:creationId xmlns:a16="http://schemas.microsoft.com/office/drawing/2014/main" id="{41709D08-4F48-48FD-8C2A-ECC93F2F82E6}"/>
                </a:ext>
              </a:extLst>
            </p:cNvPr>
            <p:cNvSpPr/>
            <p:nvPr/>
          </p:nvSpPr>
          <p:spPr>
            <a:xfrm>
              <a:off x="1013606" y="4805657"/>
              <a:ext cx="1144716" cy="1199727"/>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25" name="Content Placeholder 6">
              <a:extLst>
                <a:ext uri="{FF2B5EF4-FFF2-40B4-BE49-F238E27FC236}">
                  <a16:creationId xmlns:a16="http://schemas.microsoft.com/office/drawing/2014/main" id="{A7FFA3F9-5628-405E-9E5D-87C84F4B2E1F}"/>
                </a:ext>
              </a:extLst>
            </p:cNvPr>
            <p:cNvSpPr>
              <a:spLocks/>
            </p:cNvSpPr>
            <p:nvPr/>
          </p:nvSpPr>
          <p:spPr bwMode="auto">
            <a:xfrm>
              <a:off x="1000905" y="4807682"/>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Benin</a:t>
              </a:r>
            </a:p>
            <a:p>
              <a:pPr algn="ctr" eaLnBrk="1" hangingPunct="1">
                <a:spcBef>
                  <a:spcPct val="0"/>
                </a:spcBef>
                <a:buFont typeface="Arial" panose="020B0604020202020204" pitchFamily="34" charset="0"/>
                <a:buNone/>
              </a:pPr>
              <a:r>
                <a:rPr lang="en-GB" altLang="en-US" sz="1400"/>
                <a:t>(AD 110)</a:t>
              </a:r>
            </a:p>
          </p:txBody>
        </p:sp>
        <p:pic>
          <p:nvPicPr>
            <p:cNvPr id="16426" name="Picture 46">
              <a:extLst>
                <a:ext uri="{FF2B5EF4-FFF2-40B4-BE49-F238E27FC236}">
                  <a16:creationId xmlns:a16="http://schemas.microsoft.com/office/drawing/2014/main" id="{C42AB322-3DD7-4D26-8138-5F8EFA43575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85469" y="5309890"/>
              <a:ext cx="317942" cy="58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47">
              <a:extLst>
                <a:ext uri="{FF2B5EF4-FFF2-40B4-BE49-F238E27FC236}">
                  <a16:creationId xmlns:a16="http://schemas.microsoft.com/office/drawing/2014/main" id="{0797406A-37A0-4568-BE04-999C8BC4356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61077" y="5309890"/>
              <a:ext cx="513755" cy="60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1" name="Group 65">
            <a:extLst>
              <a:ext uri="{FF2B5EF4-FFF2-40B4-BE49-F238E27FC236}">
                <a16:creationId xmlns:a16="http://schemas.microsoft.com/office/drawing/2014/main" id="{5DF7D10A-7A9E-4ED7-99C8-5A297A02E1DF}"/>
              </a:ext>
            </a:extLst>
          </p:cNvPr>
          <p:cNvGrpSpPr>
            <a:grpSpLocks/>
          </p:cNvGrpSpPr>
          <p:nvPr/>
        </p:nvGrpSpPr>
        <p:grpSpPr bwMode="auto">
          <a:xfrm>
            <a:off x="3473450" y="2828925"/>
            <a:ext cx="1152525" cy="1198563"/>
            <a:chOff x="2207746" y="4805620"/>
            <a:chExt cx="1153299" cy="1199764"/>
          </a:xfrm>
        </p:grpSpPr>
        <p:sp>
          <p:nvSpPr>
            <p:cNvPr id="21" name="Rectangle 20">
              <a:extLst>
                <a:ext uri="{FF2B5EF4-FFF2-40B4-BE49-F238E27FC236}">
                  <a16:creationId xmlns:a16="http://schemas.microsoft.com/office/drawing/2014/main" id="{99E6B752-81BB-4E72-B5CE-87FE192C2C4E}"/>
                </a:ext>
              </a:extLst>
            </p:cNvPr>
            <p:cNvSpPr/>
            <p:nvPr/>
          </p:nvSpPr>
          <p:spPr>
            <a:xfrm>
              <a:off x="2215689" y="4805620"/>
              <a:ext cx="1145356" cy="1199764"/>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22" name="Content Placeholder 6">
              <a:extLst>
                <a:ext uri="{FF2B5EF4-FFF2-40B4-BE49-F238E27FC236}">
                  <a16:creationId xmlns:a16="http://schemas.microsoft.com/office/drawing/2014/main" id="{AF6086C7-C58D-4624-A0A9-40A827731B2F}"/>
                </a:ext>
              </a:extLst>
            </p:cNvPr>
            <p:cNvSpPr>
              <a:spLocks/>
            </p:cNvSpPr>
            <p:nvPr/>
          </p:nvSpPr>
          <p:spPr bwMode="auto">
            <a:xfrm>
              <a:off x="2207746" y="4805620"/>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Ancient Greece</a:t>
              </a:r>
            </a:p>
            <a:p>
              <a:pPr algn="ctr" eaLnBrk="1" hangingPunct="1">
                <a:spcBef>
                  <a:spcPct val="0"/>
                </a:spcBef>
                <a:buFont typeface="Arial" panose="020B0604020202020204" pitchFamily="34" charset="0"/>
                <a:buNone/>
              </a:pPr>
              <a:r>
                <a:rPr lang="en-GB" altLang="en-US" sz="1400"/>
                <a:t>(800 BC)</a:t>
              </a:r>
            </a:p>
          </p:txBody>
        </p:sp>
        <p:pic>
          <p:nvPicPr>
            <p:cNvPr id="16423" name="Picture 48">
              <a:extLst>
                <a:ext uri="{FF2B5EF4-FFF2-40B4-BE49-F238E27FC236}">
                  <a16:creationId xmlns:a16="http://schemas.microsoft.com/office/drawing/2014/main" id="{A000D395-A910-4DA0-90B6-7521F7E3F18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81907" y="5307007"/>
              <a:ext cx="1021452" cy="65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2" name="Group 64">
            <a:extLst>
              <a:ext uri="{FF2B5EF4-FFF2-40B4-BE49-F238E27FC236}">
                <a16:creationId xmlns:a16="http://schemas.microsoft.com/office/drawing/2014/main" id="{AA5C799F-2DB1-4137-9AAA-5ABF5FE94ADA}"/>
              </a:ext>
            </a:extLst>
          </p:cNvPr>
          <p:cNvGrpSpPr>
            <a:grpSpLocks/>
          </p:cNvGrpSpPr>
          <p:nvPr/>
        </p:nvGrpSpPr>
        <p:grpSpPr bwMode="auto">
          <a:xfrm>
            <a:off x="4660900" y="2824163"/>
            <a:ext cx="1154113" cy="1203325"/>
            <a:chOff x="3414587" y="4803558"/>
            <a:chExt cx="1153299" cy="1201826"/>
          </a:xfrm>
        </p:grpSpPr>
        <p:sp>
          <p:nvSpPr>
            <p:cNvPr id="22" name="Rectangle 21">
              <a:extLst>
                <a:ext uri="{FF2B5EF4-FFF2-40B4-BE49-F238E27FC236}">
                  <a16:creationId xmlns:a16="http://schemas.microsoft.com/office/drawing/2014/main" id="{870066F0-2597-419B-8C8C-ACAB350F8895}"/>
                </a:ext>
              </a:extLst>
            </p:cNvPr>
            <p:cNvSpPr/>
            <p:nvPr/>
          </p:nvSpPr>
          <p:spPr>
            <a:xfrm>
              <a:off x="3419347" y="4805143"/>
              <a:ext cx="1143780" cy="1200241"/>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19" name="Content Placeholder 6">
              <a:extLst>
                <a:ext uri="{FF2B5EF4-FFF2-40B4-BE49-F238E27FC236}">
                  <a16:creationId xmlns:a16="http://schemas.microsoft.com/office/drawing/2014/main" id="{317BD34C-0B08-410F-902C-60482FA0121C}"/>
                </a:ext>
              </a:extLst>
            </p:cNvPr>
            <p:cNvSpPr>
              <a:spLocks/>
            </p:cNvSpPr>
            <p:nvPr/>
          </p:nvSpPr>
          <p:spPr bwMode="auto">
            <a:xfrm>
              <a:off x="3414587" y="4803558"/>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Roman Empire</a:t>
              </a:r>
            </a:p>
            <a:p>
              <a:pPr algn="ctr" eaLnBrk="1" hangingPunct="1">
                <a:spcBef>
                  <a:spcPct val="0"/>
                </a:spcBef>
                <a:buFont typeface="Arial" panose="020B0604020202020204" pitchFamily="34" charset="0"/>
                <a:buNone/>
              </a:pPr>
              <a:r>
                <a:rPr lang="en-GB" altLang="en-US" sz="1400"/>
                <a:t>(58 BC)</a:t>
              </a:r>
            </a:p>
          </p:txBody>
        </p:sp>
        <p:pic>
          <p:nvPicPr>
            <p:cNvPr id="16420" name="Picture 49">
              <a:extLst>
                <a:ext uri="{FF2B5EF4-FFF2-40B4-BE49-F238E27FC236}">
                  <a16:creationId xmlns:a16="http://schemas.microsoft.com/office/drawing/2014/main" id="{D7FFCEA2-9230-474E-89AF-6C7D0617154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74077" y="5354470"/>
              <a:ext cx="1032023" cy="53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3" name="Group 63">
            <a:extLst>
              <a:ext uri="{FF2B5EF4-FFF2-40B4-BE49-F238E27FC236}">
                <a16:creationId xmlns:a16="http://schemas.microsoft.com/office/drawing/2014/main" id="{2477B102-F217-4DC7-98E9-8B7940EA6AAB}"/>
              </a:ext>
            </a:extLst>
          </p:cNvPr>
          <p:cNvGrpSpPr>
            <a:grpSpLocks/>
          </p:cNvGrpSpPr>
          <p:nvPr/>
        </p:nvGrpSpPr>
        <p:grpSpPr bwMode="auto">
          <a:xfrm>
            <a:off x="7261225" y="4800600"/>
            <a:ext cx="1152525" cy="1200150"/>
            <a:chOff x="4621428" y="4805657"/>
            <a:chExt cx="1153299" cy="1199727"/>
          </a:xfrm>
        </p:grpSpPr>
        <p:sp>
          <p:nvSpPr>
            <p:cNvPr id="23" name="Rectangle 22">
              <a:extLst>
                <a:ext uri="{FF2B5EF4-FFF2-40B4-BE49-F238E27FC236}">
                  <a16:creationId xmlns:a16="http://schemas.microsoft.com/office/drawing/2014/main" id="{CA2EAF92-A823-4FFD-BA01-9EB2C71AAC73}"/>
                </a:ext>
              </a:extLst>
            </p:cNvPr>
            <p:cNvSpPr/>
            <p:nvPr/>
          </p:nvSpPr>
          <p:spPr>
            <a:xfrm>
              <a:off x="4621428" y="4805657"/>
              <a:ext cx="1145357" cy="1199727"/>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15" name="Content Placeholder 6">
              <a:extLst>
                <a:ext uri="{FF2B5EF4-FFF2-40B4-BE49-F238E27FC236}">
                  <a16:creationId xmlns:a16="http://schemas.microsoft.com/office/drawing/2014/main" id="{CD2057E5-EBAB-4C01-B231-1E77F29D951C}"/>
                </a:ext>
              </a:extLst>
            </p:cNvPr>
            <p:cNvSpPr>
              <a:spLocks/>
            </p:cNvSpPr>
            <p:nvPr/>
          </p:nvSpPr>
          <p:spPr bwMode="auto">
            <a:xfrm>
              <a:off x="4621428" y="4809734"/>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Islamic Empire</a:t>
              </a:r>
            </a:p>
            <a:p>
              <a:pPr algn="ctr" eaLnBrk="1" hangingPunct="1">
                <a:spcBef>
                  <a:spcPct val="0"/>
                </a:spcBef>
                <a:buFont typeface="Arial" panose="020B0604020202020204" pitchFamily="34" charset="0"/>
                <a:buNone/>
              </a:pPr>
              <a:r>
                <a:rPr lang="en-GB" altLang="en-US" sz="1400"/>
                <a:t>(AD 610)</a:t>
              </a:r>
            </a:p>
          </p:txBody>
        </p:sp>
        <p:pic>
          <p:nvPicPr>
            <p:cNvPr id="16416" name="Picture 50">
              <a:extLst>
                <a:ext uri="{FF2B5EF4-FFF2-40B4-BE49-F238E27FC236}">
                  <a16:creationId xmlns:a16="http://schemas.microsoft.com/office/drawing/2014/main" id="{9EE18482-93FD-4D52-A44E-71530373DB5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93872" y="5354470"/>
              <a:ext cx="761758" cy="58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51">
              <a:extLst>
                <a:ext uri="{FF2B5EF4-FFF2-40B4-BE49-F238E27FC236}">
                  <a16:creationId xmlns:a16="http://schemas.microsoft.com/office/drawing/2014/main" id="{C769A105-BC92-43A1-B0BD-6C1F5C127EE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95153" y="5257403"/>
              <a:ext cx="256005" cy="69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4" name="Group 62">
            <a:extLst>
              <a:ext uri="{FF2B5EF4-FFF2-40B4-BE49-F238E27FC236}">
                <a16:creationId xmlns:a16="http://schemas.microsoft.com/office/drawing/2014/main" id="{FBE5237C-85D0-47D7-9395-A4079EBB3629}"/>
              </a:ext>
            </a:extLst>
          </p:cNvPr>
          <p:cNvGrpSpPr>
            <a:grpSpLocks/>
          </p:cNvGrpSpPr>
          <p:nvPr/>
        </p:nvGrpSpPr>
        <p:grpSpPr bwMode="auto">
          <a:xfrm>
            <a:off x="5872163" y="2840038"/>
            <a:ext cx="1158875" cy="1200150"/>
            <a:chOff x="5824150" y="4805657"/>
            <a:chExt cx="1157418" cy="1199727"/>
          </a:xfrm>
        </p:grpSpPr>
        <p:sp>
          <p:nvSpPr>
            <p:cNvPr id="24" name="Rectangle 23">
              <a:extLst>
                <a:ext uri="{FF2B5EF4-FFF2-40B4-BE49-F238E27FC236}">
                  <a16:creationId xmlns:a16="http://schemas.microsoft.com/office/drawing/2014/main" id="{C571D93F-2898-4F76-9ACB-7B64536220AB}"/>
                </a:ext>
              </a:extLst>
            </p:cNvPr>
            <p:cNvSpPr/>
            <p:nvPr/>
          </p:nvSpPr>
          <p:spPr>
            <a:xfrm>
              <a:off x="5824150" y="4805657"/>
              <a:ext cx="1144734" cy="1199727"/>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12" name="Content Placeholder 6">
              <a:extLst>
                <a:ext uri="{FF2B5EF4-FFF2-40B4-BE49-F238E27FC236}">
                  <a16:creationId xmlns:a16="http://schemas.microsoft.com/office/drawing/2014/main" id="{145109C6-0EEA-4D07-8635-494FF5C06FA7}"/>
                </a:ext>
              </a:extLst>
            </p:cNvPr>
            <p:cNvSpPr>
              <a:spLocks/>
            </p:cNvSpPr>
            <p:nvPr/>
          </p:nvSpPr>
          <p:spPr bwMode="auto">
            <a:xfrm>
              <a:off x="5828269" y="4824148"/>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Maya</a:t>
              </a:r>
            </a:p>
            <a:p>
              <a:pPr algn="ctr" eaLnBrk="1" hangingPunct="1">
                <a:spcBef>
                  <a:spcPct val="0"/>
                </a:spcBef>
                <a:buFont typeface="Arial" panose="020B0604020202020204" pitchFamily="34" charset="0"/>
                <a:buNone/>
              </a:pPr>
              <a:r>
                <a:rPr lang="en-GB" altLang="en-US" sz="1400"/>
                <a:t>(250 AD)</a:t>
              </a:r>
            </a:p>
          </p:txBody>
        </p:sp>
        <p:pic>
          <p:nvPicPr>
            <p:cNvPr id="16413" name="Picture 52">
              <a:extLst>
                <a:ext uri="{FF2B5EF4-FFF2-40B4-BE49-F238E27FC236}">
                  <a16:creationId xmlns:a16="http://schemas.microsoft.com/office/drawing/2014/main" id="{78A08778-A68D-45A6-BF0B-8016C7BE431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877197" y="5420497"/>
              <a:ext cx="1065734" cy="46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5" name="Group 61">
            <a:extLst>
              <a:ext uri="{FF2B5EF4-FFF2-40B4-BE49-F238E27FC236}">
                <a16:creationId xmlns:a16="http://schemas.microsoft.com/office/drawing/2014/main" id="{9BF65A4A-1E3F-42B5-AB2B-33E96F586E37}"/>
              </a:ext>
            </a:extLst>
          </p:cNvPr>
          <p:cNvGrpSpPr>
            <a:grpSpLocks/>
          </p:cNvGrpSpPr>
          <p:nvPr/>
        </p:nvGrpSpPr>
        <p:grpSpPr bwMode="auto">
          <a:xfrm>
            <a:off x="7056438" y="2846388"/>
            <a:ext cx="1162050" cy="1198562"/>
            <a:chOff x="7026872" y="4805610"/>
            <a:chExt cx="1161537" cy="1199774"/>
          </a:xfrm>
        </p:grpSpPr>
        <p:sp>
          <p:nvSpPr>
            <p:cNvPr id="25" name="Rectangle 24">
              <a:extLst>
                <a:ext uri="{FF2B5EF4-FFF2-40B4-BE49-F238E27FC236}">
                  <a16:creationId xmlns:a16="http://schemas.microsoft.com/office/drawing/2014/main" id="{2A0AB515-F2FF-4091-B579-E3FF05F22B51}"/>
                </a:ext>
              </a:extLst>
            </p:cNvPr>
            <p:cNvSpPr/>
            <p:nvPr/>
          </p:nvSpPr>
          <p:spPr>
            <a:xfrm>
              <a:off x="7026872" y="4805610"/>
              <a:ext cx="1145669" cy="1199774"/>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408" name="Content Placeholder 6">
              <a:extLst>
                <a:ext uri="{FF2B5EF4-FFF2-40B4-BE49-F238E27FC236}">
                  <a16:creationId xmlns:a16="http://schemas.microsoft.com/office/drawing/2014/main" id="{53092E1D-E9A0-4B63-922B-55E766817B68}"/>
                </a:ext>
              </a:extLst>
            </p:cNvPr>
            <p:cNvSpPr>
              <a:spLocks/>
            </p:cNvSpPr>
            <p:nvPr/>
          </p:nvSpPr>
          <p:spPr bwMode="auto">
            <a:xfrm>
              <a:off x="7035110" y="4805610"/>
              <a:ext cx="1153299" cy="29038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36000" rIns="0" bIns="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 typeface="Arial" panose="020B0604020202020204" pitchFamily="34" charset="0"/>
                <a:buNone/>
              </a:pPr>
              <a:r>
                <a:rPr lang="en-GB" altLang="en-US" sz="1400"/>
                <a:t>Anglo-Saxons</a:t>
              </a:r>
            </a:p>
            <a:p>
              <a:pPr algn="ctr" eaLnBrk="1" hangingPunct="1">
                <a:spcBef>
                  <a:spcPct val="0"/>
                </a:spcBef>
                <a:buFont typeface="Arial" panose="020B0604020202020204" pitchFamily="34" charset="0"/>
                <a:buNone/>
              </a:pPr>
              <a:r>
                <a:rPr lang="en-GB" altLang="en-US" sz="1400"/>
                <a:t>(AD 410)</a:t>
              </a:r>
            </a:p>
          </p:txBody>
        </p:sp>
        <p:pic>
          <p:nvPicPr>
            <p:cNvPr id="16409" name="Picture 53">
              <a:extLst>
                <a:ext uri="{FF2B5EF4-FFF2-40B4-BE49-F238E27FC236}">
                  <a16:creationId xmlns:a16="http://schemas.microsoft.com/office/drawing/2014/main" id="{9C3E648E-F4F9-401B-9B1E-EC2A6108DA2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184426" y="5313228"/>
              <a:ext cx="394512" cy="68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54">
              <a:extLst>
                <a:ext uri="{FF2B5EF4-FFF2-40B4-BE49-F238E27FC236}">
                  <a16:creationId xmlns:a16="http://schemas.microsoft.com/office/drawing/2014/main" id="{A0DDCB02-CA8F-4F65-9DDC-EBBD6F472010}"/>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22592" y="5341826"/>
              <a:ext cx="428282" cy="63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06" name="Whole Class">
            <a:extLst>
              <a:ext uri="{FF2B5EF4-FFF2-40B4-BE49-F238E27FC236}">
                <a16:creationId xmlns:a16="http://schemas.microsoft.com/office/drawing/2014/main" id="{5F5CBB12-2319-433D-9270-92828E1F4509}"/>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AF7E6617-2844-45C6-A142-1A0A82EB4093}"/>
              </a:ext>
            </a:extLst>
          </p:cNvPr>
          <p:cNvPicPr>
            <a:picLocks noChangeAspect="1"/>
          </p:cNvPicPr>
          <p:nvPr/>
        </p:nvPicPr>
        <p:blipFill>
          <a:blip r:embed="rId2">
            <a:extLst>
              <a:ext uri="{28A0092B-C50C-407E-A947-70E740481C1C}">
                <a14:useLocalDpi xmlns:a14="http://schemas.microsoft.com/office/drawing/2010/main" val="0"/>
              </a:ext>
            </a:extLst>
          </a:blip>
          <a:srcRect l="5502" r="5502" b="9824"/>
          <a:stretch>
            <a:fillRect/>
          </a:stretch>
        </p:blipFill>
        <p:spPr bwMode="auto">
          <a:xfrm>
            <a:off x="503238" y="512763"/>
            <a:ext cx="8137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oat">
            <a:extLst>
              <a:ext uri="{FF2B5EF4-FFF2-40B4-BE49-F238E27FC236}">
                <a16:creationId xmlns:a16="http://schemas.microsoft.com/office/drawing/2014/main" id="{E3F3CC53-B791-4BAF-9568-BFD4F73087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5760" y="3573087"/>
            <a:ext cx="1489291" cy="662761"/>
          </a:xfrm>
          <a:prstGeom prst="rect">
            <a:avLst/>
          </a:prstGeom>
        </p:spPr>
      </p:pic>
      <p:sp>
        <p:nvSpPr>
          <p:cNvPr id="9" name="Rounded Rectangle 8">
            <a:extLst>
              <a:ext uri="{FF2B5EF4-FFF2-40B4-BE49-F238E27FC236}">
                <a16:creationId xmlns:a16="http://schemas.microsoft.com/office/drawing/2014/main" id="{6AE87BAE-1E8F-4F38-BFA5-8B4B0B88FD8B}"/>
              </a:ext>
            </a:extLst>
          </p:cNvPr>
          <p:cNvSpPr/>
          <p:nvPr/>
        </p:nvSpPr>
        <p:spPr>
          <a:xfrm>
            <a:off x="503240" y="2023109"/>
            <a:ext cx="6728070" cy="2316482"/>
          </a:xfrm>
          <a:prstGeom prst="roundRect">
            <a:avLst>
              <a:gd name="adj" fmla="val 107"/>
            </a:avLst>
          </a:prstGeom>
          <a:solidFill>
            <a:srgbClr val="E9FCE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0" tIns="144000" rIns="144000" bIns="144000" anchor="ctr"/>
          <a:lstStyle/>
          <a:p>
            <a:pPr eaLnBrk="1" fontAlgn="auto" hangingPunct="1">
              <a:spcBef>
                <a:spcPts val="0"/>
              </a:spcBef>
              <a:spcAft>
                <a:spcPts val="600"/>
              </a:spcAft>
              <a:defRPr/>
            </a:pPr>
            <a:r>
              <a:rPr lang="en-GB" dirty="0">
                <a:solidFill>
                  <a:schemeClr val="tx1"/>
                </a:solidFill>
              </a:rPr>
              <a:t>Life in ancient Egypt focused around the river Nile. </a:t>
            </a:r>
          </a:p>
          <a:p>
            <a:pPr eaLnBrk="1" fontAlgn="auto" hangingPunct="1">
              <a:spcBef>
                <a:spcPts val="0"/>
              </a:spcBef>
              <a:spcAft>
                <a:spcPts val="600"/>
              </a:spcAft>
              <a:defRPr/>
            </a:pPr>
            <a:r>
              <a:rPr lang="en-GB" dirty="0">
                <a:solidFill>
                  <a:schemeClr val="tx1"/>
                </a:solidFill>
              </a:rPr>
              <a:t>The river Nile provided the ancient Egyptian people with water and also food. This is because when the river flooded, it left behind a special type of mud, called silt, which made the land fertile for farming.</a:t>
            </a:r>
          </a:p>
          <a:p>
            <a:pPr eaLnBrk="1" fontAlgn="auto" hangingPunct="1">
              <a:spcBef>
                <a:spcPts val="0"/>
              </a:spcBef>
              <a:spcAft>
                <a:spcPts val="600"/>
              </a:spcAft>
              <a:defRPr/>
            </a:pPr>
            <a:r>
              <a:rPr lang="en-GB" dirty="0">
                <a:solidFill>
                  <a:schemeClr val="tx1"/>
                </a:solidFill>
              </a:rPr>
              <a:t>Farming was a tough job to do in ancient Egypt, working under the very hot sun all day.</a:t>
            </a:r>
          </a:p>
        </p:txBody>
      </p:sp>
      <p:pic>
        <p:nvPicPr>
          <p:cNvPr id="17411" name="Picture 6">
            <a:extLst>
              <a:ext uri="{FF2B5EF4-FFF2-40B4-BE49-F238E27FC236}">
                <a16:creationId xmlns:a16="http://schemas.microsoft.com/office/drawing/2014/main" id="{B2556036-796C-4E5D-A176-742407E59421}"/>
              </a:ext>
            </a:extLst>
          </p:cNvPr>
          <p:cNvPicPr>
            <a:picLocks noChangeAspect="1"/>
          </p:cNvPicPr>
          <p:nvPr/>
        </p:nvPicPr>
        <p:blipFill>
          <a:blip r:embed="rId4">
            <a:extLst>
              <a:ext uri="{28A0092B-C50C-407E-A947-70E740481C1C}">
                <a14:useLocalDpi xmlns:a14="http://schemas.microsoft.com/office/drawing/2010/main" val="0"/>
              </a:ext>
            </a:extLst>
          </a:blip>
          <a:srcRect b="44249"/>
          <a:stretch>
            <a:fillRect/>
          </a:stretch>
        </p:blipFill>
        <p:spPr bwMode="auto">
          <a:xfrm>
            <a:off x="276225" y="2522538"/>
            <a:ext cx="221615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itle 5">
            <a:extLst>
              <a:ext uri="{FF2B5EF4-FFF2-40B4-BE49-F238E27FC236}">
                <a16:creationId xmlns:a16="http://schemas.microsoft.com/office/drawing/2014/main" id="{C8F8AC6A-554E-43BE-969C-A303856F5769}"/>
              </a:ext>
            </a:extLst>
          </p:cNvPr>
          <p:cNvSpPr>
            <a:spLocks noGrp="1"/>
          </p:cNvSpPr>
          <p:nvPr>
            <p:ph type="title"/>
          </p:nvPr>
        </p:nvSpPr>
        <p:spPr>
          <a:xfrm>
            <a:off x="457200" y="847725"/>
            <a:ext cx="8220075" cy="815975"/>
          </a:xfrm>
        </p:spPr>
        <p:txBody>
          <a:bodyPr>
            <a:normAutofit fontScale="90000"/>
          </a:bodyPr>
          <a:lstStyle/>
          <a:p>
            <a:pPr algn="ctr" eaLnBrk="1" hangingPunct="1">
              <a:lnSpc>
                <a:spcPct val="100000"/>
              </a:lnSpc>
              <a:defRPr/>
            </a:pPr>
            <a:r>
              <a:rPr lang="en-GB" altLang="en-US" sz="3600"/>
              <a:t>Who Were the</a:t>
            </a:r>
            <a:br>
              <a:rPr lang="en-GB" altLang="en-US" sz="3600"/>
            </a:br>
            <a:r>
              <a:rPr lang="en-GB" altLang="en-US" sz="3600"/>
              <a:t>Ancient Egyptians?</a:t>
            </a:r>
            <a:endParaRPr lang="en-GB" altLang="en-US" sz="2800"/>
          </a:p>
        </p:txBody>
      </p:sp>
      <p:pic>
        <p:nvPicPr>
          <p:cNvPr id="17418" name="Whole Class">
            <a:extLst>
              <a:ext uri="{FF2B5EF4-FFF2-40B4-BE49-F238E27FC236}">
                <a16:creationId xmlns:a16="http://schemas.microsoft.com/office/drawing/2014/main" id="{16570702-52B4-43F8-960F-416F889C29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1E75CA00-96B1-4EDE-815B-DC173A85A12F}"/>
              </a:ext>
            </a:extLst>
          </p:cNvPr>
          <p:cNvSpPr/>
          <p:nvPr/>
        </p:nvSpPr>
        <p:spPr>
          <a:xfrm>
            <a:off x="3686630" y="4558782"/>
            <a:ext cx="4954134" cy="1331182"/>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anchor="ctr"/>
          <a:lstStyle/>
          <a:p>
            <a:pPr>
              <a:defRPr/>
            </a:pPr>
            <a:r>
              <a:rPr lang="en-GB" dirty="0">
                <a:solidFill>
                  <a:schemeClr val="tx1"/>
                </a:solidFill>
              </a:rPr>
              <a:t>The river Nile was also important for travel and transportation. Merchants traded and transported goods between the major cities located along the river and further afield.</a:t>
            </a:r>
          </a:p>
        </p:txBody>
      </p:sp>
    </p:spTree>
    <p:extLst>
      <p:ext uri="{BB962C8B-B14F-4D97-AF65-F5344CB8AC3E}">
        <p14:creationId xmlns:p14="http://schemas.microsoft.com/office/powerpoint/2010/main" val="27350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750"/>
                                        <p:tgtEl>
                                          <p:spTgt spid="13"/>
                                        </p:tgtEl>
                                      </p:cBhvr>
                                    </p:animEffec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63" presetClass="path" presetSubtype="0" accel="50000" decel="50000" fill="hold" nodeType="withEffect">
                                  <p:stCondLst>
                                    <p:cond delay="0"/>
                                  </p:stCondLst>
                                  <p:childTnLst>
                                    <p:animMotion origin="layout" path="M -5.55556E-7 -2.96296E-6 L 0.14722 -2.96296E-6 " pathEditMode="relative" rAng="0" ptsTypes="AA">
                                      <p:cBhvr>
                                        <p:cTn id="16" dur="4000" fill="hold"/>
                                        <p:tgtEl>
                                          <p:spTgt spid="7"/>
                                        </p:tgtEl>
                                        <p:attrNameLst>
                                          <p:attrName>ppt_x</p:attrName>
                                          <p:attrName>ppt_y</p:attrName>
                                        </p:attrNameLst>
                                      </p:cBhvr>
                                      <p:rCtr x="7361" y="0"/>
                                    </p:animMotion>
                                  </p:childTnLst>
                                </p:cTn>
                              </p:par>
                              <p:par>
                                <p:cTn id="17" presetID="32" presetClass="emph" presetSubtype="0" fill="hold" nodeType="withEffect">
                                  <p:stCondLst>
                                    <p:cond delay="0"/>
                                  </p:stCondLst>
                                  <p:childTnLst>
                                    <p:animRot by="120000">
                                      <p:cBhvr>
                                        <p:cTn id="18" dur="400" fill="hold">
                                          <p:stCondLst>
                                            <p:cond delay="0"/>
                                          </p:stCondLst>
                                        </p:cTn>
                                        <p:tgtEl>
                                          <p:spTgt spid="7"/>
                                        </p:tgtEl>
                                        <p:attrNameLst>
                                          <p:attrName>r</p:attrName>
                                        </p:attrNameLst>
                                      </p:cBhvr>
                                    </p:animRot>
                                    <p:animRot by="-240000">
                                      <p:cBhvr>
                                        <p:cTn id="19" dur="800" fill="hold">
                                          <p:stCondLst>
                                            <p:cond delay="800"/>
                                          </p:stCondLst>
                                        </p:cTn>
                                        <p:tgtEl>
                                          <p:spTgt spid="7"/>
                                        </p:tgtEl>
                                        <p:attrNameLst>
                                          <p:attrName>r</p:attrName>
                                        </p:attrNameLst>
                                      </p:cBhvr>
                                    </p:animRot>
                                    <p:animRot by="240000">
                                      <p:cBhvr>
                                        <p:cTn id="20" dur="800" fill="hold">
                                          <p:stCondLst>
                                            <p:cond delay="1600"/>
                                          </p:stCondLst>
                                        </p:cTn>
                                        <p:tgtEl>
                                          <p:spTgt spid="7"/>
                                        </p:tgtEl>
                                        <p:attrNameLst>
                                          <p:attrName>r</p:attrName>
                                        </p:attrNameLst>
                                      </p:cBhvr>
                                    </p:animRot>
                                    <p:animRot by="-240000">
                                      <p:cBhvr>
                                        <p:cTn id="21" dur="800" fill="hold">
                                          <p:stCondLst>
                                            <p:cond delay="2400"/>
                                          </p:stCondLst>
                                        </p:cTn>
                                        <p:tgtEl>
                                          <p:spTgt spid="7"/>
                                        </p:tgtEl>
                                        <p:attrNameLst>
                                          <p:attrName>r</p:attrName>
                                        </p:attrNameLst>
                                      </p:cBhvr>
                                    </p:animRot>
                                    <p:animRot by="120000">
                                      <p:cBhvr>
                                        <p:cTn id="22"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921181C-365B-42EC-97F5-51DF48F7CDFC}"/>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7031" b="28326"/>
          <a:stretch/>
        </p:blipFill>
        <p:spPr>
          <a:xfrm>
            <a:off x="503236" y="1898648"/>
            <a:ext cx="8137523" cy="4446589"/>
          </a:xfrm>
          <a:prstGeom prst="rect">
            <a:avLst/>
          </a:prstGeom>
        </p:spPr>
      </p:pic>
      <p:pic>
        <p:nvPicPr>
          <p:cNvPr id="10" name="Picture 9">
            <a:extLst>
              <a:ext uri="{FF2B5EF4-FFF2-40B4-BE49-F238E27FC236}">
                <a16:creationId xmlns:a16="http://schemas.microsoft.com/office/drawing/2014/main" id="{6364C1CD-4E96-4C4E-974E-7C2203203E53}"/>
              </a:ext>
            </a:extLst>
          </p:cNvPr>
          <p:cNvPicPr>
            <a:picLocks noChangeAspect="1"/>
          </p:cNvPicPr>
          <p:nvPr/>
        </p:nvPicPr>
        <p:blipFill rotWithShape="1">
          <a:blip r:embed="rId3">
            <a:extLst>
              <a:ext uri="{28A0092B-C50C-407E-A947-70E740481C1C}">
                <a14:useLocalDpi xmlns:a14="http://schemas.microsoft.com/office/drawing/2010/main" val="0"/>
              </a:ext>
            </a:extLst>
          </a:blip>
          <a:srcRect r="5467" b="48070"/>
          <a:stretch/>
        </p:blipFill>
        <p:spPr>
          <a:xfrm>
            <a:off x="4276240" y="1898650"/>
            <a:ext cx="4364519" cy="4446587"/>
          </a:xfrm>
          <a:prstGeom prst="rect">
            <a:avLst/>
          </a:prstGeom>
        </p:spPr>
      </p:pic>
      <p:sp>
        <p:nvSpPr>
          <p:cNvPr id="17412" name="Title 5">
            <a:extLst>
              <a:ext uri="{FF2B5EF4-FFF2-40B4-BE49-F238E27FC236}">
                <a16:creationId xmlns:a16="http://schemas.microsoft.com/office/drawing/2014/main" id="{C8F8AC6A-554E-43BE-969C-A303856F5769}"/>
              </a:ext>
            </a:extLst>
          </p:cNvPr>
          <p:cNvSpPr>
            <a:spLocks noGrp="1"/>
          </p:cNvSpPr>
          <p:nvPr>
            <p:ph type="title"/>
          </p:nvPr>
        </p:nvSpPr>
        <p:spPr>
          <a:xfrm>
            <a:off x="457200" y="847725"/>
            <a:ext cx="8220075" cy="815975"/>
          </a:xfrm>
        </p:spPr>
        <p:txBody>
          <a:bodyPr>
            <a:normAutofit fontScale="90000"/>
          </a:bodyPr>
          <a:lstStyle/>
          <a:p>
            <a:pPr algn="ctr" eaLnBrk="1" hangingPunct="1">
              <a:lnSpc>
                <a:spcPct val="100000"/>
              </a:lnSpc>
              <a:defRPr/>
            </a:pPr>
            <a:r>
              <a:rPr lang="en-GB" altLang="en-US" sz="3600"/>
              <a:t>Who Were the</a:t>
            </a:r>
            <a:br>
              <a:rPr lang="en-GB" altLang="en-US" sz="3600"/>
            </a:br>
            <a:r>
              <a:rPr lang="en-GB" altLang="en-US" sz="3600"/>
              <a:t>Ancient Egyptians?</a:t>
            </a:r>
            <a:endParaRPr lang="en-GB" altLang="en-US" sz="2800"/>
          </a:p>
        </p:txBody>
      </p:sp>
      <p:pic>
        <p:nvPicPr>
          <p:cNvPr id="17418" name="Whole Class">
            <a:extLst>
              <a:ext uri="{FF2B5EF4-FFF2-40B4-BE49-F238E27FC236}">
                <a16:creationId xmlns:a16="http://schemas.microsoft.com/office/drawing/2014/main" id="{16570702-52B4-43F8-960F-416F889C29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594871D6-AC18-4104-95F5-D01235987E28}"/>
              </a:ext>
            </a:extLst>
          </p:cNvPr>
          <p:cNvPicPr>
            <a:picLocks noChangeAspect="1"/>
          </p:cNvPicPr>
          <p:nvPr/>
        </p:nvPicPr>
        <p:blipFill rotWithShape="1">
          <a:blip r:embed="rId3">
            <a:extLst>
              <a:ext uri="{28A0092B-C50C-407E-A947-70E740481C1C}">
                <a14:useLocalDpi xmlns:a14="http://schemas.microsoft.com/office/drawing/2010/main" val="0"/>
              </a:ext>
            </a:extLst>
          </a:blip>
          <a:srcRect t="78966" r="27694"/>
          <a:stretch/>
        </p:blipFill>
        <p:spPr>
          <a:xfrm>
            <a:off x="3857142" y="1898648"/>
            <a:ext cx="3338287" cy="1801021"/>
          </a:xfrm>
          <a:prstGeom prst="rect">
            <a:avLst/>
          </a:prstGeom>
        </p:spPr>
      </p:pic>
      <p:sp>
        <p:nvSpPr>
          <p:cNvPr id="17" name="TextBox 16">
            <a:extLst>
              <a:ext uri="{FF2B5EF4-FFF2-40B4-BE49-F238E27FC236}">
                <a16:creationId xmlns:a16="http://schemas.microsoft.com/office/drawing/2014/main" id="{25B0DC68-4401-4371-B0EE-1B69188A5636}"/>
              </a:ext>
            </a:extLst>
          </p:cNvPr>
          <p:cNvSpPr txBox="1"/>
          <p:nvPr/>
        </p:nvSpPr>
        <p:spPr>
          <a:xfrm>
            <a:off x="814031" y="2513809"/>
            <a:ext cx="3338286" cy="3216265"/>
          </a:xfrm>
          <a:prstGeom prst="rect">
            <a:avLst/>
          </a:prstGeom>
          <a:noFill/>
        </p:spPr>
        <p:txBody>
          <a:bodyPr wrap="square" rtlCol="0">
            <a:spAutoFit/>
          </a:bodyPr>
          <a:lstStyle/>
          <a:p>
            <a:pPr eaLnBrk="1" fontAlgn="auto" hangingPunct="1">
              <a:spcBef>
                <a:spcPts val="0"/>
              </a:spcBef>
              <a:spcAft>
                <a:spcPts val="600"/>
              </a:spcAft>
              <a:defRPr/>
            </a:pPr>
            <a:r>
              <a:rPr lang="en-GB" dirty="0">
                <a:solidFill>
                  <a:schemeClr val="tx1"/>
                </a:solidFill>
              </a:rPr>
              <a:t>One thing the ancient Egyptians are famous for is making a special type of paper called papyrus. They made this from the papyrus plant (a type of reed), which grows in the marshy land near the river Nile.</a:t>
            </a:r>
          </a:p>
          <a:p>
            <a:pPr eaLnBrk="1" fontAlgn="auto" hangingPunct="1">
              <a:spcBef>
                <a:spcPts val="0"/>
              </a:spcBef>
              <a:spcAft>
                <a:spcPts val="600"/>
              </a:spcAft>
              <a:defRPr/>
            </a:pPr>
            <a:r>
              <a:rPr lang="en-GB" dirty="0">
                <a:solidFill>
                  <a:schemeClr val="tx1"/>
                </a:solidFill>
              </a:rPr>
              <a:t>Scribes in ancient Egypt were trained to read and write. They wrote in special symbols called hieroglyphs.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D8F5E660-7955-4A83-A269-01BF0265B51B}"/>
              </a:ext>
            </a:extLst>
          </p:cNvPr>
          <p:cNvPicPr>
            <a:picLocks noChangeAspect="1"/>
          </p:cNvPicPr>
          <p:nvPr/>
        </p:nvPicPr>
        <p:blipFill rotWithShape="1">
          <a:blip r:embed="rId2">
            <a:extLst>
              <a:ext uri="{28A0092B-C50C-407E-A947-70E740481C1C}">
                <a14:useLocalDpi xmlns:a14="http://schemas.microsoft.com/office/drawing/2010/main" val="0"/>
              </a:ext>
            </a:extLst>
          </a:blip>
          <a:srcRect l="11786" r="7597" b="37502"/>
          <a:stretch/>
        </p:blipFill>
        <p:spPr bwMode="auto">
          <a:xfrm>
            <a:off x="528171" y="1897775"/>
            <a:ext cx="8112592" cy="444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itle 5">
            <a:extLst>
              <a:ext uri="{FF2B5EF4-FFF2-40B4-BE49-F238E27FC236}">
                <a16:creationId xmlns:a16="http://schemas.microsoft.com/office/drawing/2014/main" id="{C8F8AC6A-554E-43BE-969C-A303856F5769}"/>
              </a:ext>
            </a:extLst>
          </p:cNvPr>
          <p:cNvSpPr>
            <a:spLocks noGrp="1"/>
          </p:cNvSpPr>
          <p:nvPr>
            <p:ph type="title"/>
          </p:nvPr>
        </p:nvSpPr>
        <p:spPr>
          <a:xfrm>
            <a:off x="457200" y="847725"/>
            <a:ext cx="8220075" cy="815975"/>
          </a:xfrm>
        </p:spPr>
        <p:txBody>
          <a:bodyPr>
            <a:normAutofit fontScale="90000"/>
          </a:bodyPr>
          <a:lstStyle/>
          <a:p>
            <a:pPr algn="ctr" eaLnBrk="1" hangingPunct="1">
              <a:lnSpc>
                <a:spcPct val="100000"/>
              </a:lnSpc>
              <a:defRPr/>
            </a:pPr>
            <a:r>
              <a:rPr lang="en-GB" altLang="en-US" sz="3600"/>
              <a:t>Who Were the</a:t>
            </a:r>
            <a:br>
              <a:rPr lang="en-GB" altLang="en-US" sz="3600"/>
            </a:br>
            <a:r>
              <a:rPr lang="en-GB" altLang="en-US" sz="3600"/>
              <a:t>Ancient Egyptians?</a:t>
            </a:r>
            <a:endParaRPr lang="en-GB" altLang="en-US" sz="2800"/>
          </a:p>
        </p:txBody>
      </p:sp>
      <p:pic>
        <p:nvPicPr>
          <p:cNvPr id="17418" name="Whole Class">
            <a:extLst>
              <a:ext uri="{FF2B5EF4-FFF2-40B4-BE49-F238E27FC236}">
                <a16:creationId xmlns:a16="http://schemas.microsoft.com/office/drawing/2014/main" id="{16570702-52B4-43F8-960F-416F889C29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25B0DC68-4401-4371-B0EE-1B69188A5636}"/>
              </a:ext>
            </a:extLst>
          </p:cNvPr>
          <p:cNvSpPr txBox="1"/>
          <p:nvPr/>
        </p:nvSpPr>
        <p:spPr>
          <a:xfrm>
            <a:off x="491659" y="1897775"/>
            <a:ext cx="6039770" cy="1752751"/>
          </a:xfrm>
          <a:prstGeom prst="rect">
            <a:avLst/>
          </a:prstGeom>
          <a:noFill/>
        </p:spPr>
        <p:txBody>
          <a:bodyPr wrap="square" lIns="144000" tIns="144000" rIns="144000" bIns="144000" rtlCol="0">
            <a:spAutoFit/>
          </a:bodyPr>
          <a:lstStyle/>
          <a:p>
            <a:pPr eaLnBrk="1" fontAlgn="auto" hangingPunct="1">
              <a:spcBef>
                <a:spcPts val="0"/>
              </a:spcBef>
              <a:spcAft>
                <a:spcPts val="600"/>
              </a:spcAft>
              <a:defRPr/>
            </a:pPr>
            <a:r>
              <a:rPr lang="en-GB" dirty="0">
                <a:solidFill>
                  <a:schemeClr val="tx1"/>
                </a:solidFill>
              </a:rPr>
              <a:t>The ancient Egyptians are also known for the buildings they built from stone, most famously the pyramids. </a:t>
            </a:r>
          </a:p>
          <a:p>
            <a:pPr eaLnBrk="1" fontAlgn="auto" hangingPunct="1">
              <a:spcBef>
                <a:spcPts val="0"/>
              </a:spcBef>
              <a:spcAft>
                <a:spcPts val="600"/>
              </a:spcAft>
              <a:defRPr/>
            </a:pPr>
            <a:r>
              <a:rPr lang="en-GB" dirty="0">
                <a:solidFill>
                  <a:schemeClr val="tx1"/>
                </a:solidFill>
              </a:rPr>
              <a:t>Architects and engineers were part of the huge teams involved in designing and planning these giant structures built to bury their pharaohs and other powerful people.</a:t>
            </a:r>
          </a:p>
        </p:txBody>
      </p:sp>
      <p:sp>
        <p:nvSpPr>
          <p:cNvPr id="12" name="Rectangle 11">
            <a:extLst>
              <a:ext uri="{FF2B5EF4-FFF2-40B4-BE49-F238E27FC236}">
                <a16:creationId xmlns:a16="http://schemas.microsoft.com/office/drawing/2014/main" id="{EA464C1F-4207-4394-9CA9-55DD3C4FC515}"/>
              </a:ext>
            </a:extLst>
          </p:cNvPr>
          <p:cNvSpPr/>
          <p:nvPr/>
        </p:nvSpPr>
        <p:spPr>
          <a:xfrm>
            <a:off x="1414309" y="3694096"/>
            <a:ext cx="5604342" cy="1938349"/>
          </a:xfrm>
          <a:prstGeom prst="rect">
            <a:avLst/>
          </a:prstGeom>
          <a:solidFill>
            <a:srgbClr val="FFF6C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972000" bIns="144000" anchor="ctr"/>
          <a:lstStyle/>
          <a:p>
            <a:pPr>
              <a:defRPr/>
            </a:pPr>
            <a:r>
              <a:rPr lang="en-GB" dirty="0">
                <a:solidFill>
                  <a:schemeClr val="tx1"/>
                </a:solidFill>
              </a:rPr>
              <a:t>‘Pharaoh’ was the name given to the king or queen of Egypt.</a:t>
            </a:r>
          </a:p>
          <a:p>
            <a:pPr>
              <a:defRPr/>
            </a:pPr>
            <a:endParaRPr lang="en-GB" dirty="0">
              <a:solidFill>
                <a:schemeClr val="tx1"/>
              </a:solidFill>
            </a:endParaRPr>
          </a:p>
          <a:p>
            <a:pPr>
              <a:defRPr/>
            </a:pPr>
            <a:r>
              <a:rPr lang="en-GB" dirty="0">
                <a:solidFill>
                  <a:schemeClr val="tx1"/>
                </a:solidFill>
              </a:rPr>
              <a:t>Pharaohs were very important and would have lots of different people working for them, including a special adviser called a vizier.</a:t>
            </a:r>
          </a:p>
        </p:txBody>
      </p:sp>
      <p:pic>
        <p:nvPicPr>
          <p:cNvPr id="3" name="Picture 2">
            <a:extLst>
              <a:ext uri="{FF2B5EF4-FFF2-40B4-BE49-F238E27FC236}">
                <a16:creationId xmlns:a16="http://schemas.microsoft.com/office/drawing/2014/main" id="{69D382DE-D434-414C-828B-829507A026E5}"/>
              </a:ext>
            </a:extLst>
          </p:cNvPr>
          <p:cNvPicPr>
            <a:picLocks noChangeAspect="1"/>
          </p:cNvPicPr>
          <p:nvPr/>
        </p:nvPicPr>
        <p:blipFill rotWithShape="1">
          <a:blip r:embed="rId4">
            <a:extLst>
              <a:ext uri="{28A0092B-C50C-407E-A947-70E740481C1C}">
                <a14:useLocalDpi xmlns:a14="http://schemas.microsoft.com/office/drawing/2010/main" val="0"/>
              </a:ext>
            </a:extLst>
          </a:blip>
          <a:srcRect t="1" b="28636"/>
          <a:stretch/>
        </p:blipFill>
        <p:spPr>
          <a:xfrm>
            <a:off x="5051886" y="1963888"/>
            <a:ext cx="3933529" cy="4894112"/>
          </a:xfrm>
          <a:prstGeom prst="rect">
            <a:avLst/>
          </a:prstGeom>
        </p:spPr>
      </p:pic>
    </p:spTree>
    <p:extLst>
      <p:ext uri="{BB962C8B-B14F-4D97-AF65-F5344CB8AC3E}">
        <p14:creationId xmlns:p14="http://schemas.microsoft.com/office/powerpoint/2010/main" val="17871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5">
            <a:extLst>
              <a:ext uri="{FF2B5EF4-FFF2-40B4-BE49-F238E27FC236}">
                <a16:creationId xmlns:a16="http://schemas.microsoft.com/office/drawing/2014/main" id="{C8F8AC6A-554E-43BE-969C-A303856F5769}"/>
              </a:ext>
            </a:extLst>
          </p:cNvPr>
          <p:cNvSpPr>
            <a:spLocks noGrp="1"/>
          </p:cNvSpPr>
          <p:nvPr>
            <p:ph type="title"/>
          </p:nvPr>
        </p:nvSpPr>
        <p:spPr>
          <a:xfrm>
            <a:off x="457200" y="847725"/>
            <a:ext cx="8220075" cy="815975"/>
          </a:xfrm>
        </p:spPr>
        <p:txBody>
          <a:bodyPr>
            <a:normAutofit fontScale="90000"/>
          </a:bodyPr>
          <a:lstStyle/>
          <a:p>
            <a:pPr algn="ctr" eaLnBrk="1" hangingPunct="1">
              <a:lnSpc>
                <a:spcPct val="100000"/>
              </a:lnSpc>
              <a:defRPr/>
            </a:pPr>
            <a:r>
              <a:rPr lang="en-GB" altLang="en-US" sz="3600"/>
              <a:t>Who Were the</a:t>
            </a:r>
            <a:br>
              <a:rPr lang="en-GB" altLang="en-US" sz="3600"/>
            </a:br>
            <a:r>
              <a:rPr lang="en-GB" altLang="en-US" sz="3600"/>
              <a:t>Ancient Egyptians?</a:t>
            </a:r>
            <a:endParaRPr lang="en-GB" altLang="en-US" sz="2800"/>
          </a:p>
        </p:txBody>
      </p:sp>
      <p:pic>
        <p:nvPicPr>
          <p:cNvPr id="17418" name="Whole Class">
            <a:extLst>
              <a:ext uri="{FF2B5EF4-FFF2-40B4-BE49-F238E27FC236}">
                <a16:creationId xmlns:a16="http://schemas.microsoft.com/office/drawing/2014/main" id="{16570702-52B4-43F8-960F-416F889C29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25B0DC68-4401-4371-B0EE-1B69188A5636}"/>
              </a:ext>
            </a:extLst>
          </p:cNvPr>
          <p:cNvSpPr txBox="1"/>
          <p:nvPr/>
        </p:nvSpPr>
        <p:spPr>
          <a:xfrm>
            <a:off x="491658" y="3986131"/>
            <a:ext cx="5662399" cy="2106694"/>
          </a:xfrm>
          <a:prstGeom prst="rect">
            <a:avLst/>
          </a:prstGeom>
          <a:solidFill>
            <a:srgbClr val="FDEABE"/>
          </a:solidFill>
        </p:spPr>
        <p:txBody>
          <a:bodyPr wrap="square" lIns="144000" tIns="144000" rIns="144000" bIns="144000" rtlCol="0">
            <a:spAutoFit/>
          </a:bodyPr>
          <a:lstStyle/>
          <a:p>
            <a:pPr eaLnBrk="1" fontAlgn="auto" hangingPunct="1">
              <a:spcBef>
                <a:spcPts val="0"/>
              </a:spcBef>
              <a:spcAft>
                <a:spcPts val="600"/>
              </a:spcAft>
              <a:defRPr/>
            </a:pPr>
            <a:r>
              <a:rPr lang="en-GB" dirty="0">
                <a:solidFill>
                  <a:schemeClr val="tx1"/>
                </a:solidFill>
              </a:rPr>
              <a:t>The ancient Egyptians are also known for the buildings they built from stone, most famously the pyramids. </a:t>
            </a:r>
          </a:p>
          <a:p>
            <a:pPr eaLnBrk="1" fontAlgn="auto" hangingPunct="1">
              <a:spcBef>
                <a:spcPts val="0"/>
              </a:spcBef>
              <a:spcAft>
                <a:spcPts val="600"/>
              </a:spcAft>
              <a:defRPr/>
            </a:pPr>
            <a:endParaRPr lang="en-GB" dirty="0">
              <a:solidFill>
                <a:schemeClr val="tx1"/>
              </a:solidFill>
            </a:endParaRPr>
          </a:p>
          <a:p>
            <a:pPr eaLnBrk="1" fontAlgn="auto" hangingPunct="1">
              <a:spcBef>
                <a:spcPts val="0"/>
              </a:spcBef>
              <a:spcAft>
                <a:spcPts val="600"/>
              </a:spcAft>
              <a:defRPr/>
            </a:pPr>
            <a:r>
              <a:rPr lang="en-GB" dirty="0">
                <a:solidFill>
                  <a:schemeClr val="tx1"/>
                </a:solidFill>
              </a:rPr>
              <a:t>Architects and engineers were part of the huge teams involved in designing and planning these giant structures built to bury their pharaohs and other powerful people.</a:t>
            </a:r>
          </a:p>
        </p:txBody>
      </p:sp>
      <p:pic>
        <p:nvPicPr>
          <p:cNvPr id="6" name="Picture 4">
            <a:extLst>
              <a:ext uri="{FF2B5EF4-FFF2-40B4-BE49-F238E27FC236}">
                <a16:creationId xmlns:a16="http://schemas.microsoft.com/office/drawing/2014/main" id="{104738D3-82E5-4A20-B589-CBB038BB5F94}"/>
              </a:ext>
            </a:extLst>
          </p:cNvPr>
          <p:cNvPicPr>
            <a:picLocks noChangeAspect="1"/>
          </p:cNvPicPr>
          <p:nvPr/>
        </p:nvPicPr>
        <p:blipFill rotWithShape="1">
          <a:blip r:embed="rId3">
            <a:extLst>
              <a:ext uri="{28A0092B-C50C-407E-A947-70E740481C1C}">
                <a14:useLocalDpi xmlns:a14="http://schemas.microsoft.com/office/drawing/2010/main" val="0"/>
              </a:ext>
            </a:extLst>
          </a:blip>
          <a:srcRect t="-90" b="26430"/>
          <a:stretch/>
        </p:blipFill>
        <p:spPr bwMode="auto">
          <a:xfrm>
            <a:off x="503239" y="1898651"/>
            <a:ext cx="8137524"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23E4489-5E3C-434C-8561-9B34C0CC8694}"/>
              </a:ext>
            </a:extLst>
          </p:cNvPr>
          <p:cNvSpPr/>
          <p:nvPr/>
        </p:nvSpPr>
        <p:spPr>
          <a:xfrm>
            <a:off x="3483430" y="4165599"/>
            <a:ext cx="5157334" cy="1927225"/>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a:defRPr/>
            </a:pPr>
            <a:r>
              <a:rPr lang="en-GB" dirty="0">
                <a:solidFill>
                  <a:schemeClr val="tx1"/>
                </a:solidFill>
              </a:rPr>
              <a:t>The ancient Egyptians believed that people needed to be buried with objects from their life on Earth as they would need them in the afterlife. Bodies of dead ancient Egyptians were embalmed (specially treated to preserve them) and then wrapped in bandages to make their bodies into mummies.</a:t>
            </a:r>
          </a:p>
        </p:txBody>
      </p:sp>
    </p:spTree>
    <p:extLst>
      <p:ext uri="{BB962C8B-B14F-4D97-AF65-F5344CB8AC3E}">
        <p14:creationId xmlns:p14="http://schemas.microsoft.com/office/powerpoint/2010/main" val="46768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01E9CF-1504-4063-8606-59AB456AD774}"/>
              </a:ext>
            </a:extLst>
          </p:cNvPr>
          <p:cNvSpPr/>
          <p:nvPr/>
        </p:nvSpPr>
        <p:spPr>
          <a:xfrm>
            <a:off x="503238" y="3122613"/>
            <a:ext cx="8137525" cy="2041525"/>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5">
            <a:extLst>
              <a:ext uri="{FF2B5EF4-FFF2-40B4-BE49-F238E27FC236}">
                <a16:creationId xmlns:a16="http://schemas.microsoft.com/office/drawing/2014/main" id="{EA61C164-5941-4CDC-8F7A-94EA9C8FED00}"/>
              </a:ext>
            </a:extLst>
          </p:cNvPr>
          <p:cNvSpPr>
            <a:spLocks noGrp="1"/>
          </p:cNvSpPr>
          <p:nvPr>
            <p:ph type="title"/>
          </p:nvPr>
        </p:nvSpPr>
        <p:spPr>
          <a:xfrm>
            <a:off x="503238" y="650875"/>
            <a:ext cx="8137525" cy="692150"/>
          </a:xfrm>
        </p:spPr>
        <p:txBody>
          <a:bodyPr>
            <a:normAutofit fontScale="90000"/>
          </a:bodyPr>
          <a:lstStyle/>
          <a:p>
            <a:pPr algn="ctr" eaLnBrk="1" hangingPunct="1">
              <a:defRPr/>
            </a:pPr>
            <a:r>
              <a:rPr lang="en-GB" altLang="en-US"/>
              <a:t>Ancient Egyptian Roles</a:t>
            </a:r>
            <a:endParaRPr lang="en-GB" altLang="en-US" sz="3200"/>
          </a:p>
        </p:txBody>
      </p:sp>
      <p:sp>
        <p:nvSpPr>
          <p:cNvPr id="18436" name="Content Placeholder 6">
            <a:extLst>
              <a:ext uri="{FF2B5EF4-FFF2-40B4-BE49-F238E27FC236}">
                <a16:creationId xmlns:a16="http://schemas.microsoft.com/office/drawing/2014/main" id="{742BA11E-62C9-44BF-8A0E-C3B3D322E495}"/>
              </a:ext>
            </a:extLst>
          </p:cNvPr>
          <p:cNvSpPr>
            <a:spLocks noGrp="1"/>
          </p:cNvSpPr>
          <p:nvPr>
            <p:ph idx="1"/>
          </p:nvPr>
        </p:nvSpPr>
        <p:spPr>
          <a:xfrm>
            <a:off x="503238" y="1246188"/>
            <a:ext cx="8137525" cy="1644650"/>
          </a:xfrm>
        </p:spPr>
        <p:txBody>
          <a:bodyPr/>
          <a:lstStyle/>
          <a:p>
            <a:pPr marL="0" indent="0" eaLnBrk="1" hangingPunct="1">
              <a:buFont typeface="Arial" panose="020B0604020202020204" pitchFamily="34" charset="0"/>
              <a:buNone/>
            </a:pPr>
            <a:r>
              <a:rPr lang="en-GB" altLang="en-US"/>
              <a:t>Life in ancient Egypt was very varied, depending on a person’s wealth (money) and education.</a:t>
            </a:r>
          </a:p>
          <a:p>
            <a:pPr marL="0" indent="0" eaLnBrk="1" hangingPunct="1">
              <a:buFont typeface="Arial" panose="020B0604020202020204" pitchFamily="34" charset="0"/>
              <a:buNone/>
            </a:pPr>
            <a:r>
              <a:rPr lang="en-GB" altLang="en-US"/>
              <a:t>On your sheet is a list of ancient jobs and their descriptions.</a:t>
            </a:r>
          </a:p>
          <a:p>
            <a:pPr marL="0" indent="0" eaLnBrk="1" hangingPunct="1">
              <a:buFont typeface="Arial" panose="020B0604020202020204" pitchFamily="34" charset="0"/>
              <a:buNone/>
            </a:pPr>
            <a:r>
              <a:rPr lang="en-GB" altLang="en-US"/>
              <a:t>The roles and descriptions are muddled up.</a:t>
            </a:r>
          </a:p>
        </p:txBody>
      </p:sp>
      <p:sp>
        <p:nvSpPr>
          <p:cNvPr id="8" name="Content Placeholder 6">
            <a:extLst>
              <a:ext uri="{FF2B5EF4-FFF2-40B4-BE49-F238E27FC236}">
                <a16:creationId xmlns:a16="http://schemas.microsoft.com/office/drawing/2014/main" id="{2F1D99BB-5DF1-407C-851D-8397691FF6CA}"/>
              </a:ext>
            </a:extLst>
          </p:cNvPr>
          <p:cNvSpPr txBox="1">
            <a:spLocks/>
          </p:cNvSpPr>
          <p:nvPr/>
        </p:nvSpPr>
        <p:spPr>
          <a:xfrm>
            <a:off x="539750" y="3122613"/>
            <a:ext cx="6326188" cy="1646237"/>
          </a:xfrm>
          <a:prstGeom prst="roundRect">
            <a:avLst>
              <a:gd name="adj" fmla="val 2585"/>
            </a:avLst>
          </a:prstGeom>
          <a:noFill/>
          <a:ln w="25400">
            <a:noFill/>
          </a:ln>
        </p:spPr>
        <p:txBody>
          <a:bodyPr lIns="252000" tIns="252000" rIns="252000" bIns="252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GB" sz="2400" dirty="0"/>
              <a:t>Activity</a:t>
            </a:r>
          </a:p>
          <a:p>
            <a:pPr marL="342900" indent="-342900" fontAlgn="auto">
              <a:spcAft>
                <a:spcPts val="0"/>
              </a:spcAft>
              <a:buFont typeface="+mj-lt"/>
              <a:buAutoNum type="arabicPeriod"/>
              <a:defRPr/>
            </a:pPr>
            <a:r>
              <a:rPr lang="en-GB" dirty="0"/>
              <a:t>You need to match the correct role to the description. Remember to read the information carefully.</a:t>
            </a:r>
          </a:p>
          <a:p>
            <a:pPr marL="342900" indent="-342900" fontAlgn="auto">
              <a:spcAft>
                <a:spcPts val="0"/>
              </a:spcAft>
              <a:buFont typeface="+mj-lt"/>
              <a:buAutoNum type="arabicPeriod"/>
              <a:defRPr/>
            </a:pPr>
            <a:r>
              <a:rPr lang="en-GB" dirty="0"/>
              <a:t>You might have an ‘</a:t>
            </a:r>
            <a:r>
              <a:rPr lang="en-GB" b="1" dirty="0"/>
              <a:t>extra challenge</a:t>
            </a:r>
            <a:r>
              <a:rPr lang="en-GB" dirty="0"/>
              <a:t>’ to complete.</a:t>
            </a:r>
          </a:p>
        </p:txBody>
      </p:sp>
      <p:pic>
        <p:nvPicPr>
          <p:cNvPr id="18438" name="Individual Work">
            <a:extLst>
              <a:ext uri="{FF2B5EF4-FFF2-40B4-BE49-F238E27FC236}">
                <a16:creationId xmlns:a16="http://schemas.microsoft.com/office/drawing/2014/main" id="{D3D0628C-DAA1-4C69-A303-21BABA81C8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
            <a:extLst>
              <a:ext uri="{FF2B5EF4-FFF2-40B4-BE49-F238E27FC236}">
                <a16:creationId xmlns:a16="http://schemas.microsoft.com/office/drawing/2014/main" id="{23C9C8A9-7F1E-45A3-8D6E-4CC0BC779C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1513" y="1985963"/>
            <a:ext cx="1463675"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a:extLst>
              <a:ext uri="{FF2B5EF4-FFF2-40B4-BE49-F238E27FC236}">
                <a16:creationId xmlns:a16="http://schemas.microsoft.com/office/drawing/2014/main" id="{9C5E69D2-D627-4EB8-B996-EDF49EBC06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2011363"/>
            <a:ext cx="1662113"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Twinkl Logo">
            <a:extLst>
              <a:ext uri="{FF2B5EF4-FFF2-40B4-BE49-F238E27FC236}">
                <a16:creationId xmlns:a16="http://schemas.microsoft.com/office/drawing/2014/main" id="{EE1E8910-2899-41F6-B275-620FAD8C08AA}"/>
              </a:ext>
            </a:extLst>
          </p:cNvPr>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278313" y="57197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B9E424B4-6589-4166-9317-C77DD807BBCE}"/>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D56DAA92-DA67-4D5C-82CA-FDE3E8A8DC66}"/>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a:extLst>
              <a:ext uri="{FF2B5EF4-FFF2-40B4-BE49-F238E27FC236}">
                <a16:creationId xmlns:a16="http://schemas.microsoft.com/office/drawing/2014/main" id="{2BA5F93E-F773-44A8-908C-E2CA036FC68A}"/>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anose="02000603050000020003" pitchFamily="50" charset="0"/>
              </a:rPr>
              <a:t>Success Criteria</a:t>
            </a:r>
          </a:p>
        </p:txBody>
      </p:sp>
      <p:sp>
        <p:nvSpPr>
          <p:cNvPr id="9221" name="Title 1">
            <a:extLst>
              <a:ext uri="{FF2B5EF4-FFF2-40B4-BE49-F238E27FC236}">
                <a16:creationId xmlns:a16="http://schemas.microsoft.com/office/drawing/2014/main" id="{A07F344C-10FD-4B51-8B80-38DF3295F13E}"/>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anose="02000603050000020003" pitchFamily="50" charset="0"/>
              </a:rPr>
              <a:t>Aim</a:t>
            </a:r>
          </a:p>
        </p:txBody>
      </p:sp>
      <p:sp>
        <p:nvSpPr>
          <p:cNvPr id="9222" name="Content Placeholder 15">
            <a:extLst>
              <a:ext uri="{FF2B5EF4-FFF2-40B4-BE49-F238E27FC236}">
                <a16:creationId xmlns:a16="http://schemas.microsoft.com/office/drawing/2014/main" id="{B34098A3-47A1-47FB-ADCA-5922959A9BB9}"/>
              </a:ext>
            </a:extLst>
          </p:cNvPr>
          <p:cNvSpPr>
            <a:spLocks noGrp="1"/>
          </p:cNvSpPr>
          <p:nvPr>
            <p:ph idx="1"/>
          </p:nvPr>
        </p:nvSpPr>
        <p:spPr>
          <a:xfrm>
            <a:off x="628650" y="1127125"/>
            <a:ext cx="7886700" cy="1409700"/>
          </a:xfrm>
        </p:spPr>
        <p:txBody>
          <a:bodyPr/>
          <a:lstStyle/>
          <a:p>
            <a:pPr eaLnBrk="1" hangingPunct="1"/>
            <a:r>
              <a:rPr lang="en-GB" altLang="en-US"/>
              <a:t>I can find out about the different ways in which ancient Egyptians lived and worked.</a:t>
            </a:r>
          </a:p>
        </p:txBody>
      </p:sp>
      <p:sp>
        <p:nvSpPr>
          <p:cNvPr id="9223" name="Content Placeholder 15">
            <a:extLst>
              <a:ext uri="{FF2B5EF4-FFF2-40B4-BE49-F238E27FC236}">
                <a16:creationId xmlns:a16="http://schemas.microsoft.com/office/drawing/2014/main" id="{A6633402-061B-4FE5-824D-D237B1B4667C}"/>
              </a:ext>
            </a:extLst>
          </p:cNvPr>
          <p:cNvSpPr txBox="1">
            <a:spLocks/>
          </p:cNvSpPr>
          <p:nvPr/>
        </p:nvSpPr>
        <p:spPr bwMode="auto">
          <a:xfrm>
            <a:off x="628650" y="3467100"/>
            <a:ext cx="78867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r>
              <a:rPr lang="en-GB" altLang="en-US"/>
              <a:t>I can point out where Egypt is on a map.</a:t>
            </a:r>
          </a:p>
          <a:p>
            <a:pPr eaLnBrk="1" hangingPunct="1"/>
            <a:r>
              <a:rPr lang="en-GB" altLang="en-US"/>
              <a:t>I can describe when the ancient Egyptians lived.</a:t>
            </a:r>
          </a:p>
          <a:p>
            <a:pPr eaLnBrk="1" hangingPunct="1"/>
            <a:r>
              <a:rPr lang="en-GB" altLang="en-US"/>
              <a:t>I can describe and name different roles in ancient Egyptian society and what those people did.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BA811ED-2871-404E-8613-2EB68CF36FAF}"/>
              </a:ext>
            </a:extLst>
          </p:cNvPr>
          <p:cNvPicPr>
            <a:picLocks noChangeAspect="1"/>
          </p:cNvPicPr>
          <p:nvPr/>
        </p:nvPicPr>
        <p:blipFill>
          <a:blip r:embed="rId2">
            <a:extLst>
              <a:ext uri="{28A0092B-C50C-407E-A947-70E740481C1C}">
                <a14:useLocalDpi xmlns:a14="http://schemas.microsoft.com/office/drawing/2010/main" val="0"/>
              </a:ext>
            </a:extLst>
          </a:blip>
          <a:srcRect l="5502" r="5502" b="9824"/>
          <a:stretch>
            <a:fillRect/>
          </a:stretch>
        </p:blipFill>
        <p:spPr bwMode="auto">
          <a:xfrm>
            <a:off x="503238" y="512763"/>
            <a:ext cx="8137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5">
            <a:extLst>
              <a:ext uri="{FF2B5EF4-FFF2-40B4-BE49-F238E27FC236}">
                <a16:creationId xmlns:a16="http://schemas.microsoft.com/office/drawing/2014/main" id="{FB7AC67D-3B93-4316-98F0-283E802E25B0}"/>
              </a:ext>
            </a:extLst>
          </p:cNvPr>
          <p:cNvSpPr>
            <a:spLocks noGrp="1"/>
          </p:cNvSpPr>
          <p:nvPr>
            <p:ph type="title"/>
          </p:nvPr>
        </p:nvSpPr>
        <p:spPr>
          <a:xfrm>
            <a:off x="457200" y="485775"/>
            <a:ext cx="8220075" cy="1595438"/>
          </a:xfrm>
        </p:spPr>
        <p:txBody>
          <a:bodyPr/>
          <a:lstStyle/>
          <a:p>
            <a:pPr algn="ctr" eaLnBrk="1" hangingPunct="1"/>
            <a:r>
              <a:rPr lang="en-GB" altLang="en-US" sz="3600"/>
              <a:t>What do you think when someone says ‘ancient Egypt’?</a:t>
            </a:r>
          </a:p>
        </p:txBody>
      </p:sp>
      <p:sp>
        <p:nvSpPr>
          <p:cNvPr id="9" name="Rectangle 8">
            <a:extLst>
              <a:ext uri="{FF2B5EF4-FFF2-40B4-BE49-F238E27FC236}">
                <a16:creationId xmlns:a16="http://schemas.microsoft.com/office/drawing/2014/main" id="{D1A93215-D096-4543-8945-F9D24427E392}"/>
              </a:ext>
            </a:extLst>
          </p:cNvPr>
          <p:cNvSpPr/>
          <p:nvPr/>
        </p:nvSpPr>
        <p:spPr>
          <a:xfrm>
            <a:off x="1539875" y="2232025"/>
            <a:ext cx="585788"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a:extLst>
              <a:ext uri="{FF2B5EF4-FFF2-40B4-BE49-F238E27FC236}">
                <a16:creationId xmlns:a16="http://schemas.microsoft.com/office/drawing/2014/main" id="{A1E5066E-E76B-4C45-920A-1534010D5F00}"/>
              </a:ext>
            </a:extLst>
          </p:cNvPr>
          <p:cNvSpPr/>
          <p:nvPr/>
        </p:nvSpPr>
        <p:spPr>
          <a:xfrm>
            <a:off x="6759575" y="2454275"/>
            <a:ext cx="584200" cy="446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246" name="Picture 3">
            <a:extLst>
              <a:ext uri="{FF2B5EF4-FFF2-40B4-BE49-F238E27FC236}">
                <a16:creationId xmlns:a16="http://schemas.microsoft.com/office/drawing/2014/main" id="{82C8B679-D55A-4B34-B148-0DDEA0CFC1EF}"/>
              </a:ext>
            </a:extLst>
          </p:cNvPr>
          <p:cNvPicPr>
            <a:picLocks noChangeAspect="1"/>
          </p:cNvPicPr>
          <p:nvPr/>
        </p:nvPicPr>
        <p:blipFill>
          <a:blip r:embed="rId3">
            <a:extLst>
              <a:ext uri="{28A0092B-C50C-407E-A947-70E740481C1C}">
                <a14:useLocalDpi xmlns:a14="http://schemas.microsoft.com/office/drawing/2010/main" val="0"/>
              </a:ext>
            </a:extLst>
          </a:blip>
          <a:srcRect b="37827"/>
          <a:stretch>
            <a:fillRect/>
          </a:stretch>
        </p:blipFill>
        <p:spPr bwMode="auto">
          <a:xfrm>
            <a:off x="5175250" y="2081213"/>
            <a:ext cx="30289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id="{0A3F0DCB-C6CB-4579-9B3A-0FAE68F6C33C}"/>
              </a:ext>
            </a:extLst>
          </p:cNvPr>
          <p:cNvPicPr>
            <a:picLocks noChangeAspect="1"/>
          </p:cNvPicPr>
          <p:nvPr/>
        </p:nvPicPr>
        <p:blipFill>
          <a:blip r:embed="rId4">
            <a:extLst>
              <a:ext uri="{28A0092B-C50C-407E-A947-70E740481C1C}">
                <a14:useLocalDpi xmlns:a14="http://schemas.microsoft.com/office/drawing/2010/main" val="0"/>
              </a:ext>
            </a:extLst>
          </a:blip>
          <a:srcRect b="34264"/>
          <a:stretch>
            <a:fillRect/>
          </a:stretch>
        </p:blipFill>
        <p:spPr bwMode="auto">
          <a:xfrm>
            <a:off x="1036638" y="1836738"/>
            <a:ext cx="245745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E95C7C-8009-45BF-AA23-1AB1ED966601}"/>
              </a:ext>
            </a:extLst>
          </p:cNvPr>
          <p:cNvSpPr/>
          <p:nvPr/>
        </p:nvSpPr>
        <p:spPr>
          <a:xfrm>
            <a:off x="503238" y="2768600"/>
            <a:ext cx="8137525" cy="2454275"/>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5">
            <a:extLst>
              <a:ext uri="{FF2B5EF4-FFF2-40B4-BE49-F238E27FC236}">
                <a16:creationId xmlns:a16="http://schemas.microsoft.com/office/drawing/2014/main" id="{E3606E12-9713-47BE-A6D8-34DFF4D2DBDD}"/>
              </a:ext>
            </a:extLst>
          </p:cNvPr>
          <p:cNvSpPr>
            <a:spLocks noGrp="1"/>
          </p:cNvSpPr>
          <p:nvPr>
            <p:ph type="title"/>
          </p:nvPr>
        </p:nvSpPr>
        <p:spPr>
          <a:xfrm>
            <a:off x="457200" y="485775"/>
            <a:ext cx="8220075" cy="1595438"/>
          </a:xfrm>
        </p:spPr>
        <p:txBody>
          <a:bodyPr/>
          <a:lstStyle/>
          <a:p>
            <a:pPr algn="ctr" eaLnBrk="1" hangingPunct="1"/>
            <a:r>
              <a:rPr lang="en-GB" altLang="en-US"/>
              <a:t>Ancient Egypt</a:t>
            </a:r>
            <a:br>
              <a:rPr lang="en-GB" altLang="en-US"/>
            </a:br>
            <a:r>
              <a:rPr lang="en-GB" altLang="en-US" sz="3200"/>
              <a:t>Task A</a:t>
            </a:r>
          </a:p>
        </p:txBody>
      </p:sp>
      <p:sp>
        <p:nvSpPr>
          <p:cNvPr id="11268" name="Content Placeholder 6">
            <a:extLst>
              <a:ext uri="{FF2B5EF4-FFF2-40B4-BE49-F238E27FC236}">
                <a16:creationId xmlns:a16="http://schemas.microsoft.com/office/drawing/2014/main" id="{E40F4611-DDC2-4118-96A2-7E48679D27A8}"/>
              </a:ext>
            </a:extLst>
          </p:cNvPr>
          <p:cNvSpPr>
            <a:spLocks noGrp="1"/>
          </p:cNvSpPr>
          <p:nvPr>
            <p:ph idx="1"/>
          </p:nvPr>
        </p:nvSpPr>
        <p:spPr>
          <a:xfrm>
            <a:off x="503238" y="1566863"/>
            <a:ext cx="8137525" cy="4243387"/>
          </a:xfrm>
        </p:spPr>
        <p:txBody>
          <a:bodyPr/>
          <a:lstStyle/>
          <a:p>
            <a:pPr marL="0" indent="0" algn="ctr" eaLnBrk="1" hangingPunct="1">
              <a:buFont typeface="Arial" panose="020B0604020202020204" pitchFamily="34" charset="0"/>
              <a:buNone/>
            </a:pPr>
            <a:r>
              <a:rPr lang="en-GB" altLang="en-US"/>
              <a:t>Using either sketches or words, record what comes to mind.</a:t>
            </a:r>
          </a:p>
        </p:txBody>
      </p:sp>
      <p:pic>
        <p:nvPicPr>
          <p:cNvPr id="11269" name="Individual Work">
            <a:extLst>
              <a:ext uri="{FF2B5EF4-FFF2-40B4-BE49-F238E27FC236}">
                <a16:creationId xmlns:a16="http://schemas.microsoft.com/office/drawing/2014/main" id="{FAE09280-C0D8-4AF4-8204-3A58FA1F01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
            <a:extLst>
              <a:ext uri="{FF2B5EF4-FFF2-40B4-BE49-F238E27FC236}">
                <a16:creationId xmlns:a16="http://schemas.microsoft.com/office/drawing/2014/main" id="{91142469-1BF0-4A05-A571-64062D4DF5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4713" y="2327275"/>
            <a:ext cx="4519612"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a:extLst>
              <a:ext uri="{FF2B5EF4-FFF2-40B4-BE49-F238E27FC236}">
                <a16:creationId xmlns:a16="http://schemas.microsoft.com/office/drawing/2014/main" id="{382356D2-66C2-400C-B62B-02F2D09368AC}"/>
              </a:ext>
            </a:extLst>
          </p:cNvPr>
          <p:cNvSpPr>
            <a:spLocks noGrp="1"/>
          </p:cNvSpPr>
          <p:nvPr>
            <p:ph type="title"/>
          </p:nvPr>
        </p:nvSpPr>
        <p:spPr>
          <a:xfrm>
            <a:off x="457200" y="485775"/>
            <a:ext cx="8220075" cy="1595438"/>
          </a:xfrm>
        </p:spPr>
        <p:txBody>
          <a:bodyPr/>
          <a:lstStyle/>
          <a:p>
            <a:pPr algn="ctr" eaLnBrk="1" hangingPunct="1"/>
            <a:r>
              <a:rPr lang="en-GB" altLang="en-US"/>
              <a:t>Ancient Egypt</a:t>
            </a:r>
            <a:br>
              <a:rPr lang="en-GB" altLang="en-US"/>
            </a:br>
            <a:r>
              <a:rPr lang="en-GB" altLang="en-US" sz="3200"/>
              <a:t>Task B</a:t>
            </a:r>
          </a:p>
        </p:txBody>
      </p:sp>
      <p:sp>
        <p:nvSpPr>
          <p:cNvPr id="12291" name="Content Placeholder 6">
            <a:extLst>
              <a:ext uri="{FF2B5EF4-FFF2-40B4-BE49-F238E27FC236}">
                <a16:creationId xmlns:a16="http://schemas.microsoft.com/office/drawing/2014/main" id="{16ACDDB7-85B9-4584-BD8F-0CDD5B70E0BD}"/>
              </a:ext>
            </a:extLst>
          </p:cNvPr>
          <p:cNvSpPr>
            <a:spLocks noGrp="1"/>
          </p:cNvSpPr>
          <p:nvPr>
            <p:ph idx="1"/>
          </p:nvPr>
        </p:nvSpPr>
        <p:spPr>
          <a:xfrm>
            <a:off x="503238" y="1566863"/>
            <a:ext cx="8137525" cy="4243387"/>
          </a:xfrm>
        </p:spPr>
        <p:txBody>
          <a:bodyPr/>
          <a:lstStyle/>
          <a:p>
            <a:pPr marL="0" indent="0" algn="ctr" eaLnBrk="1" hangingPunct="1">
              <a:buFont typeface="Arial" panose="020B0604020202020204" pitchFamily="34" charset="0"/>
              <a:buNone/>
            </a:pPr>
            <a:r>
              <a:rPr lang="en-GB" altLang="en-US" dirty="0" smtClean="0"/>
              <a:t>Can </a:t>
            </a:r>
            <a:r>
              <a:rPr lang="en-GB" altLang="en-US" dirty="0"/>
              <a:t>you come up with headings to group your knowledge underneath? E.g. religion, daily life, buildings, death etc.</a:t>
            </a:r>
          </a:p>
          <a:p>
            <a:pPr marL="0" indent="0" algn="ctr" eaLnBrk="1" hangingPunct="1">
              <a:buFont typeface="Arial" panose="020B0604020202020204" pitchFamily="34" charset="0"/>
              <a:buNone/>
            </a:pPr>
            <a:r>
              <a:rPr lang="en-GB" altLang="en-US" dirty="0"/>
              <a:t>Add any details you know </a:t>
            </a:r>
            <a:r>
              <a:rPr lang="en-GB" altLang="en-US" dirty="0" smtClean="0"/>
              <a:t>underneath </a:t>
            </a:r>
            <a:r>
              <a:rPr lang="en-GB" altLang="en-US" dirty="0"/>
              <a:t>these headings.</a:t>
            </a:r>
          </a:p>
        </p:txBody>
      </p:sp>
      <p:sp>
        <p:nvSpPr>
          <p:cNvPr id="4" name="Rectangle 3">
            <a:extLst>
              <a:ext uri="{FF2B5EF4-FFF2-40B4-BE49-F238E27FC236}">
                <a16:creationId xmlns:a16="http://schemas.microsoft.com/office/drawing/2014/main" id="{1A63EC2B-7CB3-4044-96D0-99602265AB87}"/>
              </a:ext>
            </a:extLst>
          </p:cNvPr>
          <p:cNvSpPr/>
          <p:nvPr/>
        </p:nvSpPr>
        <p:spPr>
          <a:xfrm>
            <a:off x="457200" y="3354388"/>
            <a:ext cx="8137525" cy="2455862"/>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293" name="Picture 1">
            <a:extLst>
              <a:ext uri="{FF2B5EF4-FFF2-40B4-BE49-F238E27FC236}">
                <a16:creationId xmlns:a16="http://schemas.microsoft.com/office/drawing/2014/main" id="{DE2875BE-8E32-4D2E-9804-0D087C4FC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127375"/>
            <a:ext cx="6056313"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ndividual Work">
            <a:extLst>
              <a:ext uri="{FF2B5EF4-FFF2-40B4-BE49-F238E27FC236}">
                <a16:creationId xmlns:a16="http://schemas.microsoft.com/office/drawing/2014/main" id="{AD8D4748-471D-433C-A3EC-7AA8010C1D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a:extLst>
              <a:ext uri="{FF2B5EF4-FFF2-40B4-BE49-F238E27FC236}">
                <a16:creationId xmlns:a16="http://schemas.microsoft.com/office/drawing/2014/main" id="{81497BB5-6F15-423D-879A-C65831393DF1}"/>
              </a:ext>
            </a:extLst>
          </p:cNvPr>
          <p:cNvSpPr>
            <a:spLocks noGrp="1"/>
          </p:cNvSpPr>
          <p:nvPr>
            <p:ph type="title"/>
          </p:nvPr>
        </p:nvSpPr>
        <p:spPr>
          <a:xfrm>
            <a:off x="457200" y="485775"/>
            <a:ext cx="8220075" cy="1595438"/>
          </a:xfrm>
        </p:spPr>
        <p:txBody>
          <a:bodyPr/>
          <a:lstStyle/>
          <a:p>
            <a:pPr algn="ctr" eaLnBrk="1" hangingPunct="1"/>
            <a:r>
              <a:rPr lang="en-GB" altLang="en-US"/>
              <a:t>Ancient Egypt</a:t>
            </a:r>
            <a:br>
              <a:rPr lang="en-GB" altLang="en-US"/>
            </a:br>
            <a:r>
              <a:rPr lang="en-GB" altLang="en-US" sz="3200"/>
              <a:t>Task C</a:t>
            </a:r>
          </a:p>
        </p:txBody>
      </p:sp>
      <p:sp>
        <p:nvSpPr>
          <p:cNvPr id="13315" name="Content Placeholder 6">
            <a:extLst>
              <a:ext uri="{FF2B5EF4-FFF2-40B4-BE49-F238E27FC236}">
                <a16:creationId xmlns:a16="http://schemas.microsoft.com/office/drawing/2014/main" id="{CA542FA1-91D1-42B8-8F4F-E0CD0724DB4E}"/>
              </a:ext>
            </a:extLst>
          </p:cNvPr>
          <p:cNvSpPr>
            <a:spLocks noGrp="1"/>
          </p:cNvSpPr>
          <p:nvPr>
            <p:ph idx="1"/>
          </p:nvPr>
        </p:nvSpPr>
        <p:spPr>
          <a:xfrm>
            <a:off x="503238" y="1566863"/>
            <a:ext cx="8137525" cy="4243387"/>
          </a:xfrm>
        </p:spPr>
        <p:txBody>
          <a:bodyPr/>
          <a:lstStyle/>
          <a:p>
            <a:pPr marL="0" indent="0" algn="ctr" eaLnBrk="1" hangingPunct="1">
              <a:buFont typeface="Arial" panose="020B0604020202020204" pitchFamily="34" charset="0"/>
              <a:buNone/>
            </a:pPr>
            <a:r>
              <a:rPr lang="en-GB" altLang="en-US"/>
              <a:t>What would you like to find out more about?</a:t>
            </a:r>
          </a:p>
          <a:p>
            <a:pPr marL="0" indent="0" algn="ctr" eaLnBrk="1" hangingPunct="1">
              <a:buFont typeface="Arial" panose="020B0604020202020204" pitchFamily="34" charset="0"/>
              <a:buNone/>
            </a:pPr>
            <a:r>
              <a:rPr lang="en-GB" altLang="en-US"/>
              <a:t>Add questions underneath your headings.</a:t>
            </a:r>
          </a:p>
        </p:txBody>
      </p:sp>
      <p:sp>
        <p:nvSpPr>
          <p:cNvPr id="4" name="Rectangle 3">
            <a:extLst>
              <a:ext uri="{FF2B5EF4-FFF2-40B4-BE49-F238E27FC236}">
                <a16:creationId xmlns:a16="http://schemas.microsoft.com/office/drawing/2014/main" id="{02FF9BA0-8FA9-4A61-943F-93396FD1A8B8}"/>
              </a:ext>
            </a:extLst>
          </p:cNvPr>
          <p:cNvSpPr/>
          <p:nvPr/>
        </p:nvSpPr>
        <p:spPr>
          <a:xfrm>
            <a:off x="457200" y="3354388"/>
            <a:ext cx="8137525" cy="2455862"/>
          </a:xfrm>
          <a:prstGeom prst="rect">
            <a:avLst/>
          </a:prstGeom>
          <a:solidFill>
            <a:srgbClr val="F2D8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317" name="Picture 10">
            <a:extLst>
              <a:ext uri="{FF2B5EF4-FFF2-40B4-BE49-F238E27FC236}">
                <a16:creationId xmlns:a16="http://schemas.microsoft.com/office/drawing/2014/main" id="{416EA6FA-955A-45D5-BFEA-03002212A3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6475" y="3354388"/>
            <a:ext cx="399891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a:extLst>
              <a:ext uri="{FF2B5EF4-FFF2-40B4-BE49-F238E27FC236}">
                <a16:creationId xmlns:a16="http://schemas.microsoft.com/office/drawing/2014/main" id="{7EE920B3-FE9E-4949-8974-E7ED94B334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97758">
            <a:off x="6589713" y="2274888"/>
            <a:ext cx="1052512"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
            <a:extLst>
              <a:ext uri="{FF2B5EF4-FFF2-40B4-BE49-F238E27FC236}">
                <a16:creationId xmlns:a16="http://schemas.microsoft.com/office/drawing/2014/main" id="{9570C60B-5552-4EC1-9EF9-E75FCB23C4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08973">
            <a:off x="6843713" y="4591050"/>
            <a:ext cx="16287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
            <a:extLst>
              <a:ext uri="{FF2B5EF4-FFF2-40B4-BE49-F238E27FC236}">
                <a16:creationId xmlns:a16="http://schemas.microsoft.com/office/drawing/2014/main" id="{8262064D-BC4A-4D0A-A15E-A9BB044CB4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888" y="3740150"/>
            <a:ext cx="32480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a:extLst>
              <a:ext uri="{FF2B5EF4-FFF2-40B4-BE49-F238E27FC236}">
                <a16:creationId xmlns:a16="http://schemas.microsoft.com/office/drawing/2014/main" id="{81C89EF7-290C-456B-A99A-C0774963B6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2416175"/>
            <a:ext cx="1633538"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a:extLst>
              <a:ext uri="{FF2B5EF4-FFF2-40B4-BE49-F238E27FC236}">
                <a16:creationId xmlns:a16="http://schemas.microsoft.com/office/drawing/2014/main" id="{3BF14C82-A025-403F-BD85-72A6C0E2C2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85925" y="4041775"/>
            <a:ext cx="49926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Individual Work">
            <a:extLst>
              <a:ext uri="{FF2B5EF4-FFF2-40B4-BE49-F238E27FC236}">
                <a16:creationId xmlns:a16="http://schemas.microsoft.com/office/drawing/2014/main" id="{FD331471-21D8-4119-8D78-4B7D85B1DB3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a:extLst>
              <a:ext uri="{FF2B5EF4-FFF2-40B4-BE49-F238E27FC236}">
                <a16:creationId xmlns:a16="http://schemas.microsoft.com/office/drawing/2014/main" id="{7CC7B66E-FCE1-4686-A46B-966C4637BD97}"/>
              </a:ext>
            </a:extLst>
          </p:cNvPr>
          <p:cNvSpPr>
            <a:spLocks noGrp="1"/>
          </p:cNvSpPr>
          <p:nvPr>
            <p:ph type="title"/>
          </p:nvPr>
        </p:nvSpPr>
        <p:spPr>
          <a:xfrm>
            <a:off x="457200" y="798513"/>
            <a:ext cx="8220075" cy="815975"/>
          </a:xfrm>
        </p:spPr>
        <p:txBody>
          <a:bodyPr>
            <a:normAutofit fontScale="90000"/>
          </a:bodyPr>
          <a:lstStyle/>
          <a:p>
            <a:pPr algn="ctr" eaLnBrk="1" hangingPunct="1">
              <a:lnSpc>
                <a:spcPct val="100000"/>
              </a:lnSpc>
              <a:defRPr/>
            </a:pPr>
            <a:r>
              <a:rPr lang="en-GB" altLang="en-US" sz="3600"/>
              <a:t>Ancient Egypt:</a:t>
            </a:r>
            <a:br>
              <a:rPr lang="en-GB" altLang="en-US" sz="3600"/>
            </a:br>
            <a:r>
              <a:rPr lang="en-GB" altLang="en-US" sz="3600"/>
              <a:t>Where and When?</a:t>
            </a:r>
            <a:endParaRPr lang="en-GB" altLang="en-US" sz="2800"/>
          </a:p>
        </p:txBody>
      </p:sp>
      <p:sp>
        <p:nvSpPr>
          <p:cNvPr id="14340" name="Content Placeholder 6">
            <a:extLst>
              <a:ext uri="{FF2B5EF4-FFF2-40B4-BE49-F238E27FC236}">
                <a16:creationId xmlns:a16="http://schemas.microsoft.com/office/drawing/2014/main" id="{EE8624ED-5C12-41E9-9AD5-2A091667C8A7}"/>
              </a:ext>
            </a:extLst>
          </p:cNvPr>
          <p:cNvSpPr>
            <a:spLocks noGrp="1"/>
          </p:cNvSpPr>
          <p:nvPr>
            <p:ph idx="1"/>
          </p:nvPr>
        </p:nvSpPr>
        <p:spPr>
          <a:xfrm>
            <a:off x="503238" y="1482725"/>
            <a:ext cx="8137525" cy="714375"/>
          </a:xfrm>
        </p:spPr>
        <p:txBody>
          <a:bodyPr/>
          <a:lstStyle/>
          <a:p>
            <a:pPr marL="0" indent="0" algn="ctr" eaLnBrk="1" hangingPunct="1">
              <a:buFont typeface="Arial" panose="020B0604020202020204" pitchFamily="34" charset="0"/>
              <a:buNone/>
            </a:pPr>
            <a:r>
              <a:rPr lang="en-GB" altLang="en-US"/>
              <a:t>Can you find Egypt on the map?</a:t>
            </a:r>
          </a:p>
        </p:txBody>
      </p:sp>
      <p:pic>
        <p:nvPicPr>
          <p:cNvPr id="14341" name="Whole Class">
            <a:extLst>
              <a:ext uri="{FF2B5EF4-FFF2-40B4-BE49-F238E27FC236}">
                <a16:creationId xmlns:a16="http://schemas.microsoft.com/office/drawing/2014/main" id="{1387459D-3439-46F1-BCCF-C6D9D12111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C7A2639-615D-47C5-AAE3-7F351567F4A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120" r="7018" b="10695"/>
          <a:stretch/>
        </p:blipFill>
        <p:spPr>
          <a:xfrm>
            <a:off x="503238" y="2063750"/>
            <a:ext cx="8137525" cy="4281488"/>
          </a:xfrm>
          <a:prstGeom prst="rect">
            <a:avLst/>
          </a:prstGeom>
        </p:spPr>
      </p:pic>
      <p:sp>
        <p:nvSpPr>
          <p:cNvPr id="7" name="Egypt">
            <a:extLst>
              <a:ext uri="{FF2B5EF4-FFF2-40B4-BE49-F238E27FC236}">
                <a16:creationId xmlns:a16="http://schemas.microsoft.com/office/drawing/2014/main" id="{BA6E3F7A-1203-465F-9EFD-CA5A1EB870E7}"/>
              </a:ext>
            </a:extLst>
          </p:cNvPr>
          <p:cNvSpPr/>
          <p:nvPr/>
        </p:nvSpPr>
        <p:spPr>
          <a:xfrm>
            <a:off x="5190712" y="3515557"/>
            <a:ext cx="295107" cy="293993"/>
          </a:xfrm>
          <a:custGeom>
            <a:avLst/>
            <a:gdLst>
              <a:gd name="connsiteX0" fmla="*/ 2794 w 295107"/>
              <a:gd name="connsiteY0" fmla="*/ 3931 h 293993"/>
              <a:gd name="connsiteX1" fmla="*/ 2794 w 295107"/>
              <a:gd name="connsiteY1" fmla="*/ 34887 h 293993"/>
              <a:gd name="connsiteX2" fmla="*/ 7557 w 295107"/>
              <a:gd name="connsiteY2" fmla="*/ 49175 h 293993"/>
              <a:gd name="connsiteX3" fmla="*/ 9938 w 295107"/>
              <a:gd name="connsiteY3" fmla="*/ 99181 h 293993"/>
              <a:gd name="connsiteX4" fmla="*/ 12319 w 295107"/>
              <a:gd name="connsiteY4" fmla="*/ 115850 h 293993"/>
              <a:gd name="connsiteX5" fmla="*/ 17082 w 295107"/>
              <a:gd name="connsiteY5" fmla="*/ 149187 h 293993"/>
              <a:gd name="connsiteX6" fmla="*/ 19463 w 295107"/>
              <a:gd name="connsiteY6" fmla="*/ 180143 h 293993"/>
              <a:gd name="connsiteX7" fmla="*/ 24225 w 295107"/>
              <a:gd name="connsiteY7" fmla="*/ 223006 h 293993"/>
              <a:gd name="connsiteX8" fmla="*/ 26607 w 295107"/>
              <a:gd name="connsiteY8" fmla="*/ 292062 h 293993"/>
              <a:gd name="connsiteX9" fmla="*/ 43275 w 295107"/>
              <a:gd name="connsiteY9" fmla="*/ 289681 h 293993"/>
              <a:gd name="connsiteX10" fmla="*/ 183769 w 295107"/>
              <a:gd name="connsiteY10" fmla="*/ 287300 h 293993"/>
              <a:gd name="connsiteX11" fmla="*/ 262350 w 295107"/>
              <a:gd name="connsiteY11" fmla="*/ 284918 h 293993"/>
              <a:gd name="connsiteX12" fmla="*/ 279019 w 295107"/>
              <a:gd name="connsiteY12" fmla="*/ 277775 h 293993"/>
              <a:gd name="connsiteX13" fmla="*/ 290925 w 295107"/>
              <a:gd name="connsiteY13" fmla="*/ 265868 h 293993"/>
              <a:gd name="connsiteX14" fmla="*/ 290925 w 295107"/>
              <a:gd name="connsiteY14" fmla="*/ 225387 h 293993"/>
              <a:gd name="connsiteX15" fmla="*/ 283782 w 295107"/>
              <a:gd name="connsiteY15" fmla="*/ 218243 h 293993"/>
              <a:gd name="connsiteX16" fmla="*/ 271875 w 295107"/>
              <a:gd name="connsiteY16" fmla="*/ 199193 h 293993"/>
              <a:gd name="connsiteX17" fmla="*/ 264732 w 295107"/>
              <a:gd name="connsiteY17" fmla="*/ 184906 h 293993"/>
              <a:gd name="connsiteX18" fmla="*/ 259969 w 295107"/>
              <a:gd name="connsiteY18" fmla="*/ 170618 h 293993"/>
              <a:gd name="connsiteX19" fmla="*/ 255207 w 295107"/>
              <a:gd name="connsiteY19" fmla="*/ 163475 h 293993"/>
              <a:gd name="connsiteX20" fmla="*/ 252825 w 295107"/>
              <a:gd name="connsiteY20" fmla="*/ 156331 h 293993"/>
              <a:gd name="connsiteX21" fmla="*/ 243300 w 295107"/>
              <a:gd name="connsiteY21" fmla="*/ 142043 h 293993"/>
              <a:gd name="connsiteX22" fmla="*/ 236157 w 295107"/>
              <a:gd name="connsiteY22" fmla="*/ 120612 h 293993"/>
              <a:gd name="connsiteX23" fmla="*/ 233775 w 295107"/>
              <a:gd name="connsiteY23" fmla="*/ 113468 h 293993"/>
              <a:gd name="connsiteX24" fmla="*/ 240919 w 295107"/>
              <a:gd name="connsiteY24" fmla="*/ 108706 h 293993"/>
              <a:gd name="connsiteX25" fmla="*/ 250444 w 295107"/>
              <a:gd name="connsiteY25" fmla="*/ 106325 h 293993"/>
              <a:gd name="connsiteX26" fmla="*/ 252825 w 295107"/>
              <a:gd name="connsiteY26" fmla="*/ 87275 h 293993"/>
              <a:gd name="connsiteX27" fmla="*/ 255207 w 295107"/>
              <a:gd name="connsiteY27" fmla="*/ 77750 h 293993"/>
              <a:gd name="connsiteX28" fmla="*/ 250444 w 295107"/>
              <a:gd name="connsiteY28" fmla="*/ 46793 h 293993"/>
              <a:gd name="connsiteX29" fmla="*/ 245682 w 295107"/>
              <a:gd name="connsiteY29" fmla="*/ 39650 h 293993"/>
              <a:gd name="connsiteX30" fmla="*/ 243300 w 295107"/>
              <a:gd name="connsiteY30" fmla="*/ 32506 h 293993"/>
              <a:gd name="connsiteX31" fmla="*/ 233775 w 295107"/>
              <a:gd name="connsiteY31" fmla="*/ 18218 h 293993"/>
              <a:gd name="connsiteX32" fmla="*/ 219488 w 295107"/>
              <a:gd name="connsiteY32" fmla="*/ 13456 h 293993"/>
              <a:gd name="connsiteX33" fmla="*/ 186150 w 295107"/>
              <a:gd name="connsiteY33" fmla="*/ 13456 h 293993"/>
              <a:gd name="connsiteX34" fmla="*/ 171863 w 295107"/>
              <a:gd name="connsiteY34" fmla="*/ 3931 h 293993"/>
              <a:gd name="connsiteX35" fmla="*/ 164719 w 295107"/>
              <a:gd name="connsiteY35" fmla="*/ 1550 h 293993"/>
              <a:gd name="connsiteX36" fmla="*/ 145669 w 295107"/>
              <a:gd name="connsiteY36" fmla="*/ 6312 h 293993"/>
              <a:gd name="connsiteX37" fmla="*/ 138525 w 295107"/>
              <a:gd name="connsiteY37" fmla="*/ 8693 h 293993"/>
              <a:gd name="connsiteX38" fmla="*/ 131382 w 295107"/>
              <a:gd name="connsiteY38" fmla="*/ 15837 h 293993"/>
              <a:gd name="connsiteX39" fmla="*/ 117094 w 295107"/>
              <a:gd name="connsiteY39" fmla="*/ 20600 h 293993"/>
              <a:gd name="connsiteX40" fmla="*/ 105188 w 295107"/>
              <a:gd name="connsiteY40" fmla="*/ 18218 h 293993"/>
              <a:gd name="connsiteX41" fmla="*/ 86138 w 295107"/>
              <a:gd name="connsiteY41" fmla="*/ 15837 h 293993"/>
              <a:gd name="connsiteX42" fmla="*/ 71850 w 295107"/>
              <a:gd name="connsiteY42" fmla="*/ 11075 h 293993"/>
              <a:gd name="connsiteX43" fmla="*/ 62325 w 295107"/>
              <a:gd name="connsiteY43" fmla="*/ 8693 h 293993"/>
              <a:gd name="connsiteX44" fmla="*/ 55182 w 295107"/>
              <a:gd name="connsiteY44" fmla="*/ 6312 h 293993"/>
              <a:gd name="connsiteX45" fmla="*/ 24225 w 295107"/>
              <a:gd name="connsiteY45" fmla="*/ 3931 h 293993"/>
              <a:gd name="connsiteX46" fmla="*/ 2794 w 295107"/>
              <a:gd name="connsiteY46" fmla="*/ 3931 h 29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107" h="293993">
                <a:moveTo>
                  <a:pt x="2794" y="3931"/>
                </a:moveTo>
                <a:cubicBezTo>
                  <a:pt x="-778" y="9090"/>
                  <a:pt x="-1083" y="16793"/>
                  <a:pt x="2794" y="34887"/>
                </a:cubicBezTo>
                <a:cubicBezTo>
                  <a:pt x="3846" y="39796"/>
                  <a:pt x="7557" y="49175"/>
                  <a:pt x="7557" y="49175"/>
                </a:cubicBezTo>
                <a:cubicBezTo>
                  <a:pt x="8351" y="65844"/>
                  <a:pt x="8749" y="82536"/>
                  <a:pt x="9938" y="99181"/>
                </a:cubicBezTo>
                <a:cubicBezTo>
                  <a:pt x="10338" y="104779"/>
                  <a:pt x="11623" y="110281"/>
                  <a:pt x="12319" y="115850"/>
                </a:cubicBezTo>
                <a:cubicBezTo>
                  <a:pt x="16089" y="146011"/>
                  <a:pt x="12760" y="127582"/>
                  <a:pt x="17082" y="149187"/>
                </a:cubicBezTo>
                <a:cubicBezTo>
                  <a:pt x="17876" y="159506"/>
                  <a:pt x="18567" y="169833"/>
                  <a:pt x="19463" y="180143"/>
                </a:cubicBezTo>
                <a:cubicBezTo>
                  <a:pt x="21188" y="199977"/>
                  <a:pt x="21892" y="204340"/>
                  <a:pt x="24225" y="223006"/>
                </a:cubicBezTo>
                <a:cubicBezTo>
                  <a:pt x="25019" y="246025"/>
                  <a:pt x="20280" y="269916"/>
                  <a:pt x="26607" y="292062"/>
                </a:cubicBezTo>
                <a:cubicBezTo>
                  <a:pt x="28149" y="297458"/>
                  <a:pt x="37665" y="289851"/>
                  <a:pt x="43275" y="289681"/>
                </a:cubicBezTo>
                <a:cubicBezTo>
                  <a:pt x="90092" y="288262"/>
                  <a:pt x="136942" y="288318"/>
                  <a:pt x="183769" y="287300"/>
                </a:cubicBezTo>
                <a:lnTo>
                  <a:pt x="262350" y="284918"/>
                </a:lnTo>
                <a:cubicBezTo>
                  <a:pt x="269636" y="283097"/>
                  <a:pt x="273538" y="283256"/>
                  <a:pt x="279019" y="277775"/>
                </a:cubicBezTo>
                <a:cubicBezTo>
                  <a:pt x="294901" y="261894"/>
                  <a:pt x="271870" y="278574"/>
                  <a:pt x="290925" y="265868"/>
                </a:cubicBezTo>
                <a:cubicBezTo>
                  <a:pt x="296056" y="250482"/>
                  <a:pt x="296929" y="250904"/>
                  <a:pt x="290925" y="225387"/>
                </a:cubicBezTo>
                <a:cubicBezTo>
                  <a:pt x="290154" y="222109"/>
                  <a:pt x="286163" y="220624"/>
                  <a:pt x="283782" y="218243"/>
                </a:cubicBezTo>
                <a:cubicBezTo>
                  <a:pt x="278114" y="201241"/>
                  <a:pt x="283196" y="206741"/>
                  <a:pt x="271875" y="199193"/>
                </a:cubicBezTo>
                <a:cubicBezTo>
                  <a:pt x="263192" y="173145"/>
                  <a:pt x="277040" y="212599"/>
                  <a:pt x="264732" y="184906"/>
                </a:cubicBezTo>
                <a:cubicBezTo>
                  <a:pt x="262693" y="180318"/>
                  <a:pt x="262754" y="174795"/>
                  <a:pt x="259969" y="170618"/>
                </a:cubicBezTo>
                <a:cubicBezTo>
                  <a:pt x="258382" y="168237"/>
                  <a:pt x="256487" y="166034"/>
                  <a:pt x="255207" y="163475"/>
                </a:cubicBezTo>
                <a:cubicBezTo>
                  <a:pt x="254084" y="161230"/>
                  <a:pt x="254044" y="158525"/>
                  <a:pt x="252825" y="156331"/>
                </a:cubicBezTo>
                <a:cubicBezTo>
                  <a:pt x="250045" y="151327"/>
                  <a:pt x="243300" y="142043"/>
                  <a:pt x="243300" y="142043"/>
                </a:cubicBezTo>
                <a:lnTo>
                  <a:pt x="236157" y="120612"/>
                </a:lnTo>
                <a:lnTo>
                  <a:pt x="233775" y="113468"/>
                </a:lnTo>
                <a:cubicBezTo>
                  <a:pt x="236156" y="111881"/>
                  <a:pt x="238288" y="109833"/>
                  <a:pt x="240919" y="108706"/>
                </a:cubicBezTo>
                <a:cubicBezTo>
                  <a:pt x="243927" y="107417"/>
                  <a:pt x="248855" y="109186"/>
                  <a:pt x="250444" y="106325"/>
                </a:cubicBezTo>
                <a:cubicBezTo>
                  <a:pt x="253552" y="100731"/>
                  <a:pt x="251773" y="93587"/>
                  <a:pt x="252825" y="87275"/>
                </a:cubicBezTo>
                <a:cubicBezTo>
                  <a:pt x="253363" y="84047"/>
                  <a:pt x="254413" y="80925"/>
                  <a:pt x="255207" y="77750"/>
                </a:cubicBezTo>
                <a:cubicBezTo>
                  <a:pt x="254524" y="70925"/>
                  <a:pt x="254734" y="55374"/>
                  <a:pt x="250444" y="46793"/>
                </a:cubicBezTo>
                <a:cubicBezTo>
                  <a:pt x="249164" y="44233"/>
                  <a:pt x="246962" y="42209"/>
                  <a:pt x="245682" y="39650"/>
                </a:cubicBezTo>
                <a:cubicBezTo>
                  <a:pt x="244559" y="37405"/>
                  <a:pt x="244519" y="34700"/>
                  <a:pt x="243300" y="32506"/>
                </a:cubicBezTo>
                <a:cubicBezTo>
                  <a:pt x="240520" y="27502"/>
                  <a:pt x="239205" y="20028"/>
                  <a:pt x="233775" y="18218"/>
                </a:cubicBezTo>
                <a:lnTo>
                  <a:pt x="219488" y="13456"/>
                </a:lnTo>
                <a:cubicBezTo>
                  <a:pt x="206687" y="17722"/>
                  <a:pt x="205550" y="19162"/>
                  <a:pt x="186150" y="13456"/>
                </a:cubicBezTo>
                <a:cubicBezTo>
                  <a:pt x="180659" y="11841"/>
                  <a:pt x="177293" y="5741"/>
                  <a:pt x="171863" y="3931"/>
                </a:cubicBezTo>
                <a:lnTo>
                  <a:pt x="164719" y="1550"/>
                </a:lnTo>
                <a:cubicBezTo>
                  <a:pt x="148389" y="6993"/>
                  <a:pt x="168657" y="566"/>
                  <a:pt x="145669" y="6312"/>
                </a:cubicBezTo>
                <a:cubicBezTo>
                  <a:pt x="143234" y="6921"/>
                  <a:pt x="140906" y="7899"/>
                  <a:pt x="138525" y="8693"/>
                </a:cubicBezTo>
                <a:cubicBezTo>
                  <a:pt x="136144" y="11074"/>
                  <a:pt x="134326" y="14202"/>
                  <a:pt x="131382" y="15837"/>
                </a:cubicBezTo>
                <a:cubicBezTo>
                  <a:pt x="126994" y="18275"/>
                  <a:pt x="117094" y="20600"/>
                  <a:pt x="117094" y="20600"/>
                </a:cubicBezTo>
                <a:cubicBezTo>
                  <a:pt x="113125" y="19806"/>
                  <a:pt x="109188" y="18833"/>
                  <a:pt x="105188" y="18218"/>
                </a:cubicBezTo>
                <a:cubicBezTo>
                  <a:pt x="98863" y="17245"/>
                  <a:pt x="92395" y="17178"/>
                  <a:pt x="86138" y="15837"/>
                </a:cubicBezTo>
                <a:cubicBezTo>
                  <a:pt x="81229" y="14785"/>
                  <a:pt x="76720" y="12293"/>
                  <a:pt x="71850" y="11075"/>
                </a:cubicBezTo>
                <a:cubicBezTo>
                  <a:pt x="68675" y="10281"/>
                  <a:pt x="65472" y="9592"/>
                  <a:pt x="62325" y="8693"/>
                </a:cubicBezTo>
                <a:cubicBezTo>
                  <a:pt x="59912" y="8003"/>
                  <a:pt x="57672" y="6623"/>
                  <a:pt x="55182" y="6312"/>
                </a:cubicBezTo>
                <a:cubicBezTo>
                  <a:pt x="44912" y="5028"/>
                  <a:pt x="34544" y="4725"/>
                  <a:pt x="24225" y="3931"/>
                </a:cubicBezTo>
                <a:cubicBezTo>
                  <a:pt x="8254" y="-1393"/>
                  <a:pt x="6366" y="-1228"/>
                  <a:pt x="2794" y="3931"/>
                </a:cubicBezTo>
                <a:close/>
              </a:path>
            </a:pathLst>
          </a:custGeom>
          <a:solidFill>
            <a:schemeClr val="accent2">
              <a:lumMod val="60000"/>
              <a:lumOff val="40000"/>
              <a:alpha val="9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Label">
            <a:extLst>
              <a:ext uri="{FF2B5EF4-FFF2-40B4-BE49-F238E27FC236}">
                <a16:creationId xmlns:a16="http://schemas.microsoft.com/office/drawing/2014/main" id="{BFB2F844-E989-4715-B0DD-C2F5A7FA4DBA}"/>
              </a:ext>
            </a:extLst>
          </p:cNvPr>
          <p:cNvGrpSpPr/>
          <p:nvPr/>
        </p:nvGrpSpPr>
        <p:grpSpPr>
          <a:xfrm>
            <a:off x="5450681" y="3504839"/>
            <a:ext cx="1251883" cy="369332"/>
            <a:chOff x="5450681" y="3504839"/>
            <a:chExt cx="1251883" cy="369332"/>
          </a:xfrm>
        </p:grpSpPr>
        <p:sp>
          <p:nvSpPr>
            <p:cNvPr id="9" name="TextBox 8">
              <a:extLst>
                <a:ext uri="{FF2B5EF4-FFF2-40B4-BE49-F238E27FC236}">
                  <a16:creationId xmlns:a16="http://schemas.microsoft.com/office/drawing/2014/main" id="{454837F0-D8C3-4820-BBC1-23E9348193D7}"/>
                </a:ext>
              </a:extLst>
            </p:cNvPr>
            <p:cNvSpPr txBox="1"/>
            <p:nvPr/>
          </p:nvSpPr>
          <p:spPr>
            <a:xfrm>
              <a:off x="5981110" y="3504839"/>
              <a:ext cx="721454" cy="369332"/>
            </a:xfrm>
            <a:prstGeom prst="rect">
              <a:avLst/>
            </a:prstGeom>
            <a:solidFill>
              <a:schemeClr val="bg1"/>
            </a:solidFill>
            <a:ln w="28575">
              <a:solidFill>
                <a:schemeClr val="accent2"/>
              </a:solidFill>
            </a:ln>
          </p:spPr>
          <p:txBody>
            <a:bodyPr wrap="square" rtlCol="0">
              <a:spAutoFit/>
            </a:bodyPr>
            <a:lstStyle/>
            <a:p>
              <a:r>
                <a:rPr lang="en-GB" dirty="0"/>
                <a:t>Egypt</a:t>
              </a:r>
            </a:p>
          </p:txBody>
        </p:sp>
        <p:cxnSp>
          <p:nvCxnSpPr>
            <p:cNvPr id="10" name="Straight Connector 9">
              <a:extLst>
                <a:ext uri="{FF2B5EF4-FFF2-40B4-BE49-F238E27FC236}">
                  <a16:creationId xmlns:a16="http://schemas.microsoft.com/office/drawing/2014/main" id="{E11E76BA-8DB9-4EC5-B032-B7A72B50D0E9}"/>
                </a:ext>
              </a:extLst>
            </p:cNvPr>
            <p:cNvCxnSpPr>
              <a:stCxn id="7" idx="18"/>
            </p:cNvCxnSpPr>
            <p:nvPr/>
          </p:nvCxnSpPr>
          <p:spPr>
            <a:xfrm>
              <a:off x="5450681" y="3686175"/>
              <a:ext cx="530429" cy="333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438E7CDF-406C-4B33-919C-EB286A6531B2}"/>
              </a:ext>
            </a:extLst>
          </p:cNvPr>
          <p:cNvPicPr>
            <a:picLocks noChangeAspect="1"/>
          </p:cNvPicPr>
          <p:nvPr/>
        </p:nvPicPr>
        <p:blipFill>
          <a:blip r:embed="rId2">
            <a:extLst>
              <a:ext uri="{28A0092B-C50C-407E-A947-70E740481C1C}">
                <a14:useLocalDpi xmlns:a14="http://schemas.microsoft.com/office/drawing/2010/main" val="0"/>
              </a:ext>
            </a:extLst>
          </a:blip>
          <a:srcRect l="5502" r="5502" b="9824"/>
          <a:stretch>
            <a:fillRect/>
          </a:stretch>
        </p:blipFill>
        <p:spPr bwMode="auto">
          <a:xfrm>
            <a:off x="503238" y="512763"/>
            <a:ext cx="8137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100FF12C-051A-4880-874E-6C5C4CF4D753}"/>
              </a:ext>
            </a:extLst>
          </p:cNvPr>
          <p:cNvSpPr/>
          <p:nvPr/>
        </p:nvSpPr>
        <p:spPr>
          <a:xfrm>
            <a:off x="503238" y="1795463"/>
            <a:ext cx="8137525" cy="585787"/>
          </a:xfrm>
          <a:prstGeom prst="roundRect">
            <a:avLst>
              <a:gd name="adj" fmla="val 4453"/>
            </a:avLst>
          </a:prstGeom>
          <a:solidFill>
            <a:srgbClr val="E9FC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4" name="Title 5">
            <a:extLst>
              <a:ext uri="{FF2B5EF4-FFF2-40B4-BE49-F238E27FC236}">
                <a16:creationId xmlns:a16="http://schemas.microsoft.com/office/drawing/2014/main" id="{9D387736-08FE-482E-B221-1AD966158B52}"/>
              </a:ext>
            </a:extLst>
          </p:cNvPr>
          <p:cNvSpPr>
            <a:spLocks noGrp="1"/>
          </p:cNvSpPr>
          <p:nvPr>
            <p:ph type="title"/>
          </p:nvPr>
        </p:nvSpPr>
        <p:spPr>
          <a:xfrm>
            <a:off x="457200" y="839788"/>
            <a:ext cx="8220075" cy="815975"/>
          </a:xfrm>
        </p:spPr>
        <p:txBody>
          <a:bodyPr>
            <a:normAutofit fontScale="90000"/>
          </a:bodyPr>
          <a:lstStyle/>
          <a:p>
            <a:pPr algn="ctr" eaLnBrk="1" hangingPunct="1">
              <a:lnSpc>
                <a:spcPct val="100000"/>
              </a:lnSpc>
              <a:defRPr/>
            </a:pPr>
            <a:r>
              <a:rPr lang="en-GB" altLang="en-US" sz="3600"/>
              <a:t>Ancient Egypt:</a:t>
            </a:r>
            <a:br>
              <a:rPr lang="en-GB" altLang="en-US" sz="3600"/>
            </a:br>
            <a:r>
              <a:rPr lang="en-GB" altLang="en-US" sz="3600"/>
              <a:t>Where and When?</a:t>
            </a:r>
            <a:endParaRPr lang="en-GB" altLang="en-US" sz="2800"/>
          </a:p>
        </p:txBody>
      </p:sp>
      <p:sp>
        <p:nvSpPr>
          <p:cNvPr id="4" name="Rounded Rectangle 3">
            <a:extLst>
              <a:ext uri="{FF2B5EF4-FFF2-40B4-BE49-F238E27FC236}">
                <a16:creationId xmlns:a16="http://schemas.microsoft.com/office/drawing/2014/main" id="{AD3F4BBF-F7B8-45D5-BB6C-0D39B6BE14B8}"/>
              </a:ext>
            </a:extLst>
          </p:cNvPr>
          <p:cNvSpPr/>
          <p:nvPr/>
        </p:nvSpPr>
        <p:spPr>
          <a:xfrm>
            <a:off x="2265363" y="2625725"/>
            <a:ext cx="4603750" cy="809625"/>
          </a:xfrm>
          <a:prstGeom prst="roundRect">
            <a:avLst>
              <a:gd name="adj" fmla="val 4453"/>
            </a:avLst>
          </a:prstGeom>
          <a:solidFill>
            <a:srgbClr val="FEF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ounded Rectangle 8">
            <a:extLst>
              <a:ext uri="{FF2B5EF4-FFF2-40B4-BE49-F238E27FC236}">
                <a16:creationId xmlns:a16="http://schemas.microsoft.com/office/drawing/2014/main" id="{8910FB7B-172D-4FC7-9E64-05F4E2CE00B8}"/>
              </a:ext>
            </a:extLst>
          </p:cNvPr>
          <p:cNvSpPr/>
          <p:nvPr/>
        </p:nvSpPr>
        <p:spPr>
          <a:xfrm>
            <a:off x="2265363" y="3913188"/>
            <a:ext cx="4603750" cy="809625"/>
          </a:xfrm>
          <a:prstGeom prst="roundRect">
            <a:avLst>
              <a:gd name="adj" fmla="val 4453"/>
            </a:avLst>
          </a:prstGeom>
          <a:solidFill>
            <a:srgbClr val="FEF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7" name="Content Placeholder 6">
            <a:extLst>
              <a:ext uri="{FF2B5EF4-FFF2-40B4-BE49-F238E27FC236}">
                <a16:creationId xmlns:a16="http://schemas.microsoft.com/office/drawing/2014/main" id="{236D5A34-3F12-4941-A9BC-7FD9FE8C5BDC}"/>
              </a:ext>
            </a:extLst>
          </p:cNvPr>
          <p:cNvSpPr>
            <a:spLocks noGrp="1"/>
          </p:cNvSpPr>
          <p:nvPr>
            <p:ph idx="1"/>
          </p:nvPr>
        </p:nvSpPr>
        <p:spPr>
          <a:xfrm>
            <a:off x="503238" y="1630363"/>
            <a:ext cx="8137525" cy="3255962"/>
          </a:xfrm>
        </p:spPr>
        <p:txBody>
          <a:bodyPr/>
          <a:lstStyle/>
          <a:p>
            <a:pPr marL="0" indent="0" algn="ctr" eaLnBrk="1" hangingPunct="1">
              <a:buFont typeface="Arial" panose="020B0604020202020204" pitchFamily="34" charset="0"/>
              <a:buNone/>
            </a:pPr>
            <a:r>
              <a:rPr lang="en-GB" altLang="en-US" sz="2400"/>
              <a:t>Ancient Egypt refers to the ancient civilisation in Egypt.</a:t>
            </a:r>
          </a:p>
          <a:p>
            <a:pPr marL="0" indent="0" algn="ctr" eaLnBrk="1" hangingPunct="1">
              <a:buFont typeface="Arial" panose="020B0604020202020204" pitchFamily="34" charset="0"/>
              <a:buNone/>
            </a:pPr>
            <a:endParaRPr lang="en-GB" altLang="en-US" sz="2400"/>
          </a:p>
          <a:p>
            <a:pPr marL="0" indent="0" algn="ctr" eaLnBrk="1" hangingPunct="1">
              <a:buFont typeface="Arial" panose="020B0604020202020204" pitchFamily="34" charset="0"/>
              <a:buNone/>
            </a:pPr>
            <a:r>
              <a:rPr lang="en-GB" altLang="en-US" sz="2400"/>
              <a:t>What does ‘ancient’ mean?</a:t>
            </a:r>
          </a:p>
          <a:p>
            <a:pPr marL="0" indent="0" algn="ctr" eaLnBrk="1" hangingPunct="1">
              <a:buFont typeface="Arial" panose="020B0604020202020204" pitchFamily="34" charset="0"/>
              <a:buNone/>
            </a:pPr>
            <a:endParaRPr lang="en-GB" altLang="en-US" sz="2400"/>
          </a:p>
          <a:p>
            <a:pPr marL="0" indent="0" algn="ctr" eaLnBrk="1" hangingPunct="1">
              <a:buFont typeface="Arial" panose="020B0604020202020204" pitchFamily="34" charset="0"/>
              <a:buNone/>
            </a:pPr>
            <a:endParaRPr lang="en-GB" altLang="en-US" sz="2400"/>
          </a:p>
          <a:p>
            <a:pPr marL="0" indent="0" algn="ctr" eaLnBrk="1" hangingPunct="1">
              <a:buFont typeface="Arial" panose="020B0604020202020204" pitchFamily="34" charset="0"/>
              <a:buNone/>
            </a:pPr>
            <a:r>
              <a:rPr lang="en-GB" altLang="en-US" sz="2400"/>
              <a:t>What does ‘civilisation’ mean?</a:t>
            </a:r>
          </a:p>
        </p:txBody>
      </p:sp>
      <p:pic>
        <p:nvPicPr>
          <p:cNvPr id="15368" name="Picture 6">
            <a:extLst>
              <a:ext uri="{FF2B5EF4-FFF2-40B4-BE49-F238E27FC236}">
                <a16:creationId xmlns:a16="http://schemas.microsoft.com/office/drawing/2014/main" id="{73056487-CF52-4ED1-844C-3DAADCE9F4DD}"/>
              </a:ext>
            </a:extLst>
          </p:cNvPr>
          <p:cNvPicPr>
            <a:picLocks noChangeAspect="1"/>
          </p:cNvPicPr>
          <p:nvPr/>
        </p:nvPicPr>
        <p:blipFill>
          <a:blip r:embed="rId3">
            <a:extLst>
              <a:ext uri="{28A0092B-C50C-407E-A947-70E740481C1C}">
                <a14:useLocalDpi xmlns:a14="http://schemas.microsoft.com/office/drawing/2010/main" val="0"/>
              </a:ext>
            </a:extLst>
          </a:blip>
          <a:srcRect b="44249"/>
          <a:stretch>
            <a:fillRect/>
          </a:stretch>
        </p:blipFill>
        <p:spPr bwMode="auto">
          <a:xfrm>
            <a:off x="276225" y="2522538"/>
            <a:ext cx="221615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a:extLst>
              <a:ext uri="{FF2B5EF4-FFF2-40B4-BE49-F238E27FC236}">
                <a16:creationId xmlns:a16="http://schemas.microsoft.com/office/drawing/2014/main" id="{27247E32-E74B-4B3D-AA76-7CB5FE4812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6400" y="2520950"/>
            <a:ext cx="15875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Whole Class">
            <a:extLst>
              <a:ext uri="{FF2B5EF4-FFF2-40B4-BE49-F238E27FC236}">
                <a16:creationId xmlns:a16="http://schemas.microsoft.com/office/drawing/2014/main" id="{DEBC93FD-90C9-4F6B-8235-5CFF737B81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1131</TotalTime>
  <Words>785</Words>
  <Application>Microsoft Office PowerPoint</Application>
  <PresentationFormat>On-screen Show (4:3)</PresentationFormat>
  <Paragraphs>86</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BPreplay</vt:lpstr>
      <vt:lpstr>Sassoon Infant Rg</vt:lpstr>
      <vt:lpstr>Arial</vt:lpstr>
      <vt:lpstr>Sassoon Infant Md</vt:lpstr>
      <vt:lpstr>Calibri</vt:lpstr>
      <vt:lpstr>Office Theme</vt:lpstr>
      <vt:lpstr>History</vt:lpstr>
      <vt:lpstr>PowerPoint Presentation</vt:lpstr>
      <vt:lpstr>PowerPoint Presentation</vt:lpstr>
      <vt:lpstr>What do you think when someone says ‘ancient Egypt’?</vt:lpstr>
      <vt:lpstr>Ancient Egypt Task A</vt:lpstr>
      <vt:lpstr>Ancient Egypt Task B</vt:lpstr>
      <vt:lpstr>Ancient Egypt Task C</vt:lpstr>
      <vt:lpstr>Ancient Egypt: Where and When?</vt:lpstr>
      <vt:lpstr>Ancient Egypt: Where and When?</vt:lpstr>
      <vt:lpstr>Ancient Egypt: Where and When?</vt:lpstr>
      <vt:lpstr>Who Were the Ancient Egyptians?</vt:lpstr>
      <vt:lpstr>Who Were the Ancient Egyptians?</vt:lpstr>
      <vt:lpstr>Who Were the Ancient Egyptians?</vt:lpstr>
      <vt:lpstr>Who Were the Ancient Egyptians?</vt:lpstr>
      <vt:lpstr>Ancient Egyptian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Rachel Bayle</cp:lastModifiedBy>
  <cp:revision>90</cp:revision>
  <dcterms:created xsi:type="dcterms:W3CDTF">2014-10-01T16:09:27Z</dcterms:created>
  <dcterms:modified xsi:type="dcterms:W3CDTF">2021-03-04T14:32:19Z</dcterms:modified>
</cp:coreProperties>
</file>