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9" r:id="rId2"/>
    <p:sldId id="290" r:id="rId3"/>
    <p:sldId id="291" r:id="rId4"/>
    <p:sldId id="292" r:id="rId5"/>
    <p:sldId id="293" r:id="rId6"/>
    <p:sldId id="294" r:id="rId7"/>
    <p:sldId id="264" r:id="rId8"/>
    <p:sldId id="265" r:id="rId9"/>
    <p:sldId id="261" r:id="rId10"/>
    <p:sldId id="287" r:id="rId11"/>
    <p:sldId id="268" r:id="rId12"/>
    <p:sldId id="281" r:id="rId13"/>
    <p:sldId id="283" r:id="rId14"/>
    <p:sldId id="285" r:id="rId15"/>
    <p:sldId id="288" r:id="rId16"/>
    <p:sldId id="282" r:id="rId17"/>
    <p:sldId id="269" r:id="rId18"/>
    <p:sldId id="270" r:id="rId19"/>
    <p:sldId id="274" r:id="rId20"/>
    <p:sldId id="275" r:id="rId21"/>
    <p:sldId id="271" r:id="rId22"/>
    <p:sldId id="272" r:id="rId23"/>
    <p:sldId id="273" r:id="rId24"/>
    <p:sldId id="276" r:id="rId25"/>
    <p:sldId id="277" r:id="rId2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mailto:headteacher@dobcroft-jun.sheffield.sch.uk" TargetMode="External"/><Relationship Id="rId2" Type="http://schemas.openxmlformats.org/officeDocument/2006/relationships/hyperlink" Target="mailto:teachers@dobcroft-jun.Sheffield.ch.uk" TargetMode="External"/><Relationship Id="rId1" Type="http://schemas.openxmlformats.org/officeDocument/2006/relationships/hyperlink" Target="mailto:hlittle@dobcroft-jun.sheffield.sch.uk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mailto:headteacher@dobcroft-jun.sheffield.sch.uk" TargetMode="External"/><Relationship Id="rId2" Type="http://schemas.openxmlformats.org/officeDocument/2006/relationships/hyperlink" Target="mailto:teachers@dobcroft-jun.Sheffield.ch.uk" TargetMode="External"/><Relationship Id="rId1" Type="http://schemas.openxmlformats.org/officeDocument/2006/relationships/hyperlink" Target="mailto:hlittle@dobcroft-jun.sheffield.sch.u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E0E271-91DC-482B-8078-37A9617F4501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B6D802C1-3E55-499C-BC0B-1F86766B641F}">
      <dgm:prSet phldrT="[Text]" custT="1"/>
      <dgm:spPr/>
      <dgm:t>
        <a:bodyPr/>
        <a:lstStyle/>
        <a:p>
          <a:r>
            <a:rPr lang="en-GB" sz="1400" b="1" dirty="0">
              <a:solidFill>
                <a:srgbClr val="FFFF00"/>
              </a:solidFill>
            </a:rPr>
            <a:t>Personal Development</a:t>
          </a:r>
        </a:p>
        <a:p>
          <a:r>
            <a:rPr lang="en-GB" sz="1200" dirty="0"/>
            <a:t>RE</a:t>
          </a:r>
        </a:p>
        <a:p>
          <a:r>
            <a:rPr lang="en-GB" sz="1200" dirty="0"/>
            <a:t>Online safety</a:t>
          </a:r>
        </a:p>
        <a:p>
          <a:r>
            <a:rPr lang="en-GB" sz="1200" dirty="0"/>
            <a:t>Relationship and sex education</a:t>
          </a:r>
        </a:p>
        <a:p>
          <a:r>
            <a:rPr lang="en-GB" sz="1200" dirty="0"/>
            <a:t>Personal, social and health education Assemblies</a:t>
          </a:r>
        </a:p>
        <a:p>
          <a:r>
            <a:rPr lang="en-GB" sz="1200" dirty="0"/>
            <a:t>Our</a:t>
          </a:r>
          <a:r>
            <a:rPr lang="en-GB" sz="1200" baseline="0" dirty="0"/>
            <a:t> values (linked to British values)</a:t>
          </a:r>
        </a:p>
        <a:p>
          <a:r>
            <a:rPr lang="en-GB" sz="1200" baseline="0" dirty="0"/>
            <a:t>Residential visits (Y4 &amp; 6)</a:t>
          </a:r>
        </a:p>
        <a:p>
          <a:r>
            <a:rPr lang="en-GB" sz="1200" baseline="0" dirty="0"/>
            <a:t>Outdoor education days (Y3 &amp; 5)</a:t>
          </a:r>
        </a:p>
        <a:p>
          <a:r>
            <a:rPr lang="en-GB" sz="1200" baseline="0" dirty="0"/>
            <a:t>Lunchtime provision &amp; clubs</a:t>
          </a:r>
        </a:p>
        <a:p>
          <a:r>
            <a:rPr lang="en-GB" sz="1200" baseline="0" dirty="0"/>
            <a:t>Educational visits</a:t>
          </a:r>
          <a:endParaRPr lang="en-US" sz="1200" dirty="0"/>
        </a:p>
        <a:p>
          <a:endParaRPr lang="en-US" sz="500" dirty="0"/>
        </a:p>
      </dgm:t>
    </dgm:pt>
    <dgm:pt modelId="{B5B42215-81CD-4F01-A6C7-06B6F842B532}" type="parTrans" cxnId="{BFE8ED29-3F07-45D9-A095-D095093BC0B9}">
      <dgm:prSet/>
      <dgm:spPr/>
      <dgm:t>
        <a:bodyPr/>
        <a:lstStyle/>
        <a:p>
          <a:endParaRPr lang="en-US"/>
        </a:p>
      </dgm:t>
    </dgm:pt>
    <dgm:pt modelId="{CBDCAF00-D364-4B4D-936E-33CE37B2BBBE}" type="sibTrans" cxnId="{BFE8ED29-3F07-45D9-A095-D095093BC0B9}">
      <dgm:prSet/>
      <dgm:spPr/>
      <dgm:t>
        <a:bodyPr/>
        <a:lstStyle/>
        <a:p>
          <a:endParaRPr lang="en-US"/>
        </a:p>
      </dgm:t>
    </dgm:pt>
    <dgm:pt modelId="{AE2F1B1F-55C4-4B2D-A3D6-7FAD39EAC021}">
      <dgm:prSet custT="1"/>
      <dgm:spPr/>
      <dgm:t>
        <a:bodyPr/>
        <a:lstStyle/>
        <a:p>
          <a:r>
            <a:rPr lang="en-GB" sz="1600" b="1" dirty="0">
              <a:solidFill>
                <a:srgbClr val="FFFF00"/>
              </a:solidFill>
            </a:rPr>
            <a:t>The core subjects</a:t>
          </a:r>
        </a:p>
        <a:p>
          <a:r>
            <a:rPr lang="en-GB" sz="1400" dirty="0"/>
            <a:t>English</a:t>
          </a:r>
        </a:p>
        <a:p>
          <a:r>
            <a:rPr lang="en-GB" sz="1400" dirty="0"/>
            <a:t>Maths</a:t>
          </a:r>
        </a:p>
        <a:p>
          <a:r>
            <a:rPr lang="en-GB" sz="1400" dirty="0"/>
            <a:t>Reading</a:t>
          </a:r>
        </a:p>
        <a:p>
          <a:r>
            <a:rPr lang="en-GB" sz="1400" dirty="0"/>
            <a:t>Science</a:t>
          </a:r>
        </a:p>
      </dgm:t>
    </dgm:pt>
    <dgm:pt modelId="{35B22E1B-ED6E-40EF-AB56-62C21665736B}" type="parTrans" cxnId="{6A96933F-FCD7-4BC0-96AD-A93775C7630A}">
      <dgm:prSet/>
      <dgm:spPr/>
      <dgm:t>
        <a:bodyPr/>
        <a:lstStyle/>
        <a:p>
          <a:endParaRPr lang="en-US"/>
        </a:p>
      </dgm:t>
    </dgm:pt>
    <dgm:pt modelId="{24A6AEB9-5ED7-4673-9655-4AA90750877A}" type="sibTrans" cxnId="{6A96933F-FCD7-4BC0-96AD-A93775C7630A}">
      <dgm:prSet/>
      <dgm:spPr/>
      <dgm:t>
        <a:bodyPr/>
        <a:lstStyle/>
        <a:p>
          <a:endParaRPr lang="en-US"/>
        </a:p>
      </dgm:t>
    </dgm:pt>
    <dgm:pt modelId="{A14E08A4-3365-461A-9C10-1F980C752B21}">
      <dgm:prSet custT="1"/>
      <dgm:spPr/>
      <dgm:t>
        <a:bodyPr/>
        <a:lstStyle/>
        <a:p>
          <a:r>
            <a:rPr lang="en-GB" sz="1400" b="1" dirty="0">
              <a:solidFill>
                <a:srgbClr val="FFFF00"/>
              </a:solidFill>
            </a:rPr>
            <a:t>The foundation subjects</a:t>
          </a:r>
        </a:p>
        <a:p>
          <a:r>
            <a:rPr lang="en-GB" sz="1400" dirty="0"/>
            <a:t>Art &amp; design</a:t>
          </a:r>
        </a:p>
        <a:p>
          <a:r>
            <a:rPr lang="en-GB" sz="1400" dirty="0"/>
            <a:t>D&amp;T</a:t>
          </a:r>
        </a:p>
        <a:p>
          <a:r>
            <a:rPr lang="en-GB" sz="1400" dirty="0"/>
            <a:t>Computing</a:t>
          </a:r>
        </a:p>
        <a:p>
          <a:r>
            <a:rPr lang="en-GB" sz="1400" dirty="0"/>
            <a:t>Geography</a:t>
          </a:r>
        </a:p>
        <a:p>
          <a:r>
            <a:rPr lang="en-GB" sz="1400" dirty="0"/>
            <a:t>PE</a:t>
          </a:r>
        </a:p>
        <a:p>
          <a:r>
            <a:rPr lang="en-GB" sz="1400" dirty="0"/>
            <a:t>Music</a:t>
          </a:r>
          <a:r>
            <a:rPr lang="en-GB" sz="1400" baseline="0" dirty="0"/>
            <a:t> </a:t>
          </a:r>
        </a:p>
        <a:p>
          <a:r>
            <a:rPr lang="en-GB" sz="1400" baseline="0" dirty="0"/>
            <a:t>French</a:t>
          </a:r>
        </a:p>
        <a:p>
          <a:r>
            <a:rPr lang="en-GB" sz="1100" baseline="0" dirty="0"/>
            <a:t>History</a:t>
          </a:r>
          <a:endParaRPr lang="en-GB" sz="1100" dirty="0"/>
        </a:p>
      </dgm:t>
    </dgm:pt>
    <dgm:pt modelId="{01CFE792-18EF-4072-AEE9-D06632988EEC}" type="parTrans" cxnId="{9D0C53FB-55AD-418A-973C-5ABD4BEE371D}">
      <dgm:prSet/>
      <dgm:spPr/>
      <dgm:t>
        <a:bodyPr/>
        <a:lstStyle/>
        <a:p>
          <a:endParaRPr lang="en-US"/>
        </a:p>
      </dgm:t>
    </dgm:pt>
    <dgm:pt modelId="{210C2D8F-D232-4EDE-AC48-5183F12F29CB}" type="sibTrans" cxnId="{9D0C53FB-55AD-418A-973C-5ABD4BEE371D}">
      <dgm:prSet/>
      <dgm:spPr/>
      <dgm:t>
        <a:bodyPr/>
        <a:lstStyle/>
        <a:p>
          <a:endParaRPr lang="en-US"/>
        </a:p>
      </dgm:t>
    </dgm:pt>
    <dgm:pt modelId="{AEEBA749-EC9F-4522-A358-E9E5FB2694BA}" type="pres">
      <dgm:prSet presAssocID="{F5E0E271-91DC-482B-8078-37A9617F4501}" presName="compositeShape" presStyleCnt="0">
        <dgm:presLayoutVars>
          <dgm:chMax val="7"/>
          <dgm:dir/>
          <dgm:resizeHandles val="exact"/>
        </dgm:presLayoutVars>
      </dgm:prSet>
      <dgm:spPr/>
    </dgm:pt>
    <dgm:pt modelId="{CD0043A0-2F06-46C0-83DF-F15CF0EBB559}" type="pres">
      <dgm:prSet presAssocID="{F5E0E271-91DC-482B-8078-37A9617F4501}" presName="wedge1" presStyleLbl="node1" presStyleIdx="0" presStyleCnt="3" custLinFactNeighborX="-4389" custLinFactNeighborY="3951"/>
      <dgm:spPr/>
      <dgm:t>
        <a:bodyPr/>
        <a:lstStyle/>
        <a:p>
          <a:endParaRPr lang="en-US"/>
        </a:p>
      </dgm:t>
    </dgm:pt>
    <dgm:pt modelId="{1DC998CF-D06D-45F2-AA60-832C9E049EC3}" type="pres">
      <dgm:prSet presAssocID="{F5E0E271-91DC-482B-8078-37A9617F450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47EB6-09C2-4097-B611-44357C8AF21A}" type="pres">
      <dgm:prSet presAssocID="{F5E0E271-91DC-482B-8078-37A9617F4501}" presName="wedge2" presStyleLbl="node1" presStyleIdx="1" presStyleCnt="3" custScaleX="98819" custScaleY="109378" custLinFactNeighborX="-100" custLinFactNeighborY="1109"/>
      <dgm:spPr/>
      <dgm:t>
        <a:bodyPr/>
        <a:lstStyle/>
        <a:p>
          <a:endParaRPr lang="en-US"/>
        </a:p>
      </dgm:t>
    </dgm:pt>
    <dgm:pt modelId="{09688406-1872-4604-81CE-29047B39684F}" type="pres">
      <dgm:prSet presAssocID="{F5E0E271-91DC-482B-8078-37A9617F450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3F989-5EEA-4186-B9BC-712515120057}" type="pres">
      <dgm:prSet presAssocID="{F5E0E271-91DC-482B-8078-37A9617F4501}" presName="wedge3" presStyleLbl="node1" presStyleIdx="2" presStyleCnt="3" custLinFactNeighborX="-239" custLinFactNeighborY="584"/>
      <dgm:spPr/>
      <dgm:t>
        <a:bodyPr/>
        <a:lstStyle/>
        <a:p>
          <a:endParaRPr lang="en-US"/>
        </a:p>
      </dgm:t>
    </dgm:pt>
    <dgm:pt modelId="{828FFCDB-B58E-44B7-8453-CD71A879EB63}" type="pres">
      <dgm:prSet presAssocID="{F5E0E271-91DC-482B-8078-37A9617F450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3713AE-527E-49DD-9F49-D700BAD70602}" type="presOf" srcId="{F5E0E271-91DC-482B-8078-37A9617F4501}" destId="{AEEBA749-EC9F-4522-A358-E9E5FB2694BA}" srcOrd="0" destOrd="0" presId="urn:microsoft.com/office/officeart/2005/8/layout/chart3"/>
    <dgm:cxn modelId="{3CC6985A-5E4A-44E1-9644-46573E6A9FD3}" type="presOf" srcId="{A14E08A4-3365-461A-9C10-1F980C752B21}" destId="{CD0043A0-2F06-46C0-83DF-F15CF0EBB559}" srcOrd="0" destOrd="0" presId="urn:microsoft.com/office/officeart/2005/8/layout/chart3"/>
    <dgm:cxn modelId="{23641245-4502-4FF0-9B49-9A71D31B7818}" type="presOf" srcId="{B6D802C1-3E55-499C-BC0B-1F86766B641F}" destId="{09688406-1872-4604-81CE-29047B39684F}" srcOrd="1" destOrd="0" presId="urn:microsoft.com/office/officeart/2005/8/layout/chart3"/>
    <dgm:cxn modelId="{9D379242-18CF-44B7-86D9-BB6D3241C5E5}" type="presOf" srcId="{B6D802C1-3E55-499C-BC0B-1F86766B641F}" destId="{93C47EB6-09C2-4097-B611-44357C8AF21A}" srcOrd="0" destOrd="0" presId="urn:microsoft.com/office/officeart/2005/8/layout/chart3"/>
    <dgm:cxn modelId="{E7EB7790-214E-4F42-A293-4EBE49D24016}" type="presOf" srcId="{AE2F1B1F-55C4-4B2D-A3D6-7FAD39EAC021}" destId="{6F83F989-5EEA-4186-B9BC-712515120057}" srcOrd="0" destOrd="0" presId="urn:microsoft.com/office/officeart/2005/8/layout/chart3"/>
    <dgm:cxn modelId="{4EBCA7C1-F1A3-4DCE-A75F-0F7D5A51C00C}" type="presOf" srcId="{AE2F1B1F-55C4-4B2D-A3D6-7FAD39EAC021}" destId="{828FFCDB-B58E-44B7-8453-CD71A879EB63}" srcOrd="1" destOrd="0" presId="urn:microsoft.com/office/officeart/2005/8/layout/chart3"/>
    <dgm:cxn modelId="{6A96933F-FCD7-4BC0-96AD-A93775C7630A}" srcId="{F5E0E271-91DC-482B-8078-37A9617F4501}" destId="{AE2F1B1F-55C4-4B2D-A3D6-7FAD39EAC021}" srcOrd="2" destOrd="0" parTransId="{35B22E1B-ED6E-40EF-AB56-62C21665736B}" sibTransId="{24A6AEB9-5ED7-4673-9655-4AA90750877A}"/>
    <dgm:cxn modelId="{EC2434FC-CD74-422B-8009-F266AAE000D8}" type="presOf" srcId="{A14E08A4-3365-461A-9C10-1F980C752B21}" destId="{1DC998CF-D06D-45F2-AA60-832C9E049EC3}" srcOrd="1" destOrd="0" presId="urn:microsoft.com/office/officeart/2005/8/layout/chart3"/>
    <dgm:cxn modelId="{9D0C53FB-55AD-418A-973C-5ABD4BEE371D}" srcId="{F5E0E271-91DC-482B-8078-37A9617F4501}" destId="{A14E08A4-3365-461A-9C10-1F980C752B21}" srcOrd="0" destOrd="0" parTransId="{01CFE792-18EF-4072-AEE9-D06632988EEC}" sibTransId="{210C2D8F-D232-4EDE-AC48-5183F12F29CB}"/>
    <dgm:cxn modelId="{BFE8ED29-3F07-45D9-A095-D095093BC0B9}" srcId="{F5E0E271-91DC-482B-8078-37A9617F4501}" destId="{B6D802C1-3E55-499C-BC0B-1F86766B641F}" srcOrd="1" destOrd="0" parTransId="{B5B42215-81CD-4F01-A6C7-06B6F842B532}" sibTransId="{CBDCAF00-D364-4B4D-936E-33CE37B2BBBE}"/>
    <dgm:cxn modelId="{0ECC34B1-11F3-4B0D-8AB4-23A49E552B45}" type="presParOf" srcId="{AEEBA749-EC9F-4522-A358-E9E5FB2694BA}" destId="{CD0043A0-2F06-46C0-83DF-F15CF0EBB559}" srcOrd="0" destOrd="0" presId="urn:microsoft.com/office/officeart/2005/8/layout/chart3"/>
    <dgm:cxn modelId="{07166A6F-1EE4-4A0B-B28F-A7F38421DDBE}" type="presParOf" srcId="{AEEBA749-EC9F-4522-A358-E9E5FB2694BA}" destId="{1DC998CF-D06D-45F2-AA60-832C9E049EC3}" srcOrd="1" destOrd="0" presId="urn:microsoft.com/office/officeart/2005/8/layout/chart3"/>
    <dgm:cxn modelId="{8C3C2112-0C9B-442E-839D-110007F7DCFF}" type="presParOf" srcId="{AEEBA749-EC9F-4522-A358-E9E5FB2694BA}" destId="{93C47EB6-09C2-4097-B611-44357C8AF21A}" srcOrd="2" destOrd="0" presId="urn:microsoft.com/office/officeart/2005/8/layout/chart3"/>
    <dgm:cxn modelId="{4AC6BB74-F317-4987-9DCD-DF4974DF1E7D}" type="presParOf" srcId="{AEEBA749-EC9F-4522-A358-E9E5FB2694BA}" destId="{09688406-1872-4604-81CE-29047B39684F}" srcOrd="3" destOrd="0" presId="urn:microsoft.com/office/officeart/2005/8/layout/chart3"/>
    <dgm:cxn modelId="{2E0DCCE5-E58F-4EDD-9295-80EA032891FF}" type="presParOf" srcId="{AEEBA749-EC9F-4522-A358-E9E5FB2694BA}" destId="{6F83F989-5EEA-4186-B9BC-712515120057}" srcOrd="4" destOrd="0" presId="urn:microsoft.com/office/officeart/2005/8/layout/chart3"/>
    <dgm:cxn modelId="{592464B3-B259-48AA-8E29-F639F0B82DBF}" type="presParOf" srcId="{AEEBA749-EC9F-4522-A358-E9E5FB2694BA}" destId="{828FFCDB-B58E-44B7-8453-CD71A879EB6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9D552C-18C9-4429-925E-C136EB618D51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</dgm:pt>
    <dgm:pt modelId="{0BF922B4-6F82-45FE-8598-E46DFF1FABCC}">
      <dgm:prSet phldrT="[Text]" custT="1"/>
      <dgm:spPr>
        <a:gradFill rotWithShape="0">
          <a:gsLst>
            <a:gs pos="0">
              <a:srgbClr val="FFFF0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en-US" sz="1400" dirty="0"/>
            <a:t>1. Class teacher or </a:t>
          </a:r>
          <a:r>
            <a:rPr lang="en-US" sz="1400" dirty="0" err="1"/>
            <a:t>SENDCo</a:t>
          </a:r>
          <a:endParaRPr lang="en-US" sz="1400" dirty="0"/>
        </a:p>
        <a:p>
          <a:r>
            <a:rPr lang="en-US" sz="1400" b="1" dirty="0"/>
            <a:t>pop-in, telephone or email</a:t>
          </a:r>
          <a:r>
            <a:rPr lang="en-US" sz="1400" dirty="0"/>
            <a:t>:</a:t>
          </a:r>
        </a:p>
        <a:p>
          <a:r>
            <a:rPr lang="en-US" sz="1400" dirty="0">
              <a:hlinkClick xmlns:r="http://schemas.openxmlformats.org/officeDocument/2006/relationships" r:id="rId1"/>
            </a:rPr>
            <a:t>hlittle@dobcroft-jun.sheffield.sch.uk</a:t>
          </a:r>
          <a:r>
            <a:rPr lang="en-US" sz="1400" dirty="0"/>
            <a:t> </a:t>
          </a:r>
        </a:p>
        <a:p>
          <a:r>
            <a:rPr lang="en-US" sz="1400" dirty="0">
              <a:hlinkClick xmlns:r="http://schemas.openxmlformats.org/officeDocument/2006/relationships" r:id="rId2"/>
            </a:rPr>
            <a:t>teachers@dobcroft-jun.Sheffield.ch.uk</a:t>
          </a:r>
          <a:endParaRPr lang="en-US" sz="1400" dirty="0"/>
        </a:p>
        <a:p>
          <a:r>
            <a:rPr lang="en-US" sz="1400" dirty="0"/>
            <a:t>We only use </a:t>
          </a:r>
          <a:r>
            <a:rPr lang="en-US" sz="1400" b="1" dirty="0" err="1"/>
            <a:t>ClassDoJo</a:t>
          </a:r>
          <a:r>
            <a:rPr lang="en-US" sz="1400" b="1" dirty="0"/>
            <a:t> </a:t>
          </a:r>
          <a:r>
            <a:rPr lang="en-US" sz="1400" b="0" dirty="0"/>
            <a:t>for</a:t>
          </a:r>
          <a:r>
            <a:rPr lang="en-US" sz="1400" b="1" dirty="0"/>
            <a:t> </a:t>
          </a:r>
          <a:r>
            <a:rPr lang="en-US" sz="1400" b="0" dirty="0"/>
            <a:t>informal, quick messages but not for anything which requires more attention e.g. pastoral concern , friendship concern</a:t>
          </a:r>
        </a:p>
      </dgm:t>
    </dgm:pt>
    <dgm:pt modelId="{A11D93F3-E972-4EC5-90A2-4CD4CB8194D5}" type="parTrans" cxnId="{47B46E70-426A-4410-9FC1-98376FA0A6AC}">
      <dgm:prSet/>
      <dgm:spPr/>
      <dgm:t>
        <a:bodyPr/>
        <a:lstStyle/>
        <a:p>
          <a:endParaRPr lang="en-US"/>
        </a:p>
      </dgm:t>
    </dgm:pt>
    <dgm:pt modelId="{3E58B29F-385A-4A3C-B3FE-9A919211E364}" type="sibTrans" cxnId="{47B46E70-426A-4410-9FC1-98376FA0A6AC}">
      <dgm:prSet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C5575233-69C8-420B-A069-9072CA1DDEA0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rgbClr val="FFFF00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en-US" dirty="0"/>
            <a:t>2. If you feel your concerns haven’t been addressed or feel a different approach is needed then please raise it with the headteacher who will look into it further</a:t>
          </a:r>
        </a:p>
        <a:p>
          <a:r>
            <a:rPr lang="en-US" b="1" dirty="0">
              <a:hlinkClick xmlns:r="http://schemas.openxmlformats.org/officeDocument/2006/relationships" r:id="rId3"/>
            </a:rPr>
            <a:t>headteacher@dobcroft-jun.sheffield.sch.uk</a:t>
          </a:r>
          <a:endParaRPr lang="en-US" b="1" dirty="0"/>
        </a:p>
        <a:p>
          <a:endParaRPr lang="en-US" b="1" dirty="0"/>
        </a:p>
      </dgm:t>
    </dgm:pt>
    <dgm:pt modelId="{16353ABE-E0E0-4D1C-951D-C2D2D4AA6EE6}" type="parTrans" cxnId="{181B9E36-A95E-486C-8AF2-4CC9406431A1}">
      <dgm:prSet/>
      <dgm:spPr/>
      <dgm:t>
        <a:bodyPr/>
        <a:lstStyle/>
        <a:p>
          <a:endParaRPr lang="en-US"/>
        </a:p>
      </dgm:t>
    </dgm:pt>
    <dgm:pt modelId="{8AD3474B-1058-4901-8794-60395BC44D26}" type="sibTrans" cxnId="{181B9E36-A95E-486C-8AF2-4CC9406431A1}">
      <dgm:prSet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E21972C9-4365-4796-8E36-D08ED227AB6F}" type="pres">
      <dgm:prSet presAssocID="{929D552C-18C9-4429-925E-C136EB618D51}" presName="linearFlow" presStyleCnt="0">
        <dgm:presLayoutVars>
          <dgm:resizeHandles val="exact"/>
        </dgm:presLayoutVars>
      </dgm:prSet>
      <dgm:spPr/>
    </dgm:pt>
    <dgm:pt modelId="{60559FF9-AF17-40C7-BD9E-5675A1918672}" type="pres">
      <dgm:prSet presAssocID="{0BF922B4-6F82-45FE-8598-E46DFF1FABCC}" presName="node" presStyleLbl="node1" presStyleIdx="0" presStyleCnt="2" custScaleX="100000" custScaleY="115376" custLinFactNeighborX="-18161" custLinFactNeighborY="46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AEA568-A045-4AE2-8D3C-C7BD9653BF3A}" type="pres">
      <dgm:prSet presAssocID="{3E58B29F-385A-4A3C-B3FE-9A919211E364}" presName="sibTrans" presStyleLbl="sibTrans2D1" presStyleIdx="0" presStyleCnt="1" custAng="0"/>
      <dgm:spPr/>
      <dgm:t>
        <a:bodyPr/>
        <a:lstStyle/>
        <a:p>
          <a:endParaRPr lang="en-US"/>
        </a:p>
      </dgm:t>
    </dgm:pt>
    <dgm:pt modelId="{3DF18864-0766-4EF3-BA12-DEAADC375FC0}" type="pres">
      <dgm:prSet presAssocID="{3E58B29F-385A-4A3C-B3FE-9A919211E364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C878F8D7-181A-43C6-9C3E-EA25101EE113}" type="pres">
      <dgm:prSet presAssocID="{C5575233-69C8-420B-A069-9072CA1DDEA0}" presName="node" presStyleLbl="node1" presStyleIdx="1" presStyleCnt="2" custLinFactNeighborX="-23206" custLinFactNeighborY="-8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E0D9F5-F01C-4373-A664-43F631A36B93}" type="presOf" srcId="{C5575233-69C8-420B-A069-9072CA1DDEA0}" destId="{C878F8D7-181A-43C6-9C3E-EA25101EE113}" srcOrd="0" destOrd="0" presId="urn:microsoft.com/office/officeart/2005/8/layout/process2"/>
    <dgm:cxn modelId="{181B9E36-A95E-486C-8AF2-4CC9406431A1}" srcId="{929D552C-18C9-4429-925E-C136EB618D51}" destId="{C5575233-69C8-420B-A069-9072CA1DDEA0}" srcOrd="1" destOrd="0" parTransId="{16353ABE-E0E0-4D1C-951D-C2D2D4AA6EE6}" sibTransId="{8AD3474B-1058-4901-8794-60395BC44D26}"/>
    <dgm:cxn modelId="{BFCFCC17-C826-4A61-A950-71BC9300478F}" type="presOf" srcId="{0BF922B4-6F82-45FE-8598-E46DFF1FABCC}" destId="{60559FF9-AF17-40C7-BD9E-5675A1918672}" srcOrd="0" destOrd="0" presId="urn:microsoft.com/office/officeart/2005/8/layout/process2"/>
    <dgm:cxn modelId="{D0A4FE19-2F3D-4370-A082-F1B6E5AF15F5}" type="presOf" srcId="{3E58B29F-385A-4A3C-B3FE-9A919211E364}" destId="{3DF18864-0766-4EF3-BA12-DEAADC375FC0}" srcOrd="1" destOrd="0" presId="urn:microsoft.com/office/officeart/2005/8/layout/process2"/>
    <dgm:cxn modelId="{47B46E70-426A-4410-9FC1-98376FA0A6AC}" srcId="{929D552C-18C9-4429-925E-C136EB618D51}" destId="{0BF922B4-6F82-45FE-8598-E46DFF1FABCC}" srcOrd="0" destOrd="0" parTransId="{A11D93F3-E972-4EC5-90A2-4CD4CB8194D5}" sibTransId="{3E58B29F-385A-4A3C-B3FE-9A919211E364}"/>
    <dgm:cxn modelId="{AB735559-A922-47AE-9C11-8A62E503B42B}" type="presOf" srcId="{3E58B29F-385A-4A3C-B3FE-9A919211E364}" destId="{37AEA568-A045-4AE2-8D3C-C7BD9653BF3A}" srcOrd="0" destOrd="0" presId="urn:microsoft.com/office/officeart/2005/8/layout/process2"/>
    <dgm:cxn modelId="{313D983C-626B-4198-B7F5-8B0671CB6B4F}" type="presOf" srcId="{929D552C-18C9-4429-925E-C136EB618D51}" destId="{E21972C9-4365-4796-8E36-D08ED227AB6F}" srcOrd="0" destOrd="0" presId="urn:microsoft.com/office/officeart/2005/8/layout/process2"/>
    <dgm:cxn modelId="{2288C819-DA39-4F40-80DE-09A51E3832CA}" type="presParOf" srcId="{E21972C9-4365-4796-8E36-D08ED227AB6F}" destId="{60559FF9-AF17-40C7-BD9E-5675A1918672}" srcOrd="0" destOrd="0" presId="urn:microsoft.com/office/officeart/2005/8/layout/process2"/>
    <dgm:cxn modelId="{A80F50ED-1922-42BA-999E-669F5DC483CC}" type="presParOf" srcId="{E21972C9-4365-4796-8E36-D08ED227AB6F}" destId="{37AEA568-A045-4AE2-8D3C-C7BD9653BF3A}" srcOrd="1" destOrd="0" presId="urn:microsoft.com/office/officeart/2005/8/layout/process2"/>
    <dgm:cxn modelId="{58A1D9EE-52E2-4279-9643-D721E73D3C8E}" type="presParOf" srcId="{37AEA568-A045-4AE2-8D3C-C7BD9653BF3A}" destId="{3DF18864-0766-4EF3-BA12-DEAADC375FC0}" srcOrd="0" destOrd="0" presId="urn:microsoft.com/office/officeart/2005/8/layout/process2"/>
    <dgm:cxn modelId="{6008EBC3-F4F1-40E1-BA39-BCB98BEE9F93}" type="presParOf" srcId="{E21972C9-4365-4796-8E36-D08ED227AB6F}" destId="{C878F8D7-181A-43C6-9C3E-EA25101EE113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D60CC4-8777-48D5-A901-D74A269DAB7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AF78503-D605-431F-A4A0-0AEEB1779C37}">
      <dgm:prSet phldrT="[Text]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/>
            <a:t>pupil</a:t>
          </a:r>
        </a:p>
      </dgm:t>
    </dgm:pt>
    <dgm:pt modelId="{3A724E19-0277-4BC2-B01E-49E5F0B469E3}" type="parTrans" cxnId="{738CACF5-8055-4B09-A868-C543F4FA1F96}">
      <dgm:prSet/>
      <dgm:spPr/>
      <dgm:t>
        <a:bodyPr/>
        <a:lstStyle/>
        <a:p>
          <a:endParaRPr lang="en-US"/>
        </a:p>
      </dgm:t>
    </dgm:pt>
    <dgm:pt modelId="{546495BB-BCF6-4746-BD01-BB36B3B9EBF9}" type="sibTrans" cxnId="{738CACF5-8055-4B09-A868-C543F4FA1F96}">
      <dgm:prSet/>
      <dgm:spPr/>
      <dgm:t>
        <a:bodyPr/>
        <a:lstStyle/>
        <a:p>
          <a:endParaRPr lang="en-US"/>
        </a:p>
      </dgm:t>
    </dgm:pt>
    <dgm:pt modelId="{355C6E05-7C59-44A7-B7EA-52D911483682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school</a:t>
          </a:r>
        </a:p>
      </dgm:t>
    </dgm:pt>
    <dgm:pt modelId="{D04C4A40-F98C-45DC-95D8-19DF8A55A262}" type="parTrans" cxnId="{E0FA9AEA-ACE2-4B50-83F1-D944E14C90F0}">
      <dgm:prSet/>
      <dgm:spPr/>
      <dgm:t>
        <a:bodyPr/>
        <a:lstStyle/>
        <a:p>
          <a:endParaRPr lang="en-US"/>
        </a:p>
      </dgm:t>
    </dgm:pt>
    <dgm:pt modelId="{05518F7A-22AC-4FA5-875A-127F06B72BB9}" type="sibTrans" cxnId="{E0FA9AEA-ACE2-4B50-83F1-D944E14C90F0}">
      <dgm:prSet/>
      <dgm:spPr/>
      <dgm:t>
        <a:bodyPr/>
        <a:lstStyle/>
        <a:p>
          <a:endParaRPr lang="en-US"/>
        </a:p>
      </dgm:t>
    </dgm:pt>
    <dgm:pt modelId="{D52FB075-3E5E-40F2-AC42-18B12D99EC45}">
      <dgm:prSet phldrT="[Text]"/>
      <dgm:spPr>
        <a:solidFill>
          <a:schemeClr val="accent4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dirty="0"/>
            <a:t>home</a:t>
          </a:r>
        </a:p>
      </dgm:t>
    </dgm:pt>
    <dgm:pt modelId="{F7DF6497-1BB7-42D9-BE71-84D64CA76D1C}" type="parTrans" cxnId="{38C3A5D6-AF26-444A-A3B3-17CB0FE7FED5}">
      <dgm:prSet/>
      <dgm:spPr/>
      <dgm:t>
        <a:bodyPr/>
        <a:lstStyle/>
        <a:p>
          <a:endParaRPr lang="en-US"/>
        </a:p>
      </dgm:t>
    </dgm:pt>
    <dgm:pt modelId="{001AEDF0-BAA6-4810-8A0C-2F19E48404AE}" type="sibTrans" cxnId="{38C3A5D6-AF26-444A-A3B3-17CB0FE7FED5}">
      <dgm:prSet/>
      <dgm:spPr/>
      <dgm:t>
        <a:bodyPr/>
        <a:lstStyle/>
        <a:p>
          <a:endParaRPr lang="en-US"/>
        </a:p>
      </dgm:t>
    </dgm:pt>
    <dgm:pt modelId="{47DEB49B-0210-44AC-B58D-F694302C2A3B}" type="pres">
      <dgm:prSet presAssocID="{63D60CC4-8777-48D5-A901-D74A269DAB75}" presName="compositeShape" presStyleCnt="0">
        <dgm:presLayoutVars>
          <dgm:chMax val="7"/>
          <dgm:dir/>
          <dgm:resizeHandles val="exact"/>
        </dgm:presLayoutVars>
      </dgm:prSet>
      <dgm:spPr/>
    </dgm:pt>
    <dgm:pt modelId="{92D43C46-0571-4879-BA16-758D7DB8F907}" type="pres">
      <dgm:prSet presAssocID="{9AF78503-D605-431F-A4A0-0AEEB1779C37}" presName="circ1" presStyleLbl="vennNode1" presStyleIdx="0" presStyleCnt="3" custLinFactNeighborX="891" custLinFactNeighborY="-1050"/>
      <dgm:spPr/>
      <dgm:t>
        <a:bodyPr/>
        <a:lstStyle/>
        <a:p>
          <a:endParaRPr lang="en-US"/>
        </a:p>
      </dgm:t>
    </dgm:pt>
    <dgm:pt modelId="{4A3B77DF-6B2A-4A3F-A093-B773FA89C38B}" type="pres">
      <dgm:prSet presAssocID="{9AF78503-D605-431F-A4A0-0AEEB1779C3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669F3C-2280-47FD-9A00-FBF710925555}" type="pres">
      <dgm:prSet presAssocID="{355C6E05-7C59-44A7-B7EA-52D911483682}" presName="circ2" presStyleLbl="vennNode1" presStyleIdx="1" presStyleCnt="3"/>
      <dgm:spPr/>
      <dgm:t>
        <a:bodyPr/>
        <a:lstStyle/>
        <a:p>
          <a:endParaRPr lang="en-US"/>
        </a:p>
      </dgm:t>
    </dgm:pt>
    <dgm:pt modelId="{2B4DC3E1-16C6-43C1-8BBD-999A89552810}" type="pres">
      <dgm:prSet presAssocID="{355C6E05-7C59-44A7-B7EA-52D91148368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A55B4-7020-40D4-A43C-A630658C7A23}" type="pres">
      <dgm:prSet presAssocID="{D52FB075-3E5E-40F2-AC42-18B12D99EC45}" presName="circ3" presStyleLbl="vennNode1" presStyleIdx="2" presStyleCnt="3" custLinFactNeighborX="-1417"/>
      <dgm:spPr/>
      <dgm:t>
        <a:bodyPr/>
        <a:lstStyle/>
        <a:p>
          <a:endParaRPr lang="en-US"/>
        </a:p>
      </dgm:t>
    </dgm:pt>
    <dgm:pt modelId="{ED0D90A6-686A-498C-BCDC-FD71CF94E65A}" type="pres">
      <dgm:prSet presAssocID="{D52FB075-3E5E-40F2-AC42-18B12D99EC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5673D0-2CD6-407F-8414-B9BFDD7730EC}" type="presOf" srcId="{9AF78503-D605-431F-A4A0-0AEEB1779C37}" destId="{4A3B77DF-6B2A-4A3F-A093-B773FA89C38B}" srcOrd="1" destOrd="0" presId="urn:microsoft.com/office/officeart/2005/8/layout/venn1"/>
    <dgm:cxn modelId="{1610DA15-B9F0-462A-8DE0-1AA0F4D6B465}" type="presOf" srcId="{D52FB075-3E5E-40F2-AC42-18B12D99EC45}" destId="{399A55B4-7020-40D4-A43C-A630658C7A23}" srcOrd="0" destOrd="0" presId="urn:microsoft.com/office/officeart/2005/8/layout/venn1"/>
    <dgm:cxn modelId="{831B0793-2C81-461C-871F-55B99933E866}" type="presOf" srcId="{D52FB075-3E5E-40F2-AC42-18B12D99EC45}" destId="{ED0D90A6-686A-498C-BCDC-FD71CF94E65A}" srcOrd="1" destOrd="0" presId="urn:microsoft.com/office/officeart/2005/8/layout/venn1"/>
    <dgm:cxn modelId="{E0FA9AEA-ACE2-4B50-83F1-D944E14C90F0}" srcId="{63D60CC4-8777-48D5-A901-D74A269DAB75}" destId="{355C6E05-7C59-44A7-B7EA-52D911483682}" srcOrd="1" destOrd="0" parTransId="{D04C4A40-F98C-45DC-95D8-19DF8A55A262}" sibTransId="{05518F7A-22AC-4FA5-875A-127F06B72BB9}"/>
    <dgm:cxn modelId="{38C3A5D6-AF26-444A-A3B3-17CB0FE7FED5}" srcId="{63D60CC4-8777-48D5-A901-D74A269DAB75}" destId="{D52FB075-3E5E-40F2-AC42-18B12D99EC45}" srcOrd="2" destOrd="0" parTransId="{F7DF6497-1BB7-42D9-BE71-84D64CA76D1C}" sibTransId="{001AEDF0-BAA6-4810-8A0C-2F19E48404AE}"/>
    <dgm:cxn modelId="{82ED4BDD-1203-4EC2-A46C-680CB5D625B0}" type="presOf" srcId="{63D60CC4-8777-48D5-A901-D74A269DAB75}" destId="{47DEB49B-0210-44AC-B58D-F694302C2A3B}" srcOrd="0" destOrd="0" presId="urn:microsoft.com/office/officeart/2005/8/layout/venn1"/>
    <dgm:cxn modelId="{3653E9EB-4AB2-4BC2-9B8D-D05054480885}" type="presOf" srcId="{9AF78503-D605-431F-A4A0-0AEEB1779C37}" destId="{92D43C46-0571-4879-BA16-758D7DB8F907}" srcOrd="0" destOrd="0" presId="urn:microsoft.com/office/officeart/2005/8/layout/venn1"/>
    <dgm:cxn modelId="{0493347C-C2E6-47D6-AD34-0BB6731B8F3A}" type="presOf" srcId="{355C6E05-7C59-44A7-B7EA-52D911483682}" destId="{2B4DC3E1-16C6-43C1-8BBD-999A89552810}" srcOrd="1" destOrd="0" presId="urn:microsoft.com/office/officeart/2005/8/layout/venn1"/>
    <dgm:cxn modelId="{738CACF5-8055-4B09-A868-C543F4FA1F96}" srcId="{63D60CC4-8777-48D5-A901-D74A269DAB75}" destId="{9AF78503-D605-431F-A4A0-0AEEB1779C37}" srcOrd="0" destOrd="0" parTransId="{3A724E19-0277-4BC2-B01E-49E5F0B469E3}" sibTransId="{546495BB-BCF6-4746-BD01-BB36B3B9EBF9}"/>
    <dgm:cxn modelId="{5FC3B64C-5839-4772-80B3-3692CF0B0732}" type="presOf" srcId="{355C6E05-7C59-44A7-B7EA-52D911483682}" destId="{D2669F3C-2280-47FD-9A00-FBF710925555}" srcOrd="0" destOrd="0" presId="urn:microsoft.com/office/officeart/2005/8/layout/venn1"/>
    <dgm:cxn modelId="{C6072A3E-CA30-466E-B170-855AAE796E36}" type="presParOf" srcId="{47DEB49B-0210-44AC-B58D-F694302C2A3B}" destId="{92D43C46-0571-4879-BA16-758D7DB8F907}" srcOrd="0" destOrd="0" presId="urn:microsoft.com/office/officeart/2005/8/layout/venn1"/>
    <dgm:cxn modelId="{15287A06-DD76-4B45-877D-854B0A47A929}" type="presParOf" srcId="{47DEB49B-0210-44AC-B58D-F694302C2A3B}" destId="{4A3B77DF-6B2A-4A3F-A093-B773FA89C38B}" srcOrd="1" destOrd="0" presId="urn:microsoft.com/office/officeart/2005/8/layout/venn1"/>
    <dgm:cxn modelId="{2165A38F-6E58-4D6D-ABFA-1E1D587F4AED}" type="presParOf" srcId="{47DEB49B-0210-44AC-B58D-F694302C2A3B}" destId="{D2669F3C-2280-47FD-9A00-FBF710925555}" srcOrd="2" destOrd="0" presId="urn:microsoft.com/office/officeart/2005/8/layout/venn1"/>
    <dgm:cxn modelId="{9C3D4B11-BC5C-4FAD-879B-EAB74BF9C5B8}" type="presParOf" srcId="{47DEB49B-0210-44AC-B58D-F694302C2A3B}" destId="{2B4DC3E1-16C6-43C1-8BBD-999A89552810}" srcOrd="3" destOrd="0" presId="urn:microsoft.com/office/officeart/2005/8/layout/venn1"/>
    <dgm:cxn modelId="{370376B5-9F60-4C11-96B7-D263E741A246}" type="presParOf" srcId="{47DEB49B-0210-44AC-B58D-F694302C2A3B}" destId="{399A55B4-7020-40D4-A43C-A630658C7A23}" srcOrd="4" destOrd="0" presId="urn:microsoft.com/office/officeart/2005/8/layout/venn1"/>
    <dgm:cxn modelId="{66F26E61-F652-468B-95C9-46B652019C96}" type="presParOf" srcId="{47DEB49B-0210-44AC-B58D-F694302C2A3B}" destId="{ED0D90A6-686A-498C-BCDC-FD71CF94E65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043A0-2F06-46C0-83DF-F15CF0EBB559}">
      <dsp:nvSpPr>
        <dsp:cNvPr id="0" name=""/>
        <dsp:cNvSpPr/>
      </dsp:nvSpPr>
      <dsp:spPr>
        <a:xfrm>
          <a:off x="1119119" y="616281"/>
          <a:ext cx="5870115" cy="5870115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rgbClr val="FFFF00"/>
              </a:solidFill>
            </a:rPr>
            <a:t>The foundation subjects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Art &amp; design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D&amp;T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Computing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Geography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PE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Music</a:t>
          </a:r>
          <a:r>
            <a:rPr lang="en-GB" sz="1400" kern="1200" baseline="0" dirty="0"/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baseline="0" dirty="0"/>
            <a:t>French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baseline="0" dirty="0"/>
            <a:t>History</a:t>
          </a:r>
          <a:endParaRPr lang="en-GB" sz="1100" kern="1200" dirty="0"/>
        </a:p>
      </dsp:txBody>
      <dsp:txXfrm>
        <a:off x="4310645" y="1699457"/>
        <a:ext cx="1991646" cy="1956705"/>
      </dsp:txXfrm>
    </dsp:sp>
    <dsp:sp modelId="{93C47EB6-09C2-4097-B611-44357C8AF21A}">
      <dsp:nvSpPr>
        <dsp:cNvPr id="0" name=""/>
        <dsp:cNvSpPr/>
      </dsp:nvSpPr>
      <dsp:spPr>
        <a:xfrm>
          <a:off x="1102960" y="348908"/>
          <a:ext cx="5800789" cy="642061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rgbClr val="FFFF00"/>
              </a:solidFill>
            </a:rPr>
            <a:t>Personal Development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RE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Online safety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Relationship and sex education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Personal, social and health education Assemblies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Our</a:t>
          </a:r>
          <a:r>
            <a:rPr lang="en-GB" sz="1200" kern="1200" baseline="0" dirty="0"/>
            <a:t> values (linked to British values)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baseline="0" dirty="0"/>
            <a:t>Residential visits (Y4 &amp; 6)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baseline="0" dirty="0"/>
            <a:t>Outdoor education days (Y3 &amp; 5)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baseline="0" dirty="0"/>
            <a:t>Lunchtime provision &amp; clubs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baseline="0" dirty="0"/>
            <a:t>Educational visits</a:t>
          </a:r>
          <a:endParaRPr lang="en-US" sz="12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691272" y="4400010"/>
        <a:ext cx="2624166" cy="1987333"/>
      </dsp:txXfrm>
    </dsp:sp>
    <dsp:sp modelId="{6F83F989-5EEA-4186-B9BC-712515120057}">
      <dsp:nvSpPr>
        <dsp:cNvPr id="0" name=""/>
        <dsp:cNvSpPr/>
      </dsp:nvSpPr>
      <dsp:spPr>
        <a:xfrm>
          <a:off x="1060138" y="593340"/>
          <a:ext cx="5870115" cy="5870115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>
              <a:solidFill>
                <a:srgbClr val="FFFF00"/>
              </a:solidFill>
            </a:rPr>
            <a:t>The core subjects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English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Maths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Reading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Science</a:t>
          </a:r>
        </a:p>
      </dsp:txBody>
      <dsp:txXfrm>
        <a:off x="1689079" y="1746398"/>
        <a:ext cx="1991646" cy="1956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59FF9-AF17-40C7-BD9E-5675A1918672}">
      <dsp:nvSpPr>
        <dsp:cNvPr id="0" name=""/>
        <dsp:cNvSpPr/>
      </dsp:nvSpPr>
      <dsp:spPr>
        <a:xfrm>
          <a:off x="0" y="48101"/>
          <a:ext cx="4220565" cy="228523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0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1. Class teacher or </a:t>
          </a:r>
          <a:r>
            <a:rPr lang="en-US" sz="1400" kern="1200" dirty="0" err="1"/>
            <a:t>SENDCo</a:t>
          </a:r>
          <a:endParaRPr lang="en-US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pop-in, telephone or email</a:t>
          </a:r>
          <a:r>
            <a:rPr lang="en-US" sz="1400" kern="1200" dirty="0"/>
            <a:t>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hlinkClick xmlns:r="http://schemas.openxmlformats.org/officeDocument/2006/relationships" r:id="rId1"/>
            </a:rPr>
            <a:t>hlittle@dobcroft-jun.sheffield.sch.uk</a:t>
          </a:r>
          <a:r>
            <a:rPr lang="en-US" sz="1400" kern="1200" dirty="0"/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hlinkClick xmlns:r="http://schemas.openxmlformats.org/officeDocument/2006/relationships" r:id="rId2"/>
            </a:rPr>
            <a:t>teachers@dobcroft-jun.Sheffield.ch.uk</a:t>
          </a:r>
          <a:endParaRPr lang="en-US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We only use </a:t>
          </a:r>
          <a:r>
            <a:rPr lang="en-US" sz="1400" b="1" kern="1200" dirty="0" err="1"/>
            <a:t>ClassDoJo</a:t>
          </a:r>
          <a:r>
            <a:rPr lang="en-US" sz="1400" b="1" kern="1200" dirty="0"/>
            <a:t> </a:t>
          </a:r>
          <a:r>
            <a:rPr lang="en-US" sz="1400" b="0" kern="1200" dirty="0"/>
            <a:t>for</a:t>
          </a:r>
          <a:r>
            <a:rPr lang="en-US" sz="1400" b="1" kern="1200" dirty="0"/>
            <a:t> </a:t>
          </a:r>
          <a:r>
            <a:rPr lang="en-US" sz="1400" b="0" kern="1200" dirty="0"/>
            <a:t>informal, quick messages but not for anything which requires more attention e.g. pastoral concern , friendship concern</a:t>
          </a:r>
        </a:p>
      </dsp:txBody>
      <dsp:txXfrm>
        <a:off x="66932" y="115033"/>
        <a:ext cx="4086701" cy="2151373"/>
      </dsp:txXfrm>
    </dsp:sp>
    <dsp:sp modelId="{37AEA568-A045-4AE2-8D3C-C7BD9653BF3A}">
      <dsp:nvSpPr>
        <dsp:cNvPr id="0" name=""/>
        <dsp:cNvSpPr/>
      </dsp:nvSpPr>
      <dsp:spPr>
        <a:xfrm rot="5400000">
          <a:off x="1786176" y="2319825"/>
          <a:ext cx="648211" cy="891309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842890" y="2441374"/>
        <a:ext cx="534785" cy="453748"/>
      </dsp:txXfrm>
    </dsp:sp>
    <dsp:sp modelId="{C878F8D7-181A-43C6-9C3E-EA25101EE113}">
      <dsp:nvSpPr>
        <dsp:cNvPr id="0" name=""/>
        <dsp:cNvSpPr/>
      </dsp:nvSpPr>
      <dsp:spPr>
        <a:xfrm>
          <a:off x="0" y="3197621"/>
          <a:ext cx="4220565" cy="19806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rgbClr val="FFFF00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2. If you feel your concerns haven’t been addressed or feel a different approach is needed then please raise it with the headteacher who will look into it further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hlinkClick xmlns:r="http://schemas.openxmlformats.org/officeDocument/2006/relationships" r:id="rId3"/>
            </a:rPr>
            <a:t>headteacher@dobcroft-jun.sheffield.sch.uk</a:t>
          </a:r>
          <a:endParaRPr lang="en-US" sz="1700" b="1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b="1" kern="1200" dirty="0"/>
        </a:p>
      </dsp:txBody>
      <dsp:txXfrm>
        <a:off x="58012" y="3255633"/>
        <a:ext cx="4104541" cy="1864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43C46-0571-4879-BA16-758D7DB8F907}">
      <dsp:nvSpPr>
        <dsp:cNvPr id="0" name=""/>
        <dsp:cNvSpPr/>
      </dsp:nvSpPr>
      <dsp:spPr>
        <a:xfrm>
          <a:off x="1814161" y="23265"/>
          <a:ext cx="2251468" cy="2251468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pupil</a:t>
          </a:r>
        </a:p>
      </dsp:txBody>
      <dsp:txXfrm>
        <a:off x="2114357" y="417272"/>
        <a:ext cx="1651076" cy="1013160"/>
      </dsp:txXfrm>
    </dsp:sp>
    <dsp:sp modelId="{D2669F3C-2280-47FD-9A00-FBF710925555}">
      <dsp:nvSpPr>
        <dsp:cNvPr id="0" name=""/>
        <dsp:cNvSpPr/>
      </dsp:nvSpPr>
      <dsp:spPr>
        <a:xfrm>
          <a:off x="2606505" y="1454073"/>
          <a:ext cx="2251468" cy="225146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school</a:t>
          </a:r>
        </a:p>
      </dsp:txBody>
      <dsp:txXfrm>
        <a:off x="3295079" y="2035702"/>
        <a:ext cx="1350880" cy="1238307"/>
      </dsp:txXfrm>
    </dsp:sp>
    <dsp:sp modelId="{399A55B4-7020-40D4-A43C-A630658C7A23}">
      <dsp:nvSpPr>
        <dsp:cNvPr id="0" name=""/>
        <dsp:cNvSpPr/>
      </dsp:nvSpPr>
      <dsp:spPr>
        <a:xfrm>
          <a:off x="949792" y="1454073"/>
          <a:ext cx="2251468" cy="2251468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home</a:t>
          </a:r>
        </a:p>
      </dsp:txBody>
      <dsp:txXfrm>
        <a:off x="1161806" y="2035702"/>
        <a:ext cx="1350880" cy="1238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655FB-79ED-4703-855B-E07236FC760D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D6D89-B937-493C-A6F7-4E49E0DB8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285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F45F0-9C7A-4AB7-9914-1EFC1EB8FE71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9E2FB-9504-4CF2-83D7-416255077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30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1DE877-7B6A-4641-BE16-23099A10D49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Hello, a really warm welcome to Dobcroft Junior School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I’m Nicola Sexton the head teacher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The Purpose of this evening is to introduce you to some of the key staff, familiarise yourself with the environment and to get to grip with some of the practicals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I will give a short presentation and then we will split off into 3 groups for a tour of the school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There will be opportunity to ask questions as you walk around the school with your child’s teacher</a:t>
            </a:r>
          </a:p>
        </p:txBody>
      </p:sp>
    </p:spTree>
    <p:extLst>
      <p:ext uri="{BB962C8B-B14F-4D97-AF65-F5344CB8AC3E}">
        <p14:creationId xmlns:p14="http://schemas.microsoft.com/office/powerpoint/2010/main" val="2864729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School uniform</a:t>
            </a:r>
          </a:p>
          <a:p>
            <a:r>
              <a:rPr lang="en-GB" altLang="en-US">
                <a:latin typeface="Arial" panose="020B0604020202020204" pitchFamily="34" charset="0"/>
              </a:rPr>
              <a:t>Logo leisure wear if you need a form I have some spare</a:t>
            </a:r>
          </a:p>
          <a:p>
            <a:r>
              <a:rPr lang="en-GB" altLang="en-US">
                <a:latin typeface="Arial" panose="020B0604020202020204" pitchFamily="34" charset="0"/>
              </a:rPr>
              <a:t>This includes black or dark coloured shoes/trainers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3E288CC-7965-486B-B92C-F2ED1AA9C973}" type="slidenum">
              <a:rPr lang="en-GB" altLang="en-US" sz="1200" smtClean="0">
                <a:latin typeface="Arial" panose="020B0604020202020204" pitchFamily="34" charset="0"/>
              </a:rPr>
              <a:pPr/>
              <a:t>11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95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School uniform</a:t>
            </a:r>
          </a:p>
          <a:p>
            <a:r>
              <a:rPr lang="en-GB" altLang="en-US">
                <a:latin typeface="Arial" panose="020B0604020202020204" pitchFamily="34" charset="0"/>
              </a:rPr>
              <a:t>Logo leisure wear if you need a form I have some spare</a:t>
            </a:r>
          </a:p>
          <a:p>
            <a:r>
              <a:rPr lang="en-GB" altLang="en-US">
                <a:latin typeface="Arial" panose="020B0604020202020204" pitchFamily="34" charset="0"/>
              </a:rPr>
              <a:t>This includes black or dark coloured shoes/trainers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3E288CC-7965-486B-B92C-F2ED1AA9C973}" type="slidenum">
              <a:rPr lang="en-GB" altLang="en-US" sz="1200" smtClean="0">
                <a:latin typeface="Arial" panose="020B0604020202020204" pitchFamily="34" charset="0"/>
              </a:rPr>
              <a:pPr/>
              <a:t>12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62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9E2FB-9504-4CF2-83D7-416255077C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928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9E2FB-9504-4CF2-83D7-416255077C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994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9E2FB-9504-4CF2-83D7-416255077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02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9E2FB-9504-4CF2-83D7-416255077CA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49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We take changing for PE very seriously and all children are expected to have a full kit</a:t>
            </a:r>
          </a:p>
          <a:p>
            <a:r>
              <a:rPr lang="en-GB" altLang="en-US">
                <a:latin typeface="Arial" panose="020B0604020202020204" pitchFamily="34" charset="0"/>
              </a:rPr>
              <a:t>Normally children leave them on their peg and half termly bring it home for washing</a:t>
            </a:r>
          </a:p>
          <a:p>
            <a:r>
              <a:rPr lang="en-GB" altLang="en-US">
                <a:latin typeface="Arial" panose="020B0604020202020204" pitchFamily="34" charset="0"/>
              </a:rPr>
              <a:t>It is a good idea to have a separate kit that stays on their peg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9E1E266-2749-4F8C-A836-C2CB0B580A13}" type="slidenum">
              <a:rPr lang="en-GB" altLang="en-US" sz="1200" smtClean="0">
                <a:latin typeface="Arial" panose="020B0604020202020204" pitchFamily="34" charset="0"/>
              </a:rPr>
              <a:pPr/>
              <a:t>17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60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We ask children to provide their own basic stationery- I know Mrs Collis has included this in the booklet</a:t>
            </a:r>
          </a:p>
          <a:p>
            <a:r>
              <a:rPr lang="en-GB" altLang="en-US">
                <a:latin typeface="Arial" panose="020B0604020202020204" pitchFamily="34" charset="0"/>
              </a:rPr>
              <a:t>We find children take a lot more pride and care in their own resources and don’t lose things quite so much</a:t>
            </a:r>
          </a:p>
          <a:p>
            <a:r>
              <a:rPr lang="en-GB" altLang="en-US">
                <a:latin typeface="Arial" panose="020B0604020202020204" pitchFamily="34" charset="0"/>
              </a:rPr>
              <a:t>Obviously if children can’t provide these items we have items in school.</a:t>
            </a:r>
          </a:p>
          <a:p>
            <a:r>
              <a:rPr lang="en-GB" altLang="en-US">
                <a:latin typeface="Arial" panose="020B0604020202020204" pitchFamily="34" charset="0"/>
              </a:rPr>
              <a:t>Water bottles in classroom- we encourage them to bring them home daily to wash and refill</a:t>
            </a:r>
          </a:p>
          <a:p>
            <a:r>
              <a:rPr lang="en-GB" altLang="en-US">
                <a:latin typeface="Arial" panose="020B0604020202020204" pitchFamily="34" charset="0"/>
              </a:rPr>
              <a:t>Book bag or back pack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7317886-77B0-4F34-B7CF-DFBFE718853F}" type="slidenum">
              <a:rPr lang="en-GB" altLang="en-US" sz="1200" smtClean="0">
                <a:latin typeface="Arial" panose="020B0604020202020204" pitchFamily="34" charset="0"/>
              </a:rPr>
              <a:pPr/>
              <a:t>18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090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Communication is so important</a:t>
            </a:r>
          </a:p>
          <a:p>
            <a:r>
              <a:rPr lang="en-GB" altLang="en-US">
                <a:latin typeface="Arial" panose="020B0604020202020204" pitchFamily="34" charset="0"/>
              </a:rPr>
              <a:t>Often school to pupil communication is strong</a:t>
            </a:r>
          </a:p>
          <a:p>
            <a:r>
              <a:rPr lang="en-GB" altLang="en-US">
                <a:latin typeface="Arial" panose="020B0604020202020204" pitchFamily="34" charset="0"/>
              </a:rPr>
              <a:t>Parent to pupil is strong</a:t>
            </a:r>
          </a:p>
          <a:p>
            <a:r>
              <a:rPr lang="en-GB" altLang="en-US">
                <a:latin typeface="Arial" panose="020B0604020202020204" pitchFamily="34" charset="0"/>
              </a:rPr>
              <a:t>Problems often occur with the school to home communication for obvious reasons</a:t>
            </a:r>
          </a:p>
          <a:p>
            <a:r>
              <a:rPr lang="en-GB" altLang="en-US">
                <a:latin typeface="Arial" panose="020B0604020202020204" pitchFamily="34" charset="0"/>
              </a:rPr>
              <a:t>This can be because of inefficient systems, mis-communication via your child, not enough communication from school and we always ask that parent stop and check all of the information before jumping to conclusions</a:t>
            </a:r>
          </a:p>
          <a:p>
            <a:r>
              <a:rPr lang="en-GB" altLang="en-US">
                <a:latin typeface="Arial" panose="020B0604020202020204" pitchFamily="34" charset="0"/>
              </a:rPr>
              <a:t>We don’t always get it right- we are human, however we do 100% strive to get it right and sometimes it is just about talking things through and understanding the full picture</a:t>
            </a:r>
          </a:p>
          <a:p>
            <a:r>
              <a:rPr lang="en-GB" altLang="en-US">
                <a:latin typeface="Arial" panose="020B0604020202020204" pitchFamily="34" charset="0"/>
              </a:rPr>
              <a:t>In some instances the office staff are the best to ask, especially regarding practicals, school website it also extremely useful</a:t>
            </a:r>
          </a:p>
          <a:p>
            <a:r>
              <a:rPr lang="en-GB" altLang="en-US">
                <a:latin typeface="Arial" panose="020B0604020202020204" pitchFamily="34" charset="0"/>
              </a:rPr>
              <a:t>Concerns regarding your child’s welfare or learning should always arrange to speak to class teacher first- via teacher@email or calling to arrange an appointment, asking in the morning or after school</a:t>
            </a:r>
          </a:p>
          <a:p>
            <a:r>
              <a:rPr lang="en-GB" altLang="en-US">
                <a:latin typeface="Arial" panose="020B0604020202020204" pitchFamily="34" charset="0"/>
              </a:rPr>
              <a:t>If feel concerns have not been addressed then the next step would be to talk to the relevant member of SLT which would be Mrs Kirk</a:t>
            </a:r>
          </a:p>
          <a:p>
            <a:r>
              <a:rPr lang="en-GB" altLang="en-US">
                <a:latin typeface="Arial" panose="020B0604020202020204" pitchFamily="34" charset="0"/>
              </a:rPr>
              <a:t>Still not satisfied then myself or Mrs Doyle</a:t>
            </a:r>
          </a:p>
          <a:p>
            <a:r>
              <a:rPr lang="en-GB" altLang="en-US">
                <a:latin typeface="Arial" panose="020B0604020202020204" pitchFamily="34" charset="0"/>
              </a:rPr>
              <a:t>In extreme / urgent situations obviously please get in touch with the HT straight away.</a:t>
            </a:r>
          </a:p>
          <a:p>
            <a:r>
              <a:rPr lang="en-GB" altLang="en-US">
                <a:latin typeface="Arial" panose="020B0604020202020204" pitchFamily="34" charset="0"/>
              </a:rPr>
              <a:t>We are an open and honest school and we do value parental engagement and ultimately we are all working for the interests of your child.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C268590-E818-48EF-B464-25070E08EAA8}" type="slidenum">
              <a:rPr lang="en-GB" altLang="en-US" sz="1200" smtClean="0">
                <a:latin typeface="Arial" panose="020B0604020202020204" pitchFamily="34" charset="0"/>
              </a:rPr>
              <a:pPr/>
              <a:t>19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20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54710B1-C39F-48E4-B5E5-2492A26A2489}" type="slidenum">
              <a:rPr lang="en-GB" altLang="en-US" sz="1200" smtClean="0">
                <a:latin typeface="Arial" panose="020B0604020202020204" pitchFamily="34" charset="0"/>
              </a:rPr>
              <a:pPr/>
              <a:t>20</a:t>
            </a:fld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9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1F619-8843-47F9-B4B1-360DB32CA341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We have a supportive governing body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Ian Besford is Chair and has 2 children in our school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Helena Jones is vice chair and has 2 children who have been in our school and one joining us in September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In September we have2 vacancies if you are interested</a:t>
            </a:r>
          </a:p>
        </p:txBody>
      </p:sp>
    </p:spTree>
    <p:extLst>
      <p:ext uri="{BB962C8B-B14F-4D97-AF65-F5344CB8AC3E}">
        <p14:creationId xmlns:p14="http://schemas.microsoft.com/office/powerpoint/2010/main" val="3910651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7F30D7C-ADAD-4FEE-9737-3B96C94C2A71}" type="slidenum">
              <a:rPr lang="en-GB" altLang="en-US" sz="1200" smtClean="0">
                <a:latin typeface="Arial" panose="020B0604020202020204" pitchFamily="34" charset="0"/>
              </a:rPr>
              <a:pPr/>
              <a:t>21</a:t>
            </a:fld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Read from the slide</a:t>
            </a:r>
          </a:p>
        </p:txBody>
      </p:sp>
    </p:spTree>
    <p:extLst>
      <p:ext uri="{BB962C8B-B14F-4D97-AF65-F5344CB8AC3E}">
        <p14:creationId xmlns:p14="http://schemas.microsoft.com/office/powerpoint/2010/main" val="1346283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Read from the slide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3DA5967-3397-4065-868A-114C45E98C68}" type="slidenum">
              <a:rPr lang="en-GB" altLang="en-US" sz="1200" smtClean="0">
                <a:latin typeface="Arial" panose="020B0604020202020204" pitchFamily="34" charset="0"/>
              </a:rPr>
              <a:pPr/>
              <a:t>22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01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At the ned of each day your child’s class teacher will be on the playground</a:t>
            </a:r>
          </a:p>
          <a:p>
            <a:r>
              <a:rPr lang="en-GB" altLang="en-US">
                <a:latin typeface="Arial" panose="020B0604020202020204" pitchFamily="34" charset="0"/>
              </a:rPr>
              <a:t>We normally just do this for the 1</a:t>
            </a:r>
            <a:r>
              <a:rPr lang="en-GB" altLang="en-US" baseline="30000">
                <a:latin typeface="Arial" panose="020B0604020202020204" pitchFamily="34" charset="0"/>
              </a:rPr>
              <a:t>st</a:t>
            </a:r>
            <a:r>
              <a:rPr lang="en-GB" altLang="en-US">
                <a:latin typeface="Arial" panose="020B0604020202020204" pitchFamily="34" charset="0"/>
              </a:rPr>
              <a:t> half term but from September we are asking all of our staff to take their classes out in order for any parents to talk/ask questions in a less formal way</a:t>
            </a:r>
          </a:p>
          <a:p>
            <a:r>
              <a:rPr lang="en-GB" altLang="en-US">
                <a:latin typeface="Arial" panose="020B0604020202020204" pitchFamily="34" charset="0"/>
              </a:rPr>
              <a:t>If your child’s class teacher isn’t there they are probably in a meeting, have PPA or may not even be in school, however myself or Mrs Doyle or another teacher would be available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D25C01D-BABD-41B6-AF66-F6DBC46B195F}" type="slidenum">
              <a:rPr lang="en-GB" altLang="en-US" sz="1200" smtClean="0">
                <a:latin typeface="Arial" panose="020B0604020202020204" pitchFamily="34" charset="0"/>
              </a:rPr>
              <a:pPr/>
              <a:t>23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496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FE23293-F0A6-4D44-BD8C-75F007D57C26}" type="slidenum">
              <a:rPr lang="en-GB" altLang="en-US" sz="1200" smtClean="0">
                <a:latin typeface="Arial" panose="020B0604020202020204" pitchFamily="34" charset="0"/>
              </a:rPr>
              <a:pPr/>
              <a:t>24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8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475B948-1D1C-4ADB-85E1-62A4151494FD}" type="slidenum">
              <a:rPr lang="en-GB" altLang="en-US" sz="1200" smtClean="0">
                <a:latin typeface="Arial" panose="020B0604020202020204" pitchFamily="34" charset="0"/>
              </a:rPr>
              <a:pPr/>
              <a:t>25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15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Our senior leadership team is made up  of HT, DHT,- I am on playground every morning, Mrs Doyle in on playground every afternoon</a:t>
            </a:r>
          </a:p>
          <a:p>
            <a:r>
              <a:rPr lang="en-GB" altLang="en-US">
                <a:latin typeface="Arial" panose="020B0604020202020204" pitchFamily="34" charset="0"/>
              </a:rPr>
              <a:t> Mr Harrison (Y5/6 phase leader) </a:t>
            </a:r>
          </a:p>
          <a:p>
            <a:r>
              <a:rPr lang="en-GB" altLang="en-US">
                <a:latin typeface="Arial" panose="020B0604020202020204" pitchFamily="34" charset="0"/>
              </a:rPr>
              <a:t>and Mrs Kirk who is new to our school and will be teaching in year 3 and will be Y3 4 phase leader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06BB9-DE79-4FF9-9EF2-ED0FAA69381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02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Our senior leadership team is made up  of HT, DHT,- I am on playground every morning, Mrs Doyle in on playground every afternoon</a:t>
            </a:r>
          </a:p>
          <a:p>
            <a:r>
              <a:rPr lang="en-GB" altLang="en-US">
                <a:latin typeface="Arial" panose="020B0604020202020204" pitchFamily="34" charset="0"/>
              </a:rPr>
              <a:t> Mr Harrison (Y5/6 phase leader) </a:t>
            </a:r>
          </a:p>
          <a:p>
            <a:r>
              <a:rPr lang="en-GB" altLang="en-US">
                <a:latin typeface="Arial" panose="020B0604020202020204" pitchFamily="34" charset="0"/>
              </a:rPr>
              <a:t>and Mrs Kirk who is new to our school and will be teaching in year 3 and will be Y3 4 phase leader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06BB9-DE79-4FF9-9EF2-ED0FAA69381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We also have some other really important staff who are not hear this evening, but you and your children will get to know throughout the whole of their KS2 journey</a:t>
            </a:r>
          </a:p>
          <a:p>
            <a:r>
              <a:rPr lang="en-GB" altLang="en-US">
                <a:latin typeface="Arial" panose="020B0604020202020204" pitchFamily="34" charset="0"/>
              </a:rPr>
              <a:t>KD &amp; AH</a:t>
            </a:r>
          </a:p>
          <a:p>
            <a:r>
              <a:rPr lang="en-GB" altLang="en-US">
                <a:latin typeface="Arial" panose="020B0604020202020204" pitchFamily="34" charset="0"/>
              </a:rPr>
              <a:t>JG- SENCo</a:t>
            </a:r>
          </a:p>
          <a:p>
            <a:r>
              <a:rPr lang="en-GB" altLang="en-US">
                <a:latin typeface="Arial" panose="020B0604020202020204" pitchFamily="34" charset="0"/>
              </a:rPr>
              <a:t>KR- butterfly house offers pastoral support beyond the classroom</a:t>
            </a:r>
          </a:p>
          <a:p>
            <a:r>
              <a:rPr lang="en-GB" altLang="en-US">
                <a:latin typeface="Arial" panose="020B0604020202020204" pitchFamily="34" charset="0"/>
              </a:rPr>
              <a:t>JM and KC- 1</a:t>
            </a:r>
            <a:r>
              <a:rPr lang="en-GB" altLang="en-US" baseline="30000">
                <a:latin typeface="Arial" panose="020B0604020202020204" pitchFamily="34" charset="0"/>
              </a:rPr>
              <a:t>st</a:t>
            </a:r>
            <a:r>
              <a:rPr lang="en-GB" altLang="en-US">
                <a:latin typeface="Arial" panose="020B0604020202020204" pitchFamily="34" charset="0"/>
              </a:rPr>
              <a:t> aid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9D1B-4640-4DC3-B50E-0BC628870C6C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19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Probably most important to you and your children at the moment is the year 3 team</a:t>
            </a:r>
          </a:p>
          <a:p>
            <a:r>
              <a:rPr lang="en-GB" altLang="en-US">
                <a:latin typeface="Arial" panose="020B0604020202020204" pitchFamily="34" charset="0"/>
              </a:rPr>
              <a:t>We have a fabulous, energetic and enthusiastic team of teacher sin year 3 and they are</a:t>
            </a:r>
          </a:p>
          <a:p>
            <a:r>
              <a:rPr lang="en-GB" altLang="en-US">
                <a:latin typeface="Arial" panose="020B0604020202020204" pitchFamily="34" charset="0"/>
              </a:rPr>
              <a:t>Mrs Collis &amp; Mrs Scammell who job-share</a:t>
            </a:r>
          </a:p>
          <a:p>
            <a:r>
              <a:rPr lang="en-GB" altLang="en-US">
                <a:latin typeface="Arial" panose="020B0604020202020204" pitchFamily="34" charset="0"/>
              </a:rPr>
              <a:t>Mr White</a:t>
            </a:r>
          </a:p>
          <a:p>
            <a:r>
              <a:rPr lang="en-GB" altLang="en-US">
                <a:latin typeface="Arial" panose="020B0604020202020204" pitchFamily="34" charset="0"/>
              </a:rPr>
              <a:t>And Mrs Kirk (who has already given you a wave!)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22753-9A94-402D-BFC2-4A84E379918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362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As a maintained primary school we teach to the national curriculum</a:t>
            </a:r>
          </a:p>
          <a:p>
            <a:r>
              <a:rPr lang="en-GB" altLang="en-US">
                <a:latin typeface="Arial" panose="020B0604020202020204" pitchFamily="34" charset="0"/>
              </a:rPr>
              <a:t>We cover the typical subjects and organise our curriculum delivery in this way</a:t>
            </a:r>
          </a:p>
          <a:p>
            <a:r>
              <a:rPr lang="en-GB" altLang="en-US">
                <a:latin typeface="Arial" panose="020B0604020202020204" pitchFamily="34" charset="0"/>
              </a:rPr>
              <a:t>E&amp;M generally 1 hour of each per day in the morning</a:t>
            </a:r>
          </a:p>
          <a:p>
            <a:r>
              <a:rPr lang="en-GB" altLang="en-US">
                <a:latin typeface="Arial" panose="020B0604020202020204" pitchFamily="34" charset="0"/>
              </a:rPr>
              <a:t>Reading- generally after lunch, small groups, whole class or 1-1</a:t>
            </a:r>
          </a:p>
          <a:p>
            <a:r>
              <a:rPr lang="en-GB" altLang="en-US">
                <a:latin typeface="Arial" panose="020B0604020202020204" pitchFamily="34" charset="0"/>
              </a:rPr>
              <a:t>French, music PE taught during PPA afternoon, (2 of them per week) PE is also taught by the class teacher for at least one other session</a:t>
            </a:r>
          </a:p>
          <a:p>
            <a:r>
              <a:rPr lang="en-GB" altLang="en-US">
                <a:latin typeface="Arial" panose="020B0604020202020204" pitchFamily="34" charset="0"/>
              </a:rPr>
              <a:t>RE &amp; PSHE tend to be taught separately as subjects by the class teacher- some year groups have a whole RE day</a:t>
            </a:r>
          </a:p>
          <a:p>
            <a:r>
              <a:rPr lang="en-GB" altLang="en-US">
                <a:latin typeface="Arial" panose="020B0604020202020204" pitchFamily="34" charset="0"/>
              </a:rPr>
              <a:t>Topic- other subjects, around a common theme eg earth &amp; space, the Romans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0888" indent="-28733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4113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607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79625" indent="-230188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36105E6-00DD-4741-BF41-5CA7D1385872}" type="slidenum">
              <a:rPr lang="en-GB" altLang="en-US" sz="1200" smtClean="0">
                <a:latin typeface="Arial" panose="020B0604020202020204" pitchFamily="34" charset="0"/>
              </a:rPr>
              <a:pPr/>
              <a:t>7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50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674F17C-FF2D-4BE5-AFEA-EF18DFD6788E}" type="slidenum">
              <a:rPr lang="en-GB" altLang="en-US" sz="1200" smtClean="0">
                <a:latin typeface="Arial" panose="020B0604020202020204" pitchFamily="34" charset="0"/>
              </a:rPr>
              <a:pPr/>
              <a:t>8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97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9E2FB-9504-4CF2-83D7-416255077C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6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31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80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91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1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32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68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04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76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7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25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F4CE-6FB2-46C0-B140-1F44E94F8BF7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9ED88-8F0D-4F89-8AD6-D856A2080B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6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tm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tmp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tm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tmp"/><Relationship Id="rId5" Type="http://schemas.openxmlformats.org/officeDocument/2006/relationships/image" Target="../media/image25.tmp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0.tmp"/><Relationship Id="rId5" Type="http://schemas.openxmlformats.org/officeDocument/2006/relationships/image" Target="../media/image29.tmp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1.tmp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audio" Target="../media/media19.m4a"/><Relationship Id="rId16" Type="http://schemas.openxmlformats.org/officeDocument/2006/relationships/image" Target="../media/image4.png"/><Relationship Id="rId1" Type="http://schemas.microsoft.com/office/2007/relationships/media" Target="../media/media19.m4a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32.jpe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18.xml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tm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tmp"/><Relationship Id="rId11" Type="http://schemas.openxmlformats.org/officeDocument/2006/relationships/image" Target="../media/image4.png"/><Relationship Id="rId5" Type="http://schemas.openxmlformats.org/officeDocument/2006/relationships/image" Target="../media/image8.tmp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hyperlink" Target="mailto:headteacher@dobcroft-jun.Sheffield.sch.uk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tm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tmp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9.tmp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0.tmp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0183" y="322424"/>
            <a:ext cx="4495800" cy="254476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4800" b="1" dirty="0">
                <a:solidFill>
                  <a:srgbClr val="00B050"/>
                </a:solidFill>
              </a:rPr>
              <a:t>Welcome to </a:t>
            </a:r>
            <a:r>
              <a:rPr lang="en-GB" sz="4800" b="1" dirty="0" err="1">
                <a:solidFill>
                  <a:srgbClr val="00B050"/>
                </a:solidFill>
              </a:rPr>
              <a:t>Dobcroft</a:t>
            </a:r>
            <a:r>
              <a:rPr lang="en-GB" sz="4800" b="1" dirty="0">
                <a:solidFill>
                  <a:srgbClr val="00B050"/>
                </a:solidFill>
              </a:rPr>
              <a:t> Junior School</a:t>
            </a:r>
          </a:p>
        </p:txBody>
      </p:sp>
      <p:pic>
        <p:nvPicPr>
          <p:cNvPr id="409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32" y="198438"/>
            <a:ext cx="282892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2977" y="4576746"/>
            <a:ext cx="4093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Nicola Sexton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Teacher (M-Th)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5274" y="6154738"/>
            <a:ext cx="45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headteacher@dobcroft-jun.sheffield.sch.uk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341E96-B5D8-4389-ACE8-1D789F22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" y="3198686"/>
            <a:ext cx="1910707" cy="26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620F1B-8FA9-414A-BBD7-527EB88E3BD1}"/>
              </a:ext>
            </a:extLst>
          </p:cNvPr>
          <p:cNvSpPr txBox="1"/>
          <p:nvPr/>
        </p:nvSpPr>
        <p:spPr>
          <a:xfrm>
            <a:off x="9165217" y="4763881"/>
            <a:ext cx="2713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Sheree Doyle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Teacher (F)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448" y="2955654"/>
            <a:ext cx="2023923" cy="26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2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09"/>
    </mc:Choice>
    <mc:Fallback>
      <p:transition spd="slow" advTm="41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2" y="3051110"/>
            <a:ext cx="4290383" cy="291391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6" y="211836"/>
            <a:ext cx="4160097" cy="255152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10" y="304200"/>
            <a:ext cx="4192135" cy="260444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10" y="3237860"/>
            <a:ext cx="4105755" cy="282876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82"/>
    </mc:Choice>
    <mc:Fallback>
      <p:transition spd="slow" advTm="33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Our School Values</a:t>
            </a: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19" y="230982"/>
            <a:ext cx="40163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103823" cy="28548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Together we are safe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Together we are kind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Together we embrace difference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Together we are problem solvers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Together we do our best</a:t>
            </a:r>
          </a:p>
          <a:p>
            <a:pPr>
              <a:defRPr/>
            </a:pPr>
            <a:endParaRPr lang="en-GB" sz="3600" dirty="0">
              <a:solidFill>
                <a:srgbClr val="7030A0"/>
              </a:solidFill>
            </a:endParaRPr>
          </a:p>
          <a:p>
            <a:pPr marL="0" indent="0">
              <a:buNone/>
              <a:defRPr/>
            </a:pPr>
            <a:r>
              <a:rPr lang="en-GB" sz="3600" dirty="0">
                <a:solidFill>
                  <a:srgbClr val="7030A0"/>
                </a:solidFill>
              </a:rPr>
              <a:t>Our Motto: </a:t>
            </a:r>
            <a:r>
              <a:rPr lang="en-GB" sz="3600" i="1" dirty="0">
                <a:solidFill>
                  <a:srgbClr val="7030A0"/>
                </a:solidFill>
              </a:rPr>
              <a:t>Together we make a difference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0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19"/>
    </mc:Choice>
    <mc:Fallback>
      <p:transition spd="slow" advTm="42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Our School Values &amp; </a:t>
            </a:r>
            <a:br>
              <a:rPr lang="en-GB" b="1" dirty="0">
                <a:solidFill>
                  <a:srgbClr val="00B050"/>
                </a:solidFill>
              </a:rPr>
            </a:br>
            <a:r>
              <a:rPr lang="en-GB" b="1" dirty="0">
                <a:solidFill>
                  <a:srgbClr val="00B050"/>
                </a:solidFill>
              </a:rPr>
              <a:t>Celebration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839919" cy="418771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 err="1">
                <a:solidFill>
                  <a:srgbClr val="7030A0"/>
                </a:solidFill>
              </a:rPr>
              <a:t>DoJos</a:t>
            </a:r>
            <a:endParaRPr lang="en-GB" sz="3600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Head Teacher Awards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Pride of </a:t>
            </a:r>
            <a:r>
              <a:rPr lang="en-GB" sz="3600" dirty="0" err="1">
                <a:solidFill>
                  <a:srgbClr val="7030A0"/>
                </a:solidFill>
              </a:rPr>
              <a:t>Dobcroft</a:t>
            </a:r>
            <a:endParaRPr lang="en-GB" sz="3600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Maths Champion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Reading Champion</a:t>
            </a:r>
          </a:p>
          <a:p>
            <a:pPr>
              <a:defRPr/>
            </a:pPr>
            <a:r>
              <a:rPr lang="en-GB" sz="3600" dirty="0">
                <a:solidFill>
                  <a:srgbClr val="7030A0"/>
                </a:solidFill>
              </a:rPr>
              <a:t>STEAM champion</a:t>
            </a: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19" y="230982"/>
            <a:ext cx="40163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5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52"/>
    </mc:Choice>
    <mc:Fallback>
      <p:transition spd="slow" advTm="70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00B050"/>
                </a:solidFill>
              </a:rPr>
              <a:t>Behaviour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</a:rPr>
              <a:t>This is available on our website and updated annually by governors</a:t>
            </a:r>
          </a:p>
          <a:p>
            <a:r>
              <a:rPr lang="en-GB" dirty="0">
                <a:solidFill>
                  <a:srgbClr val="7030A0"/>
                </a:solidFill>
              </a:rPr>
              <a:t>As well as rewards, we have consequences</a:t>
            </a:r>
          </a:p>
          <a:p>
            <a:r>
              <a:rPr lang="en-GB" dirty="0">
                <a:solidFill>
                  <a:srgbClr val="7030A0"/>
                </a:solidFill>
              </a:rPr>
              <a:t>‘Reminders’ and strategies are used consistently with all pupils</a:t>
            </a:r>
          </a:p>
          <a:p>
            <a:r>
              <a:rPr lang="en-GB" dirty="0">
                <a:solidFill>
                  <a:srgbClr val="7030A0"/>
                </a:solidFill>
              </a:rPr>
              <a:t>Reflection time and restorative practice takes place to support pupils who have made a negative choice</a:t>
            </a:r>
          </a:p>
          <a:p>
            <a:r>
              <a:rPr lang="en-GB" dirty="0">
                <a:solidFill>
                  <a:srgbClr val="7030A0"/>
                </a:solidFill>
              </a:rPr>
              <a:t>Serious incidents we communicate with parents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05"/>
    </mc:Choice>
    <mc:Fallback>
      <p:transition spd="slow" advTm="125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00B050"/>
                </a:solidFill>
              </a:rPr>
              <a:t>Anti-Bullying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</a:rPr>
              <a:t>Available on our website and updated annually by governors</a:t>
            </a:r>
          </a:p>
          <a:p>
            <a:r>
              <a:rPr lang="en-GB" dirty="0">
                <a:solidFill>
                  <a:srgbClr val="7030A0"/>
                </a:solidFill>
              </a:rPr>
              <a:t>Clear process that we follow</a:t>
            </a:r>
          </a:p>
          <a:p>
            <a:r>
              <a:rPr lang="en-GB" dirty="0">
                <a:solidFill>
                  <a:srgbClr val="7030A0"/>
                </a:solidFill>
              </a:rPr>
              <a:t>If a parent raises a bullying concern then we ask that parents complete the form with their child wherever possible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2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04"/>
    </mc:Choice>
    <mc:Fallback>
      <p:transition spd="slow" advTm="4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84" y="2312172"/>
            <a:ext cx="105156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00B050"/>
                </a:solidFill>
              </a:rPr>
              <a:t>Wellbeing &amp; Thrive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F224A6-130A-400E-A5E0-158D29CA5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1" y="148886"/>
            <a:ext cx="9666406" cy="209319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3F004-23B2-44EB-9E56-A246BE0A8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1" y="3533881"/>
            <a:ext cx="2689161" cy="3049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0C74F2-7FDE-4BD8-8DAF-7D552F278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57" y="2618061"/>
            <a:ext cx="3530895" cy="39652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0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66"/>
    </mc:Choice>
    <mc:Fallback>
      <p:transition spd="slow" advTm="8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rgbClr val="00B050"/>
                </a:solidFill>
              </a:rPr>
              <a:t>Things You will Need!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8490528" cy="2482904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Water bottle labelled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Healthy nut-free snack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Book bag or back pack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Packed lunch if relevant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PE kit</a:t>
            </a:r>
          </a:p>
          <a:p>
            <a:endParaRPr lang="en-GB" dirty="0"/>
          </a:p>
        </p:txBody>
      </p:sp>
      <p:pic>
        <p:nvPicPr>
          <p:cNvPr id="5" name="Picture 6" descr="C:\Users\sextonn\AppData\Local\Microsoft\Windows\Temporary Internet Files\Content.IE5\RRNW1OA4\BACKPACK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675" y="1825625"/>
            <a:ext cx="2693654" cy="320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0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30"/>
    </mc:Choice>
    <mc:Fallback>
      <p:transition spd="slow" advTm="5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96" y="503854"/>
            <a:ext cx="8229600" cy="4114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GB" sz="4400" b="1" dirty="0">
                <a:solidFill>
                  <a:srgbClr val="00B050"/>
                </a:solidFill>
              </a:rPr>
              <a:t>PE kit – ALL LABELLED!</a:t>
            </a:r>
          </a:p>
          <a:p>
            <a:pPr marL="0" indent="0">
              <a:buNone/>
              <a:defRPr/>
            </a:pPr>
            <a:endParaRPr lang="en-GB" sz="4400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black shorts, joggers or leggings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white T-shirt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pumps or trainers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children are asked to remove any jewellery, watches </a:t>
            </a:r>
            <a:r>
              <a:rPr lang="en-GB" dirty="0" err="1">
                <a:solidFill>
                  <a:srgbClr val="7030A0"/>
                </a:solidFill>
              </a:rPr>
              <a:t>etc</a:t>
            </a:r>
            <a:endParaRPr lang="en-GB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children are asked to tie their hair back (bobbles)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optional Dobcroft hoodie (look out for an order form)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14" y="503854"/>
            <a:ext cx="2589843" cy="217053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11" y="503854"/>
            <a:ext cx="2607661" cy="40308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1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61"/>
    </mc:Choice>
    <mc:Fallback>
      <p:transition spd="slow" advTm="2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10" y="1200474"/>
            <a:ext cx="9032033" cy="4313918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7030A0"/>
                </a:solidFill>
              </a:rPr>
              <a:t>Navy / jade sweatshirt, cardigan or fleece (preferably with school logo)</a:t>
            </a:r>
          </a:p>
          <a:p>
            <a:r>
              <a:rPr lang="en-GB" dirty="0">
                <a:solidFill>
                  <a:srgbClr val="7030A0"/>
                </a:solidFill>
              </a:rPr>
              <a:t>Navy / jade / white t-shirt or polo shirt (with or without school logo)</a:t>
            </a:r>
          </a:p>
          <a:p>
            <a:r>
              <a:rPr lang="en-GB" dirty="0">
                <a:solidFill>
                  <a:srgbClr val="7030A0"/>
                </a:solidFill>
              </a:rPr>
              <a:t>Navy / grey / black smart trousers, smart shorts, pinafore or smart skirt (plain and not denim)</a:t>
            </a:r>
          </a:p>
          <a:p>
            <a:r>
              <a:rPr lang="en-GB" dirty="0">
                <a:solidFill>
                  <a:srgbClr val="7030A0"/>
                </a:solidFill>
              </a:rPr>
              <a:t>Blue or green checked school dresses may be worn in warmer months (no logo is required)</a:t>
            </a:r>
          </a:p>
          <a:p>
            <a:r>
              <a:rPr lang="en-GB" dirty="0">
                <a:solidFill>
                  <a:srgbClr val="7030A0"/>
                </a:solidFill>
              </a:rPr>
              <a:t>Plain dark and sensible shoes, boots or trainers </a:t>
            </a:r>
          </a:p>
          <a:p>
            <a:r>
              <a:rPr lang="en-GB" dirty="0">
                <a:solidFill>
                  <a:srgbClr val="7030A0"/>
                </a:solidFill>
              </a:rPr>
              <a:t>Dark or white sandals for summer wear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727787" y="419877"/>
            <a:ext cx="63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50"/>
                </a:solidFill>
              </a:rPr>
              <a:t>School Uniform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202" y="804597"/>
            <a:ext cx="2876951" cy="420111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89"/>
    </mc:Choice>
    <mc:Fallback>
      <p:transition spd="slow" advTm="39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18" y="45448"/>
            <a:ext cx="4953000" cy="1371600"/>
          </a:xfrm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Communication</a:t>
            </a:r>
          </a:p>
        </p:txBody>
      </p:sp>
      <p:pic>
        <p:nvPicPr>
          <p:cNvPr id="34819" name="Picture 4" descr="C:\Users\sextonn\AppData\Local\Microsoft\Windows\Temporary Internet Files\Content.IE5\VSRMYTGR\social-media-communication-linchi-kwok-blog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65" y="294952"/>
            <a:ext cx="231298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45057610"/>
              </p:ext>
            </p:extLst>
          </p:nvPr>
        </p:nvGraphicFramePr>
        <p:xfrm>
          <a:off x="172830" y="1433135"/>
          <a:ext cx="4248167" cy="5261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7117548"/>
              </p:ext>
            </p:extLst>
          </p:nvPr>
        </p:nvGraphicFramePr>
        <p:xfrm>
          <a:off x="6352330" y="2482820"/>
          <a:ext cx="5839670" cy="375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110818" y="1414751"/>
            <a:ext cx="2883890" cy="1722732"/>
            <a:chOff x="136121" y="15874"/>
            <a:chExt cx="2597149" cy="102870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136121" y="28574"/>
              <a:ext cx="2597149" cy="101600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rgbClr val="FFFF00"/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ounded Rectangle 4"/>
            <p:cNvSpPr txBox="1"/>
            <p:nvPr/>
          </p:nvSpPr>
          <p:spPr>
            <a:xfrm>
              <a:off x="136121" y="15874"/>
              <a:ext cx="2537633" cy="9564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dirty="0"/>
                <a:t>Website, office staff</a:t>
              </a:r>
            </a:p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dirty="0"/>
                <a:t>(payment, uniform, medical, attendance, pick up/drop off, music lessons…..)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78052" y="939348"/>
            <a:ext cx="457200" cy="333374"/>
            <a:chOff x="1069974" y="1093788"/>
            <a:chExt cx="457200" cy="333374"/>
          </a:xfrm>
          <a:solidFill>
            <a:srgbClr val="7030A0"/>
          </a:solidFill>
        </p:grpSpPr>
        <p:sp>
          <p:nvSpPr>
            <p:cNvPr id="10" name="Right Arrow 9"/>
            <p:cNvSpPr/>
            <p:nvPr/>
          </p:nvSpPr>
          <p:spPr>
            <a:xfrm rot="5400000">
              <a:off x="1131887" y="1031875"/>
              <a:ext cx="333374" cy="457200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Right Arrow 4"/>
            <p:cNvSpPr txBox="1"/>
            <p:nvPr/>
          </p:nvSpPr>
          <p:spPr>
            <a:xfrm>
              <a:off x="1161414" y="1093788"/>
              <a:ext cx="274320" cy="2333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6791" y="1008064"/>
            <a:ext cx="457200" cy="333374"/>
            <a:chOff x="1069974" y="1093788"/>
            <a:chExt cx="457200" cy="333374"/>
          </a:xfrm>
          <a:solidFill>
            <a:srgbClr val="7030A0"/>
          </a:solidFill>
        </p:grpSpPr>
        <p:sp>
          <p:nvSpPr>
            <p:cNvPr id="13" name="Right Arrow 12"/>
            <p:cNvSpPr/>
            <p:nvPr/>
          </p:nvSpPr>
          <p:spPr>
            <a:xfrm rot="5400000">
              <a:off x="1131887" y="1031875"/>
              <a:ext cx="333374" cy="457200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Right Arrow 4"/>
            <p:cNvSpPr txBox="1"/>
            <p:nvPr/>
          </p:nvSpPr>
          <p:spPr>
            <a:xfrm>
              <a:off x="1161414" y="1093788"/>
              <a:ext cx="274320" cy="2333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6F1D05-63EC-41DE-A568-5B323E7D6BB6}"/>
              </a:ext>
            </a:extLst>
          </p:cNvPr>
          <p:cNvSpPr txBox="1"/>
          <p:nvPr/>
        </p:nvSpPr>
        <p:spPr>
          <a:xfrm>
            <a:off x="5243298" y="842747"/>
            <a:ext cx="1898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Practical/routines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243DF9-2195-453F-9385-8418F27B1A5B}"/>
              </a:ext>
            </a:extLst>
          </p:cNvPr>
          <p:cNvSpPr txBox="1"/>
          <p:nvPr/>
        </p:nvSpPr>
        <p:spPr>
          <a:xfrm>
            <a:off x="965814" y="957439"/>
            <a:ext cx="224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Concerns or worries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7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63"/>
    </mc:Choice>
    <mc:Fallback>
      <p:transition spd="slow" advTm="8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286600"/>
              </p:ext>
            </p:extLst>
          </p:nvPr>
        </p:nvGraphicFramePr>
        <p:xfrm>
          <a:off x="1237639" y="791432"/>
          <a:ext cx="7705025" cy="5567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5025">
                  <a:extLst>
                    <a:ext uri="{9D8B030D-6E8A-4147-A177-3AD203B41FA5}">
                      <a16:colId xmlns:a16="http://schemas.microsoft.com/office/drawing/2014/main" val="1039407214"/>
                    </a:ext>
                  </a:extLst>
                </a:gridCol>
              </a:tblGrid>
              <a:tr h="13328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2800" b="1" dirty="0">
                          <a:solidFill>
                            <a:schemeClr val="bg1"/>
                          </a:solidFill>
                        </a:rPr>
                        <a:t>Our Governors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800" b="1" i="1" dirty="0">
                          <a:solidFill>
                            <a:schemeClr val="bg1"/>
                          </a:solidFill>
                        </a:rPr>
                        <a:t>chair@dobcroft-jun.sheffield.sch.uk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129773"/>
                  </a:ext>
                </a:extLst>
              </a:tr>
              <a:tr h="534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Katherine L Oglesby - </a:t>
                      </a:r>
                      <a:r>
                        <a:rPr lang="en-GB" sz="1800" dirty="0">
                          <a:solidFill>
                            <a:srgbClr val="7030A0"/>
                          </a:solidFill>
                        </a:rPr>
                        <a:t>Chair of governors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665568"/>
                  </a:ext>
                </a:extLst>
              </a:tr>
              <a:tr h="463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7030A0"/>
                          </a:solidFill>
                        </a:rPr>
                        <a:t>Paul Brown- Vice chair of governors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48425"/>
                  </a:ext>
                </a:extLst>
              </a:tr>
              <a:tr h="46331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Andrew Davies- Safeguarding governor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679640"/>
                  </a:ext>
                </a:extLst>
              </a:tr>
              <a:tr h="46331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Ollie Christie- SEND governor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808446"/>
                  </a:ext>
                </a:extLst>
              </a:tr>
              <a:tr h="463314"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7030A0"/>
                          </a:solidFill>
                        </a:rPr>
                        <a:t>Zahina</a:t>
                      </a:r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 Uddin- Choudhary- Pupil Premium governor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896434"/>
                  </a:ext>
                </a:extLst>
              </a:tr>
              <a:tr h="46331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Kathryn Wareham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63961"/>
                  </a:ext>
                </a:extLst>
              </a:tr>
              <a:tr h="46331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Anna Gunn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631281"/>
                  </a:ext>
                </a:extLst>
              </a:tr>
              <a:tr h="46331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Ian Wassell – Staff governor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990545"/>
                  </a:ext>
                </a:extLst>
              </a:tr>
              <a:tr h="4569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Paul Kemp- Staff governor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174357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8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28"/>
    </mc:Choice>
    <mc:Fallback>
      <p:transition spd="slow" advTm="28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165100"/>
            <a:ext cx="10210801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solidFill>
                  <a:srgbClr val="00B050"/>
                </a:solidFill>
              </a:rPr>
              <a:t>Before your child starts in September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52600"/>
            <a:ext cx="41148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GB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GB" sz="2000" dirty="0"/>
          </a:p>
        </p:txBody>
      </p:sp>
      <p:sp>
        <p:nvSpPr>
          <p:cNvPr id="36868" name="Text Box 9"/>
          <p:cNvSpPr txBox="1">
            <a:spLocks noChangeArrowheads="1"/>
          </p:cNvSpPr>
          <p:nvPr/>
        </p:nvSpPr>
        <p:spPr bwMode="auto">
          <a:xfrm>
            <a:off x="5257800" y="1828801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057400" y="1752600"/>
            <a:ext cx="82296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Tour of the school (24</a:t>
            </a:r>
            <a:r>
              <a:rPr lang="en-GB" altLang="en-US" sz="2800" baseline="30000" dirty="0">
                <a:solidFill>
                  <a:srgbClr val="7030A0"/>
                </a:solidFill>
                <a:latin typeface="+mn-lt"/>
              </a:rPr>
              <a:t>th</a:t>
            </a: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 June)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Transition day (25</a:t>
            </a:r>
            <a:r>
              <a:rPr lang="en-GB" altLang="en-US" sz="2800" baseline="30000" dirty="0">
                <a:solidFill>
                  <a:srgbClr val="7030A0"/>
                </a:solidFill>
                <a:latin typeface="+mn-lt"/>
              </a:rPr>
              <a:t>th</a:t>
            </a: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 June) 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Children will have spent time with their new teacher at DJS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SEND reviews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Additional transition for some pupils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Transition pack (please return all contact forms)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Parent pay login (for after school clubs &amp; dinners)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Uniform- logo leisure wear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altLang="en-US" sz="2800" dirty="0">
                <a:solidFill>
                  <a:srgbClr val="7030A0"/>
                </a:solidFill>
                <a:latin typeface="+mn-lt"/>
              </a:rPr>
              <a:t>Calendar Dates- before we break up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dirty="0"/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93"/>
    </mc:Choice>
    <mc:Fallback>
      <p:transition spd="slow" advTm="26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69039" y="0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800" b="1" dirty="0">
                <a:solidFill>
                  <a:srgbClr val="00B050"/>
                </a:solidFill>
              </a:rPr>
              <a:t>Day 1- Wednesday 2</a:t>
            </a:r>
            <a:r>
              <a:rPr lang="en-GB" sz="4800" b="1" baseline="30000" dirty="0">
                <a:solidFill>
                  <a:srgbClr val="00B050"/>
                </a:solidFill>
              </a:rPr>
              <a:t>nd</a:t>
            </a:r>
            <a:r>
              <a:rPr lang="en-GB" sz="4800" b="1" dirty="0">
                <a:solidFill>
                  <a:srgbClr val="00B050"/>
                </a:solidFill>
              </a:rPr>
              <a:t>  September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7315200" y="2057401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46450" name="Text Box 18"/>
          <p:cNvSpPr txBox="1">
            <a:spLocks noChangeArrowheads="1"/>
          </p:cNvSpPr>
          <p:nvPr/>
        </p:nvSpPr>
        <p:spPr bwMode="auto">
          <a:xfrm>
            <a:off x="2590800" y="1981200"/>
            <a:ext cx="434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46451" name="Text Box 19"/>
          <p:cNvSpPr txBox="1">
            <a:spLocks noChangeArrowheads="1"/>
          </p:cNvSpPr>
          <p:nvPr/>
        </p:nvSpPr>
        <p:spPr bwMode="auto">
          <a:xfrm>
            <a:off x="369039" y="1505187"/>
            <a:ext cx="1004162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hlink"/>
              </a:buClr>
              <a:buSzPct val="65000"/>
              <a:defRPr/>
            </a:pPr>
            <a:r>
              <a:rPr lang="en-GB" sz="2400" b="1" u="sng" dirty="0">
                <a:solidFill>
                  <a:srgbClr val="7030A0"/>
                </a:solidFill>
                <a:latin typeface="+mn-lt"/>
              </a:rPr>
              <a:t>From 8.45 </a:t>
            </a:r>
            <a:r>
              <a:rPr lang="en-GB" sz="2400" b="1" u="sng" dirty="0" err="1">
                <a:solidFill>
                  <a:srgbClr val="7030A0"/>
                </a:solidFill>
                <a:latin typeface="+mn-lt"/>
              </a:rPr>
              <a:t>a.m</a:t>
            </a:r>
            <a:r>
              <a:rPr lang="en-GB" sz="2400" b="1" u="sng" dirty="0">
                <a:solidFill>
                  <a:srgbClr val="7030A0"/>
                </a:solidFill>
                <a:latin typeface="+mn-lt"/>
              </a:rPr>
              <a:t> </a:t>
            </a:r>
          </a:p>
          <a:p>
            <a:pPr marL="457200" indent="-457200">
              <a:spcBef>
                <a:spcPts val="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sz="2400" i="1" dirty="0">
                <a:solidFill>
                  <a:srgbClr val="7030A0"/>
                </a:solidFill>
                <a:latin typeface="+mn-lt"/>
              </a:rPr>
              <a:t>Please  bring children into the playground at the back of the school with all their belongings</a:t>
            </a:r>
          </a:p>
          <a:p>
            <a:pPr marL="457200" indent="-457200">
              <a:spcBef>
                <a:spcPts val="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sz="2400" i="1" dirty="0">
                <a:solidFill>
                  <a:srgbClr val="7030A0"/>
                </a:solidFill>
                <a:latin typeface="+mn-lt"/>
              </a:rPr>
              <a:t>Please note it is always very busy on the first day and the Y3 children can become overwhelmed,  so please,  </a:t>
            </a:r>
            <a:r>
              <a:rPr lang="en-GB" sz="2400" b="1" i="1" dirty="0">
                <a:solidFill>
                  <a:srgbClr val="00B0F0"/>
                </a:solidFill>
                <a:latin typeface="+mn-lt"/>
              </a:rPr>
              <a:t>wherever possible no more than two adults at drop off and absolutely no dogs please</a:t>
            </a:r>
            <a:endParaRPr lang="en-GB" sz="2400" i="1" dirty="0">
              <a:solidFill>
                <a:srgbClr val="7030A0"/>
              </a:solidFill>
              <a:latin typeface="+mn-lt"/>
            </a:endParaRPr>
          </a:p>
          <a:p>
            <a:pPr marL="457200" indent="-457200">
              <a:spcBef>
                <a:spcPts val="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sz="2400" i="1" dirty="0">
                <a:solidFill>
                  <a:srgbClr val="7030A0"/>
                </a:solidFill>
                <a:latin typeface="+mn-lt"/>
              </a:rPr>
              <a:t>Teachers and staff will be there to greet your child</a:t>
            </a:r>
          </a:p>
          <a:p>
            <a:pPr marL="457200" indent="-457200">
              <a:spcBef>
                <a:spcPts val="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sz="2400" i="1" dirty="0">
                <a:solidFill>
                  <a:srgbClr val="7030A0"/>
                </a:solidFill>
                <a:latin typeface="+mn-lt"/>
              </a:rPr>
              <a:t>Remind your child that you will meet them at 3.30p.m on the </a:t>
            </a:r>
            <a:r>
              <a:rPr lang="en-GB" sz="2400" b="1" i="1" dirty="0">
                <a:solidFill>
                  <a:srgbClr val="7030A0"/>
                </a:solidFill>
                <a:latin typeface="+mn-lt"/>
              </a:rPr>
              <a:t>front play ground</a:t>
            </a:r>
            <a:r>
              <a:rPr lang="en-GB" sz="2400" i="1" dirty="0">
                <a:solidFill>
                  <a:srgbClr val="7030A0"/>
                </a:solidFill>
                <a:latin typeface="+mn-lt"/>
              </a:rPr>
              <a:t> (unless there is a different plan e.g. if your child is going to DASH after school) and then you are free to exit back through the DASH gate</a:t>
            </a:r>
          </a:p>
          <a:p>
            <a:pPr marL="457200" indent="-457200">
              <a:spcBef>
                <a:spcPts val="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GB" sz="2400" i="1" dirty="0">
                <a:solidFill>
                  <a:srgbClr val="7030A0"/>
                </a:solidFill>
                <a:latin typeface="+mn-lt"/>
              </a:rPr>
              <a:t>Children will line up with their teachers and make their way into the school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0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68"/>
    </mc:Choice>
    <mc:Fallback>
      <p:transition spd="slow" advTm="7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DAY 2- Thursday 4</a:t>
            </a:r>
            <a:r>
              <a:rPr lang="en-GB" b="1" baseline="30000" dirty="0">
                <a:solidFill>
                  <a:srgbClr val="00B050"/>
                </a:solidFill>
              </a:rPr>
              <a:t>th</a:t>
            </a:r>
            <a:r>
              <a:rPr lang="en-GB" b="1" dirty="0">
                <a:solidFill>
                  <a:srgbClr val="00B050"/>
                </a:solidFill>
              </a:rPr>
              <a:t> September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5448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The same as day 1 but your child can go straight into their classroom from 8:45am Please be reassured that the playground is supervised from 8:45am.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Remember to remind your child about the after school arrangements 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8:55am- All children should be in class by this point.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0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16"/>
    </mc:Choice>
    <mc:Fallback>
      <p:transition spd="slow" advTm="2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3:30pm – Every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56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Class teachers will be on the </a:t>
            </a:r>
            <a:r>
              <a:rPr lang="en-GB" sz="3200" b="1" dirty="0">
                <a:solidFill>
                  <a:srgbClr val="7030A0"/>
                </a:solidFill>
              </a:rPr>
              <a:t>front </a:t>
            </a:r>
            <a:r>
              <a:rPr lang="en-GB" dirty="0">
                <a:solidFill>
                  <a:srgbClr val="7030A0"/>
                </a:solidFill>
              </a:rPr>
              <a:t>playground at the end of each day for 5-10 minutes for any queries or quick chats.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They will make sure that your child is handed over to the correct adults as per the contact forms you have completed.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If there is a change to the end of day routine you must call the school office by 3:15pm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8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18"/>
    </mc:Choice>
    <mc:Fallback>
      <p:transition spd="slow" advTm="26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49" y="381751"/>
            <a:ext cx="105156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In September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8229600" cy="1709956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Year 3 Information Evening- Tuesday 8</a:t>
            </a:r>
            <a:r>
              <a:rPr lang="en-GB" baseline="30000" dirty="0">
                <a:solidFill>
                  <a:srgbClr val="7030A0"/>
                </a:solidFill>
              </a:rPr>
              <a:t>th</a:t>
            </a:r>
            <a:r>
              <a:rPr lang="en-GB" dirty="0">
                <a:solidFill>
                  <a:srgbClr val="7030A0"/>
                </a:solidFill>
              </a:rPr>
              <a:t> September 6pm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Opportunity to talk to teachers</a:t>
            </a: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</a:rPr>
              <a:t>First parents’ evening -20</a:t>
            </a:r>
            <a:r>
              <a:rPr lang="en-GB" baseline="30000" dirty="0">
                <a:solidFill>
                  <a:srgbClr val="7030A0"/>
                </a:solidFill>
              </a:rPr>
              <a:t>th</a:t>
            </a:r>
            <a:r>
              <a:rPr lang="en-GB" dirty="0">
                <a:solidFill>
                  <a:srgbClr val="7030A0"/>
                </a:solidFill>
              </a:rPr>
              <a:t>, 21</a:t>
            </a:r>
            <a:r>
              <a:rPr lang="en-GB" baseline="30000" dirty="0">
                <a:solidFill>
                  <a:srgbClr val="7030A0"/>
                </a:solidFill>
              </a:rPr>
              <a:t>st</a:t>
            </a:r>
            <a:r>
              <a:rPr lang="en-GB" dirty="0">
                <a:solidFill>
                  <a:srgbClr val="7030A0"/>
                </a:solidFill>
              </a:rPr>
              <a:t>  October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69"/>
    </mc:Choice>
    <mc:Fallback>
      <p:transition spd="slow" advTm="3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0"/>
            <a:ext cx="4572000" cy="1371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sz="5400" b="1" dirty="0">
                <a:solidFill>
                  <a:srgbClr val="7030A0"/>
                </a:solidFill>
              </a:rPr>
              <a:t>A Big Welcome to  Our School</a:t>
            </a:r>
          </a:p>
        </p:txBody>
      </p:sp>
      <p:pic>
        <p:nvPicPr>
          <p:cNvPr id="40963" name="Picture 4" descr="WELCOME TO JUNIOR 1!!! | LET'S WORK TOGETH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20" y="380661"/>
            <a:ext cx="2621279" cy="192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2303" r="8394" b="4970"/>
          <a:stretch/>
        </p:blipFill>
        <p:spPr>
          <a:xfrm>
            <a:off x="512887" y="2308309"/>
            <a:ext cx="2868364" cy="2809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12485" r="8203" b="3879"/>
          <a:stretch/>
        </p:blipFill>
        <p:spPr>
          <a:xfrm>
            <a:off x="4577736" y="3732466"/>
            <a:ext cx="3493727" cy="2770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4" t="6183" r="10829"/>
          <a:stretch/>
        </p:blipFill>
        <p:spPr>
          <a:xfrm>
            <a:off x="9119320" y="2133600"/>
            <a:ext cx="2558103" cy="32299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7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03"/>
    </mc:Choice>
    <mc:Fallback>
      <p:transition spd="slow" advTm="3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6374201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Who is Who?</a:t>
            </a:r>
            <a:br>
              <a:rPr lang="en-GB" b="1" dirty="0">
                <a:solidFill>
                  <a:srgbClr val="00B050"/>
                </a:solidFill>
              </a:rPr>
            </a:br>
            <a:r>
              <a:rPr lang="en-GB" b="1" dirty="0">
                <a:solidFill>
                  <a:srgbClr val="00B050"/>
                </a:solidFill>
              </a:rPr>
              <a:t>Senior Leadership team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6863500" y="1263839"/>
            <a:ext cx="31968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Mrs Doyle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Deputy Head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Head Teacher (Friday)</a:t>
            </a:r>
          </a:p>
        </p:txBody>
      </p:sp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328988" y="1930860"/>
            <a:ext cx="21205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Mr Harrison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Assistant Head Teacher</a:t>
            </a:r>
          </a:p>
        </p:txBody>
      </p:sp>
      <p:sp>
        <p:nvSpPr>
          <p:cNvPr id="6152" name="TextBox 6"/>
          <p:cNvSpPr txBox="1">
            <a:spLocks noChangeArrowheads="1"/>
          </p:cNvSpPr>
          <p:nvPr/>
        </p:nvSpPr>
        <p:spPr bwMode="auto">
          <a:xfrm>
            <a:off x="6863500" y="4898571"/>
            <a:ext cx="25212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Mrs </a:t>
            </a:r>
            <a:r>
              <a:rPr lang="en-GB" altLang="en-US" sz="2000" dirty="0">
                <a:solidFill>
                  <a:prstClr val="black"/>
                </a:solidFill>
              </a:rPr>
              <a:t>Harding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Assistant Head Teacher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22" y="3491079"/>
            <a:ext cx="2124778" cy="2998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988" y="4898571"/>
            <a:ext cx="4327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enquiries@dobcroft-jun.Sheffield.sch.uk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B9A013-D286-4770-B116-5CA8E5963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586" y="1742054"/>
            <a:ext cx="1813744" cy="2274156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27290C0F-26F3-4E67-83CF-14FE7105B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399" y="599512"/>
            <a:ext cx="1548216" cy="204083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2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09"/>
    </mc:Choice>
    <mc:Fallback>
      <p:transition spd="slow" advTm="2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59" y="92617"/>
            <a:ext cx="8498747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Who is Who?</a:t>
            </a:r>
            <a:br>
              <a:rPr lang="en-GB" b="1" dirty="0">
                <a:solidFill>
                  <a:srgbClr val="00B050"/>
                </a:solidFill>
              </a:rPr>
            </a:br>
            <a:r>
              <a:rPr lang="en-GB" b="1" dirty="0">
                <a:solidFill>
                  <a:srgbClr val="00B050"/>
                </a:solidFill>
              </a:rPr>
              <a:t>Our Inclusion and safeguarding  Team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2820318" y="4224112"/>
            <a:ext cx="20452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Mrs Doyle- Designated safeguarding leader and Senior Mental Health Lead </a:t>
            </a:r>
          </a:p>
        </p:txBody>
      </p:sp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7603080" y="4204818"/>
            <a:ext cx="19294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 Little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Educational Needs Co-ordinator / </a:t>
            </a:r>
            <a:r>
              <a:rPr kumimoji="0" lang="en-GB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SENDCo</a:t>
            </a: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87635" y="4260534"/>
            <a:ext cx="25988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Mrs Sexton-  Designated safeguarding leader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96061" y="4204818"/>
            <a:ext cx="2208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Pastoral &amp; Family liaison Lead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Deputy designated safeguarding leader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50" y="2253146"/>
            <a:ext cx="1468078" cy="187274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59" y="2263831"/>
            <a:ext cx="1351319" cy="1862055"/>
          </a:xfrm>
          <a:prstGeom prst="rect">
            <a:avLst/>
          </a:prstGeom>
        </p:spPr>
      </p:pic>
      <p:pic>
        <p:nvPicPr>
          <p:cNvPr id="14" name="Picture 13" descr="200019">
            <a:extLst>
              <a:ext uri="{FF2B5EF4-FFF2-40B4-BE49-F238E27FC236}">
                <a16:creationId xmlns:a16="http://schemas.microsoft.com/office/drawing/2014/main" id="{8253C950-2EF6-47D7-83A0-991C0694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634" y="2283953"/>
            <a:ext cx="1475056" cy="189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75E3F409-7339-4167-A247-936B67F5A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086" y="4291549"/>
            <a:ext cx="20452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 Harrison- Online safeguarding leader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BBC9F4F-9C44-4335-A1A7-4C3F63BBA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9" y="2263830"/>
            <a:ext cx="1318861" cy="182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FC235-5F76-4038-A5CA-EE13833EC40A}"/>
              </a:ext>
            </a:extLst>
          </p:cNvPr>
          <p:cNvSpPr txBox="1"/>
          <p:nvPr/>
        </p:nvSpPr>
        <p:spPr>
          <a:xfrm>
            <a:off x="287635" y="6032500"/>
            <a:ext cx="702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9"/>
              </a:rPr>
              <a:t>headteacher@dobcroft-jun.Sheffield.sch.uk</a:t>
            </a:r>
            <a:r>
              <a:rPr lang="en-GB" dirty="0"/>
              <a:t>  (safeguarding concerns)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b="-1"/>
          <a:stretch/>
        </p:blipFill>
        <p:spPr bwMode="auto">
          <a:xfrm>
            <a:off x="2851318" y="2252748"/>
            <a:ext cx="1496291" cy="191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34"/>
    </mc:Choice>
    <mc:Fallback>
      <p:transition spd="slow" advTm="4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TextBox 1"/>
          <p:cNvSpPr txBox="1">
            <a:spLocks noChangeArrowheads="1"/>
          </p:cNvSpPr>
          <p:nvPr/>
        </p:nvSpPr>
        <p:spPr bwMode="auto">
          <a:xfrm>
            <a:off x="1828800" y="304800"/>
            <a:ext cx="853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Office Staff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35856" y="4153546"/>
            <a:ext cx="1749896" cy="728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3915" y="5522141"/>
            <a:ext cx="174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Mrs Murray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39200" y="1368363"/>
            <a:ext cx="174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 Higgins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28800" y="5304971"/>
            <a:ext cx="12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Mrs Holden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63944" y="5198533"/>
            <a:ext cx="115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 Wright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0" y="203722"/>
            <a:ext cx="1564303" cy="256479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41" y="2856376"/>
            <a:ext cx="1587793" cy="238429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2" y="3780717"/>
            <a:ext cx="1831778" cy="1421207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46" y="2878981"/>
            <a:ext cx="1588709" cy="2433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3564" y="1368363"/>
            <a:ext cx="522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enquiries@dobcroft-jun.sheffield.sch.uk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2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79"/>
    </mc:Choice>
    <mc:Fallback>
      <p:transition spd="slow" advTm="3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sz="4800" b="1" dirty="0">
                <a:solidFill>
                  <a:srgbClr val="00B050"/>
                </a:solidFill>
              </a:rPr>
              <a:t>Year 3 Team</a:t>
            </a: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875658" y="4090944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Miss Jackson</a:t>
            </a:r>
          </a:p>
        </p:txBody>
      </p:sp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8796035" y="4090944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Mr Frampton</a:t>
            </a:r>
          </a:p>
        </p:txBody>
      </p:sp>
      <p:sp>
        <p:nvSpPr>
          <p:cNvPr id="8201" name="TextBox 10"/>
          <p:cNvSpPr txBox="1">
            <a:spLocks noChangeArrowheads="1"/>
          </p:cNvSpPr>
          <p:nvPr/>
        </p:nvSpPr>
        <p:spPr bwMode="auto">
          <a:xfrm>
            <a:off x="5365750" y="4061871"/>
            <a:ext cx="176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Miss Taylor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6363" y="5660332"/>
            <a:ext cx="634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teachers@dobcroft-jun.sheffield.sch.uk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F7741A-237A-41F2-8CCB-9AD28F694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35" y="1499099"/>
            <a:ext cx="1600810" cy="2058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r="2981" b="4025"/>
          <a:stretch/>
        </p:blipFill>
        <p:spPr>
          <a:xfrm>
            <a:off x="875658" y="1499099"/>
            <a:ext cx="1770610" cy="2370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17C9A5-A4DE-4573-90B2-E16EDB989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50" y="1384059"/>
            <a:ext cx="1765300" cy="264795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9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59"/>
    </mc:Choice>
    <mc:Fallback>
      <p:transition spd="slow" advTm="2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58304814"/>
              </p:ext>
            </p:extLst>
          </p:nvPr>
        </p:nvGraphicFramePr>
        <p:xfrm>
          <a:off x="-731522" y="-130233"/>
          <a:ext cx="8321042" cy="6988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16437" y="1338349"/>
            <a:ext cx="412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B050"/>
                </a:solidFill>
              </a:rPr>
              <a:t>Our Curriculum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5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95"/>
    </mc:Choice>
    <mc:Fallback>
      <p:transition spd="slow" advTm="17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2057400" y="1905000"/>
            <a:ext cx="8229600" cy="4343400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16445" name="TextBox 1"/>
          <p:cNvSpPr txBox="1">
            <a:spLocks noChangeArrowheads="1"/>
          </p:cNvSpPr>
          <p:nvPr/>
        </p:nvSpPr>
        <p:spPr bwMode="auto">
          <a:xfrm>
            <a:off x="371959" y="294468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>
                <a:solidFill>
                  <a:srgbClr val="00B050"/>
                </a:solidFill>
                <a:latin typeface="+mn-lt"/>
              </a:rPr>
              <a:t>A Typical Week at DJS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44" y="878668"/>
            <a:ext cx="9195814" cy="593087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9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28"/>
    </mc:Choice>
    <mc:Fallback>
      <p:transition spd="slow" advTm="4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B27D803-8E61-419F-89F0-D0B867252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881" y="433953"/>
            <a:ext cx="5372850" cy="5839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963" y="433953"/>
            <a:ext cx="3257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B050"/>
                </a:solidFill>
              </a:rPr>
              <a:t>Our Building and</a:t>
            </a:r>
          </a:p>
          <a:p>
            <a:r>
              <a:rPr lang="en-GB" sz="3200" b="1" dirty="0">
                <a:solidFill>
                  <a:srgbClr val="00B050"/>
                </a:solidFill>
              </a:rPr>
              <a:t> Y3 classrooms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65815" y="3574665"/>
            <a:ext cx="105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Y3 classrooms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B3E3BD-9137-490A-BA5F-2562162DF186}"/>
              </a:ext>
            </a:extLst>
          </p:cNvPr>
          <p:cNvSpPr txBox="1"/>
          <p:nvPr/>
        </p:nvSpPr>
        <p:spPr>
          <a:xfrm>
            <a:off x="528506" y="2072081"/>
            <a:ext cx="33639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845-955:</a:t>
            </a:r>
          </a:p>
          <a:p>
            <a:r>
              <a:rPr lang="en-GB" sz="2000" dirty="0"/>
              <a:t>Year 3 pupils enter the building on the </a:t>
            </a:r>
            <a:r>
              <a:rPr lang="en-GB" sz="2000" b="1" dirty="0"/>
              <a:t>back playground and go straight to class</a:t>
            </a:r>
          </a:p>
          <a:p>
            <a:endParaRPr lang="en-GB" sz="2000" dirty="0"/>
          </a:p>
          <a:p>
            <a:r>
              <a:rPr lang="en-GB" sz="2000" dirty="0"/>
              <a:t>At 330pm ALL pupils exit from the front playground, where adults check they are </a:t>
            </a:r>
            <a:r>
              <a:rPr lang="en-GB" sz="2000" b="1" dirty="0"/>
              <a:t>following the going home arrangements</a:t>
            </a:r>
            <a:endParaRPr lang="en-GB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8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08"/>
    </mc:Choice>
    <mc:Fallback>
      <p:transition spd="slow" advTm="14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2007</Words>
  <Application>Microsoft Office PowerPoint</Application>
  <PresentationFormat>Widescreen</PresentationFormat>
  <Paragraphs>258</Paragraphs>
  <Slides>25</Slides>
  <Notes>24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Who is Who? Senior Leadership team</vt:lpstr>
      <vt:lpstr>Who is Who? Our Inclusion and safeguarding  Team</vt:lpstr>
      <vt:lpstr>PowerPoint Presentation</vt:lpstr>
      <vt:lpstr>Year 3 Team</vt:lpstr>
      <vt:lpstr>PowerPoint Presentation</vt:lpstr>
      <vt:lpstr>PowerPoint Presentation</vt:lpstr>
      <vt:lpstr>PowerPoint Presentation</vt:lpstr>
      <vt:lpstr>PowerPoint Presentation</vt:lpstr>
      <vt:lpstr>Our School Values</vt:lpstr>
      <vt:lpstr>Our School Values &amp;  Celebration</vt:lpstr>
      <vt:lpstr>Behaviour Policy</vt:lpstr>
      <vt:lpstr>Anti-Bullying Policy</vt:lpstr>
      <vt:lpstr>Wellbeing &amp; Thrive</vt:lpstr>
      <vt:lpstr>Things You will Need!</vt:lpstr>
      <vt:lpstr>PowerPoint Presentation</vt:lpstr>
      <vt:lpstr>PowerPoint Presentation</vt:lpstr>
      <vt:lpstr>Communication</vt:lpstr>
      <vt:lpstr>Before your child starts in September</vt:lpstr>
      <vt:lpstr>Day 1- Wednesday 2nd  September</vt:lpstr>
      <vt:lpstr>DAY 2- Thursday 4th September</vt:lpstr>
      <vt:lpstr>3:30pm – Every day</vt:lpstr>
      <vt:lpstr>In September</vt:lpstr>
      <vt:lpstr>A Big Welcome to  Our School</vt:lpstr>
    </vt:vector>
  </TitlesOfParts>
  <Company>Sheffield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Sexton</dc:creator>
  <cp:lastModifiedBy>Windows User</cp:lastModifiedBy>
  <cp:revision>83</cp:revision>
  <cp:lastPrinted>2026-06-08T10:09:27Z</cp:lastPrinted>
  <dcterms:created xsi:type="dcterms:W3CDTF">2019-06-26T12:48:11Z</dcterms:created>
  <dcterms:modified xsi:type="dcterms:W3CDTF">2026-06-10T15:53:46Z</dcterms:modified>
</cp:coreProperties>
</file>