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89" r:id="rId2"/>
    <p:sldId id="290" r:id="rId3"/>
    <p:sldId id="291" r:id="rId4"/>
    <p:sldId id="292" r:id="rId5"/>
    <p:sldId id="293" r:id="rId6"/>
    <p:sldId id="294" r:id="rId7"/>
    <p:sldId id="264" r:id="rId8"/>
    <p:sldId id="265" r:id="rId9"/>
    <p:sldId id="261" r:id="rId10"/>
    <p:sldId id="287" r:id="rId11"/>
    <p:sldId id="268" r:id="rId12"/>
    <p:sldId id="283" r:id="rId13"/>
    <p:sldId id="281" r:id="rId14"/>
    <p:sldId id="285" r:id="rId15"/>
    <p:sldId id="288" r:id="rId16"/>
    <p:sldId id="282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mailto:teachers@dobcroft-jun.Sheffield.ch.uk" TargetMode="External"/><Relationship Id="rId1" Type="http://schemas.openxmlformats.org/officeDocument/2006/relationships/hyperlink" Target="mailto:hlittle@dobcroft-jun.sheffield.sch.uk" TargetMode="External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hyperlink" Target="mailto:teachers@dobcroft-jun.Sheffield.ch.uk" TargetMode="External"/><Relationship Id="rId1" Type="http://schemas.openxmlformats.org/officeDocument/2006/relationships/hyperlink" Target="mailto:hlittle@dobcroft-jun.sheffield.sch.uk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E0E271-91DC-482B-8078-37A9617F4501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B6D802C1-3E55-499C-BC0B-1F86766B641F}">
      <dgm:prSet phldrT="[Text]" custT="1"/>
      <dgm:spPr/>
      <dgm:t>
        <a:bodyPr/>
        <a:lstStyle/>
        <a:p>
          <a:r>
            <a:rPr lang="en-GB" sz="1400" b="1" dirty="0">
              <a:solidFill>
                <a:srgbClr val="FFFF00"/>
              </a:solidFill>
            </a:rPr>
            <a:t>Personal Development</a:t>
          </a:r>
        </a:p>
        <a:p>
          <a:r>
            <a:rPr lang="en-GB" sz="1200" dirty="0"/>
            <a:t>RE</a:t>
          </a:r>
        </a:p>
        <a:p>
          <a:r>
            <a:rPr lang="en-GB" sz="1200" dirty="0"/>
            <a:t>Online safety</a:t>
          </a:r>
        </a:p>
        <a:p>
          <a:r>
            <a:rPr lang="en-GB" sz="1200" dirty="0"/>
            <a:t>Relationship and sex education</a:t>
          </a:r>
        </a:p>
        <a:p>
          <a:r>
            <a:rPr lang="en-GB" sz="1200" dirty="0"/>
            <a:t>Personal, social and health education Assemblies</a:t>
          </a:r>
        </a:p>
        <a:p>
          <a:r>
            <a:rPr lang="en-GB" sz="1200" dirty="0"/>
            <a:t>Our</a:t>
          </a:r>
          <a:r>
            <a:rPr lang="en-GB" sz="1200" baseline="0" dirty="0"/>
            <a:t> values (linked to British values)</a:t>
          </a:r>
        </a:p>
        <a:p>
          <a:r>
            <a:rPr lang="en-GB" sz="1200" baseline="0" dirty="0"/>
            <a:t>Residential visits (Y4 &amp; 6)</a:t>
          </a:r>
        </a:p>
        <a:p>
          <a:r>
            <a:rPr lang="en-GB" sz="1200" baseline="0" dirty="0"/>
            <a:t>Outdoor education days (Y3 &amp; 5)</a:t>
          </a:r>
        </a:p>
        <a:p>
          <a:r>
            <a:rPr lang="en-GB" sz="1200" baseline="0" dirty="0"/>
            <a:t>Lunchtime provision &amp; clubs</a:t>
          </a:r>
        </a:p>
        <a:p>
          <a:r>
            <a:rPr lang="en-GB" sz="1200" baseline="0" dirty="0"/>
            <a:t>Educational visits</a:t>
          </a:r>
          <a:endParaRPr lang="en-US" sz="1200" dirty="0"/>
        </a:p>
        <a:p>
          <a:endParaRPr lang="en-US" sz="500" dirty="0"/>
        </a:p>
      </dgm:t>
    </dgm:pt>
    <dgm:pt modelId="{B5B42215-81CD-4F01-A6C7-06B6F842B532}" type="parTrans" cxnId="{BFE8ED29-3F07-45D9-A095-D095093BC0B9}">
      <dgm:prSet/>
      <dgm:spPr/>
      <dgm:t>
        <a:bodyPr/>
        <a:lstStyle/>
        <a:p>
          <a:endParaRPr lang="en-US"/>
        </a:p>
      </dgm:t>
    </dgm:pt>
    <dgm:pt modelId="{CBDCAF00-D364-4B4D-936E-33CE37B2BBBE}" type="sibTrans" cxnId="{BFE8ED29-3F07-45D9-A095-D095093BC0B9}">
      <dgm:prSet/>
      <dgm:spPr/>
      <dgm:t>
        <a:bodyPr/>
        <a:lstStyle/>
        <a:p>
          <a:endParaRPr lang="en-US"/>
        </a:p>
      </dgm:t>
    </dgm:pt>
    <dgm:pt modelId="{AE2F1B1F-55C4-4B2D-A3D6-7FAD39EAC021}">
      <dgm:prSet custT="1"/>
      <dgm:spPr/>
      <dgm:t>
        <a:bodyPr/>
        <a:lstStyle/>
        <a:p>
          <a:r>
            <a:rPr lang="en-GB" sz="1600" b="1" dirty="0">
              <a:solidFill>
                <a:srgbClr val="FFFF00"/>
              </a:solidFill>
            </a:rPr>
            <a:t>The core subjects</a:t>
          </a:r>
        </a:p>
        <a:p>
          <a:r>
            <a:rPr lang="en-GB" sz="1400" dirty="0"/>
            <a:t>English</a:t>
          </a:r>
        </a:p>
        <a:p>
          <a:r>
            <a:rPr lang="en-GB" sz="1400" dirty="0"/>
            <a:t>Maths</a:t>
          </a:r>
        </a:p>
        <a:p>
          <a:r>
            <a:rPr lang="en-GB" sz="1400" dirty="0"/>
            <a:t>Reading</a:t>
          </a:r>
        </a:p>
        <a:p>
          <a:r>
            <a:rPr lang="en-GB" sz="1400" dirty="0"/>
            <a:t>Science</a:t>
          </a:r>
        </a:p>
      </dgm:t>
    </dgm:pt>
    <dgm:pt modelId="{35B22E1B-ED6E-40EF-AB56-62C21665736B}" type="parTrans" cxnId="{6A96933F-FCD7-4BC0-96AD-A93775C7630A}">
      <dgm:prSet/>
      <dgm:spPr/>
      <dgm:t>
        <a:bodyPr/>
        <a:lstStyle/>
        <a:p>
          <a:endParaRPr lang="en-US"/>
        </a:p>
      </dgm:t>
    </dgm:pt>
    <dgm:pt modelId="{24A6AEB9-5ED7-4673-9655-4AA90750877A}" type="sibTrans" cxnId="{6A96933F-FCD7-4BC0-96AD-A93775C7630A}">
      <dgm:prSet/>
      <dgm:spPr/>
      <dgm:t>
        <a:bodyPr/>
        <a:lstStyle/>
        <a:p>
          <a:endParaRPr lang="en-US"/>
        </a:p>
      </dgm:t>
    </dgm:pt>
    <dgm:pt modelId="{A14E08A4-3365-461A-9C10-1F980C752B21}">
      <dgm:prSet custT="1"/>
      <dgm:spPr/>
      <dgm:t>
        <a:bodyPr/>
        <a:lstStyle/>
        <a:p>
          <a:r>
            <a:rPr lang="en-GB" sz="1400" b="1" dirty="0">
              <a:solidFill>
                <a:srgbClr val="FFFF00"/>
              </a:solidFill>
            </a:rPr>
            <a:t>The foundation subjects</a:t>
          </a:r>
        </a:p>
        <a:p>
          <a:r>
            <a:rPr lang="en-GB" sz="1400" dirty="0"/>
            <a:t>Art &amp; design</a:t>
          </a:r>
        </a:p>
        <a:p>
          <a:r>
            <a:rPr lang="en-GB" sz="1400" dirty="0"/>
            <a:t>D&amp;T</a:t>
          </a:r>
        </a:p>
        <a:p>
          <a:r>
            <a:rPr lang="en-GB" sz="1400" dirty="0"/>
            <a:t>Computing</a:t>
          </a:r>
        </a:p>
        <a:p>
          <a:r>
            <a:rPr lang="en-GB" sz="1400" dirty="0"/>
            <a:t>Geography</a:t>
          </a:r>
        </a:p>
        <a:p>
          <a:r>
            <a:rPr lang="en-GB" sz="1400" dirty="0"/>
            <a:t>PE</a:t>
          </a:r>
        </a:p>
        <a:p>
          <a:r>
            <a:rPr lang="en-GB" sz="1400" dirty="0"/>
            <a:t>Music</a:t>
          </a:r>
          <a:r>
            <a:rPr lang="en-GB" sz="1400" baseline="0" dirty="0"/>
            <a:t> </a:t>
          </a:r>
        </a:p>
        <a:p>
          <a:r>
            <a:rPr lang="en-GB" sz="1400" baseline="0" dirty="0"/>
            <a:t>French</a:t>
          </a:r>
        </a:p>
        <a:p>
          <a:r>
            <a:rPr lang="en-GB" sz="1100" baseline="0" dirty="0"/>
            <a:t>History</a:t>
          </a:r>
          <a:endParaRPr lang="en-GB" sz="1100" dirty="0"/>
        </a:p>
      </dgm:t>
    </dgm:pt>
    <dgm:pt modelId="{01CFE792-18EF-4072-AEE9-D06632988EEC}" type="parTrans" cxnId="{9D0C53FB-55AD-418A-973C-5ABD4BEE371D}">
      <dgm:prSet/>
      <dgm:spPr/>
      <dgm:t>
        <a:bodyPr/>
        <a:lstStyle/>
        <a:p>
          <a:endParaRPr lang="en-US"/>
        </a:p>
      </dgm:t>
    </dgm:pt>
    <dgm:pt modelId="{210C2D8F-D232-4EDE-AC48-5183F12F29CB}" type="sibTrans" cxnId="{9D0C53FB-55AD-418A-973C-5ABD4BEE371D}">
      <dgm:prSet/>
      <dgm:spPr/>
      <dgm:t>
        <a:bodyPr/>
        <a:lstStyle/>
        <a:p>
          <a:endParaRPr lang="en-US"/>
        </a:p>
      </dgm:t>
    </dgm:pt>
    <dgm:pt modelId="{AEEBA749-EC9F-4522-A358-E9E5FB2694BA}" type="pres">
      <dgm:prSet presAssocID="{F5E0E271-91DC-482B-8078-37A9617F4501}" presName="compositeShape" presStyleCnt="0">
        <dgm:presLayoutVars>
          <dgm:chMax val="7"/>
          <dgm:dir/>
          <dgm:resizeHandles val="exact"/>
        </dgm:presLayoutVars>
      </dgm:prSet>
      <dgm:spPr/>
    </dgm:pt>
    <dgm:pt modelId="{CD0043A0-2F06-46C0-83DF-F15CF0EBB559}" type="pres">
      <dgm:prSet presAssocID="{F5E0E271-91DC-482B-8078-37A9617F4501}" presName="wedge1" presStyleLbl="node1" presStyleIdx="0" presStyleCnt="3" custLinFactNeighborX="-4389" custLinFactNeighborY="3951"/>
      <dgm:spPr/>
    </dgm:pt>
    <dgm:pt modelId="{1DC998CF-D06D-45F2-AA60-832C9E049EC3}" type="pres">
      <dgm:prSet presAssocID="{F5E0E271-91DC-482B-8078-37A9617F450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3C47EB6-09C2-4097-B611-44357C8AF21A}" type="pres">
      <dgm:prSet presAssocID="{F5E0E271-91DC-482B-8078-37A9617F4501}" presName="wedge2" presStyleLbl="node1" presStyleIdx="1" presStyleCnt="3" custScaleX="98819" custScaleY="109378" custLinFactNeighborX="-100" custLinFactNeighborY="1109"/>
      <dgm:spPr/>
    </dgm:pt>
    <dgm:pt modelId="{09688406-1872-4604-81CE-29047B39684F}" type="pres">
      <dgm:prSet presAssocID="{F5E0E271-91DC-482B-8078-37A9617F450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F83F989-5EEA-4186-B9BC-712515120057}" type="pres">
      <dgm:prSet presAssocID="{F5E0E271-91DC-482B-8078-37A9617F4501}" presName="wedge3" presStyleLbl="node1" presStyleIdx="2" presStyleCnt="3" custLinFactNeighborX="-239" custLinFactNeighborY="584"/>
      <dgm:spPr/>
    </dgm:pt>
    <dgm:pt modelId="{828FFCDB-B58E-44B7-8453-CD71A879EB63}" type="pres">
      <dgm:prSet presAssocID="{F5E0E271-91DC-482B-8078-37A9617F450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FE8ED29-3F07-45D9-A095-D095093BC0B9}" srcId="{F5E0E271-91DC-482B-8078-37A9617F4501}" destId="{B6D802C1-3E55-499C-BC0B-1F86766B641F}" srcOrd="1" destOrd="0" parTransId="{B5B42215-81CD-4F01-A6C7-06B6F842B532}" sibTransId="{CBDCAF00-D364-4B4D-936E-33CE37B2BBBE}"/>
    <dgm:cxn modelId="{6A96933F-FCD7-4BC0-96AD-A93775C7630A}" srcId="{F5E0E271-91DC-482B-8078-37A9617F4501}" destId="{AE2F1B1F-55C4-4B2D-A3D6-7FAD39EAC021}" srcOrd="2" destOrd="0" parTransId="{35B22E1B-ED6E-40EF-AB56-62C21665736B}" sibTransId="{24A6AEB9-5ED7-4673-9655-4AA90750877A}"/>
    <dgm:cxn modelId="{9D379242-18CF-44B7-86D9-BB6D3241C5E5}" type="presOf" srcId="{B6D802C1-3E55-499C-BC0B-1F86766B641F}" destId="{93C47EB6-09C2-4097-B611-44357C8AF21A}" srcOrd="0" destOrd="0" presId="urn:microsoft.com/office/officeart/2005/8/layout/chart3"/>
    <dgm:cxn modelId="{23641245-4502-4FF0-9B49-9A71D31B7818}" type="presOf" srcId="{B6D802C1-3E55-499C-BC0B-1F86766B641F}" destId="{09688406-1872-4604-81CE-29047B39684F}" srcOrd="1" destOrd="0" presId="urn:microsoft.com/office/officeart/2005/8/layout/chart3"/>
    <dgm:cxn modelId="{3CC6985A-5E4A-44E1-9644-46573E6A9FD3}" type="presOf" srcId="{A14E08A4-3365-461A-9C10-1F980C752B21}" destId="{CD0043A0-2F06-46C0-83DF-F15CF0EBB559}" srcOrd="0" destOrd="0" presId="urn:microsoft.com/office/officeart/2005/8/layout/chart3"/>
    <dgm:cxn modelId="{E7EB7790-214E-4F42-A293-4EBE49D24016}" type="presOf" srcId="{AE2F1B1F-55C4-4B2D-A3D6-7FAD39EAC021}" destId="{6F83F989-5EEA-4186-B9BC-712515120057}" srcOrd="0" destOrd="0" presId="urn:microsoft.com/office/officeart/2005/8/layout/chart3"/>
    <dgm:cxn modelId="{CD3713AE-527E-49DD-9F49-D700BAD70602}" type="presOf" srcId="{F5E0E271-91DC-482B-8078-37A9617F4501}" destId="{AEEBA749-EC9F-4522-A358-E9E5FB2694BA}" srcOrd="0" destOrd="0" presId="urn:microsoft.com/office/officeart/2005/8/layout/chart3"/>
    <dgm:cxn modelId="{4EBCA7C1-F1A3-4DCE-A75F-0F7D5A51C00C}" type="presOf" srcId="{AE2F1B1F-55C4-4B2D-A3D6-7FAD39EAC021}" destId="{828FFCDB-B58E-44B7-8453-CD71A879EB63}" srcOrd="1" destOrd="0" presId="urn:microsoft.com/office/officeart/2005/8/layout/chart3"/>
    <dgm:cxn modelId="{9D0C53FB-55AD-418A-973C-5ABD4BEE371D}" srcId="{F5E0E271-91DC-482B-8078-37A9617F4501}" destId="{A14E08A4-3365-461A-9C10-1F980C752B21}" srcOrd="0" destOrd="0" parTransId="{01CFE792-18EF-4072-AEE9-D06632988EEC}" sibTransId="{210C2D8F-D232-4EDE-AC48-5183F12F29CB}"/>
    <dgm:cxn modelId="{EC2434FC-CD74-422B-8009-F266AAE000D8}" type="presOf" srcId="{A14E08A4-3365-461A-9C10-1F980C752B21}" destId="{1DC998CF-D06D-45F2-AA60-832C9E049EC3}" srcOrd="1" destOrd="0" presId="urn:microsoft.com/office/officeart/2005/8/layout/chart3"/>
    <dgm:cxn modelId="{0ECC34B1-11F3-4B0D-8AB4-23A49E552B45}" type="presParOf" srcId="{AEEBA749-EC9F-4522-A358-E9E5FB2694BA}" destId="{CD0043A0-2F06-46C0-83DF-F15CF0EBB559}" srcOrd="0" destOrd="0" presId="urn:microsoft.com/office/officeart/2005/8/layout/chart3"/>
    <dgm:cxn modelId="{07166A6F-1EE4-4A0B-B28F-A7F38421DDBE}" type="presParOf" srcId="{AEEBA749-EC9F-4522-A358-E9E5FB2694BA}" destId="{1DC998CF-D06D-45F2-AA60-832C9E049EC3}" srcOrd="1" destOrd="0" presId="urn:microsoft.com/office/officeart/2005/8/layout/chart3"/>
    <dgm:cxn modelId="{8C3C2112-0C9B-442E-839D-110007F7DCFF}" type="presParOf" srcId="{AEEBA749-EC9F-4522-A358-E9E5FB2694BA}" destId="{93C47EB6-09C2-4097-B611-44357C8AF21A}" srcOrd="2" destOrd="0" presId="urn:microsoft.com/office/officeart/2005/8/layout/chart3"/>
    <dgm:cxn modelId="{4AC6BB74-F317-4987-9DCD-DF4974DF1E7D}" type="presParOf" srcId="{AEEBA749-EC9F-4522-A358-E9E5FB2694BA}" destId="{09688406-1872-4604-81CE-29047B39684F}" srcOrd="3" destOrd="0" presId="urn:microsoft.com/office/officeart/2005/8/layout/chart3"/>
    <dgm:cxn modelId="{2E0DCCE5-E58F-4EDD-9295-80EA032891FF}" type="presParOf" srcId="{AEEBA749-EC9F-4522-A358-E9E5FB2694BA}" destId="{6F83F989-5EEA-4186-B9BC-712515120057}" srcOrd="4" destOrd="0" presId="urn:microsoft.com/office/officeart/2005/8/layout/chart3"/>
    <dgm:cxn modelId="{592464B3-B259-48AA-8E29-F639F0B82DBF}" type="presParOf" srcId="{AEEBA749-EC9F-4522-A358-E9E5FB2694BA}" destId="{828FFCDB-B58E-44B7-8453-CD71A879EB63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9D552C-18C9-4429-925E-C136EB618D51}" type="doc">
      <dgm:prSet loTypeId="urn:microsoft.com/office/officeart/2005/8/layout/process2" loCatId="process" qsTypeId="urn:microsoft.com/office/officeart/2005/8/quickstyle/simple3" qsCatId="simple" csTypeId="urn:microsoft.com/office/officeart/2005/8/colors/accent1_2" csCatId="accent1" phldr="1"/>
      <dgm:spPr/>
    </dgm:pt>
    <dgm:pt modelId="{0BF922B4-6F82-45FE-8598-E46DFF1FABCC}">
      <dgm:prSet phldrT="[Text]"/>
      <dgm:spPr>
        <a:gradFill rotWithShape="0">
          <a:gsLst>
            <a:gs pos="0">
              <a:srgbClr val="FFFF00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en-US" dirty="0"/>
            <a:t>1. Class teacher or </a:t>
          </a:r>
          <a:r>
            <a:rPr lang="en-US" dirty="0" err="1"/>
            <a:t>SENDCo</a:t>
          </a:r>
          <a:endParaRPr lang="en-US" dirty="0"/>
        </a:p>
        <a:p>
          <a:r>
            <a:rPr lang="en-US" b="1" dirty="0"/>
            <a:t>pop-in or email</a:t>
          </a:r>
          <a:r>
            <a:rPr lang="en-US" dirty="0"/>
            <a:t>:</a:t>
          </a:r>
        </a:p>
        <a:p>
          <a:r>
            <a:rPr lang="en-US" dirty="0">
              <a:hlinkClick xmlns:r="http://schemas.openxmlformats.org/officeDocument/2006/relationships" r:id="rId1"/>
            </a:rPr>
            <a:t>hlittle@dobcroft-jun.sheffield.sch.uk</a:t>
          </a:r>
          <a:r>
            <a:rPr lang="en-US" dirty="0"/>
            <a:t> </a:t>
          </a:r>
        </a:p>
        <a:p>
          <a:r>
            <a:rPr lang="en-US" dirty="0">
              <a:hlinkClick xmlns:r="http://schemas.openxmlformats.org/officeDocument/2006/relationships" r:id="rId2"/>
            </a:rPr>
            <a:t>teachers@dobcroft-jun.Sheffield.ch.uk</a:t>
          </a:r>
          <a:endParaRPr lang="en-US" dirty="0"/>
        </a:p>
        <a:p>
          <a:r>
            <a:rPr lang="en-US" dirty="0"/>
            <a:t>Use </a:t>
          </a:r>
          <a:r>
            <a:rPr lang="en-US" b="1" dirty="0" err="1"/>
            <a:t>ClassDoJo</a:t>
          </a:r>
          <a:r>
            <a:rPr lang="en-US" b="1" dirty="0"/>
            <a:t> </a:t>
          </a:r>
          <a:r>
            <a:rPr lang="en-US" b="0" dirty="0"/>
            <a:t>for</a:t>
          </a:r>
          <a:r>
            <a:rPr lang="en-US" b="1" dirty="0"/>
            <a:t> </a:t>
          </a:r>
          <a:r>
            <a:rPr lang="en-US" b="0" dirty="0"/>
            <a:t>informal, quick messages but not for anything which requires more attention e.g. pastoral concern </a:t>
          </a:r>
        </a:p>
      </dgm:t>
    </dgm:pt>
    <dgm:pt modelId="{A11D93F3-E972-4EC5-90A2-4CD4CB8194D5}" type="parTrans" cxnId="{47B46E70-426A-4410-9FC1-98376FA0A6AC}">
      <dgm:prSet/>
      <dgm:spPr/>
      <dgm:t>
        <a:bodyPr/>
        <a:lstStyle/>
        <a:p>
          <a:endParaRPr lang="en-US"/>
        </a:p>
      </dgm:t>
    </dgm:pt>
    <dgm:pt modelId="{3E58B29F-385A-4A3C-B3FE-9A919211E364}" type="sibTrans" cxnId="{47B46E70-426A-4410-9FC1-98376FA0A6AC}">
      <dgm:prSet/>
      <dgm:spPr>
        <a:solidFill>
          <a:srgbClr val="7030A0"/>
        </a:solidFill>
      </dgm:spPr>
      <dgm:t>
        <a:bodyPr/>
        <a:lstStyle/>
        <a:p>
          <a:endParaRPr lang="en-US"/>
        </a:p>
      </dgm:t>
    </dgm:pt>
    <dgm:pt modelId="{C5575233-69C8-420B-A069-9072CA1DDEA0}">
      <dgm:prSet phldrT="[Text]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rgbClr val="FFFF00"/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en-US" dirty="0"/>
            <a:t>2. Dedicated member of senior leadership team- </a:t>
          </a:r>
        </a:p>
        <a:p>
          <a:r>
            <a:rPr lang="en-US" b="1" dirty="0" err="1"/>
            <a:t>Mr</a:t>
          </a:r>
          <a:r>
            <a:rPr lang="en-US" b="1" dirty="0"/>
            <a:t> Paul Harrison</a:t>
          </a:r>
        </a:p>
        <a:p>
          <a:r>
            <a:rPr lang="en-US" b="1" dirty="0"/>
            <a:t>pharrison@dobcroft-jun.Sheffield.sch.uk</a:t>
          </a:r>
        </a:p>
      </dgm:t>
    </dgm:pt>
    <dgm:pt modelId="{16353ABE-E0E0-4D1C-951D-C2D2D4AA6EE6}" type="parTrans" cxnId="{181B9E36-A95E-486C-8AF2-4CC9406431A1}">
      <dgm:prSet/>
      <dgm:spPr/>
      <dgm:t>
        <a:bodyPr/>
        <a:lstStyle/>
        <a:p>
          <a:endParaRPr lang="en-US"/>
        </a:p>
      </dgm:t>
    </dgm:pt>
    <dgm:pt modelId="{8AD3474B-1058-4901-8794-60395BC44D26}" type="sibTrans" cxnId="{181B9E36-A95E-486C-8AF2-4CC9406431A1}">
      <dgm:prSet/>
      <dgm:spPr>
        <a:solidFill>
          <a:srgbClr val="7030A0"/>
        </a:solidFill>
      </dgm:spPr>
      <dgm:t>
        <a:bodyPr/>
        <a:lstStyle/>
        <a:p>
          <a:endParaRPr lang="en-US"/>
        </a:p>
      </dgm:t>
    </dgm:pt>
    <dgm:pt modelId="{F58A85F2-3091-4740-8C3A-EFB374793189}">
      <dgm:prSet phldrT="[Text]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rgbClr val="FFFF00"/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en-US" dirty="0"/>
            <a:t>3. Deputy head teacher or head teacher- please email or telephone</a:t>
          </a:r>
        </a:p>
      </dgm:t>
    </dgm:pt>
    <dgm:pt modelId="{592692BF-3282-4348-8C60-A8E523D4757D}" type="parTrans" cxnId="{4C301BD0-4283-4D5F-A793-0FF941DFC46D}">
      <dgm:prSet/>
      <dgm:spPr/>
      <dgm:t>
        <a:bodyPr/>
        <a:lstStyle/>
        <a:p>
          <a:endParaRPr lang="en-US"/>
        </a:p>
      </dgm:t>
    </dgm:pt>
    <dgm:pt modelId="{8FFA546A-E10B-4F54-8D4A-7BF8B9F96511}" type="sibTrans" cxnId="{4C301BD0-4283-4D5F-A793-0FF941DFC46D}">
      <dgm:prSet/>
      <dgm:spPr/>
      <dgm:t>
        <a:bodyPr/>
        <a:lstStyle/>
        <a:p>
          <a:endParaRPr lang="en-US"/>
        </a:p>
      </dgm:t>
    </dgm:pt>
    <dgm:pt modelId="{E21972C9-4365-4796-8E36-D08ED227AB6F}" type="pres">
      <dgm:prSet presAssocID="{929D552C-18C9-4429-925E-C136EB618D51}" presName="linearFlow" presStyleCnt="0">
        <dgm:presLayoutVars>
          <dgm:resizeHandles val="exact"/>
        </dgm:presLayoutVars>
      </dgm:prSet>
      <dgm:spPr/>
    </dgm:pt>
    <dgm:pt modelId="{60559FF9-AF17-40C7-BD9E-5675A1918672}" type="pres">
      <dgm:prSet presAssocID="{0BF922B4-6F82-45FE-8598-E46DFF1FABCC}" presName="node" presStyleLbl="node1" presStyleIdx="0" presStyleCnt="3" custScaleX="111193" custScaleY="195839" custLinFactNeighborX="-18161" custLinFactNeighborY="4604">
        <dgm:presLayoutVars>
          <dgm:bulletEnabled val="1"/>
        </dgm:presLayoutVars>
      </dgm:prSet>
      <dgm:spPr/>
    </dgm:pt>
    <dgm:pt modelId="{37AEA568-A045-4AE2-8D3C-C7BD9653BF3A}" type="pres">
      <dgm:prSet presAssocID="{3E58B29F-385A-4A3C-B3FE-9A919211E364}" presName="sibTrans" presStyleLbl="sibTrans2D1" presStyleIdx="0" presStyleCnt="2" custAng="21263158"/>
      <dgm:spPr/>
    </dgm:pt>
    <dgm:pt modelId="{3DF18864-0766-4EF3-BA12-DEAADC375FC0}" type="pres">
      <dgm:prSet presAssocID="{3E58B29F-385A-4A3C-B3FE-9A919211E364}" presName="connectorText" presStyleLbl="sibTrans2D1" presStyleIdx="0" presStyleCnt="2"/>
      <dgm:spPr/>
    </dgm:pt>
    <dgm:pt modelId="{C878F8D7-181A-43C6-9C3E-EA25101EE113}" type="pres">
      <dgm:prSet presAssocID="{C5575233-69C8-420B-A069-9072CA1DDEA0}" presName="node" presStyleLbl="node1" presStyleIdx="1" presStyleCnt="3" custLinFactNeighborX="-23206" custLinFactNeighborY="-8125">
        <dgm:presLayoutVars>
          <dgm:bulletEnabled val="1"/>
        </dgm:presLayoutVars>
      </dgm:prSet>
      <dgm:spPr/>
    </dgm:pt>
    <dgm:pt modelId="{F3ED5A90-FC8A-4D3C-80D2-8DB012359CCC}" type="pres">
      <dgm:prSet presAssocID="{8AD3474B-1058-4901-8794-60395BC44D26}" presName="sibTrans" presStyleLbl="sibTrans2D1" presStyleIdx="1" presStyleCnt="2"/>
      <dgm:spPr/>
    </dgm:pt>
    <dgm:pt modelId="{5BED5215-6335-47E6-91CB-BD6B4D267A40}" type="pres">
      <dgm:prSet presAssocID="{8AD3474B-1058-4901-8794-60395BC44D26}" presName="connectorText" presStyleLbl="sibTrans2D1" presStyleIdx="1" presStyleCnt="2"/>
      <dgm:spPr/>
    </dgm:pt>
    <dgm:pt modelId="{09A69467-871E-4A13-8CAA-B91574657620}" type="pres">
      <dgm:prSet presAssocID="{F58A85F2-3091-4740-8C3A-EFB374793189}" presName="node" presStyleLbl="node1" presStyleIdx="2" presStyleCnt="3" custLinFactY="43071" custLinFactNeighborX="-6141" custLinFactNeighborY="100000">
        <dgm:presLayoutVars>
          <dgm:bulletEnabled val="1"/>
        </dgm:presLayoutVars>
      </dgm:prSet>
      <dgm:spPr/>
    </dgm:pt>
  </dgm:ptLst>
  <dgm:cxnLst>
    <dgm:cxn modelId="{BFCFCC17-C826-4A61-A950-71BC9300478F}" type="presOf" srcId="{0BF922B4-6F82-45FE-8598-E46DFF1FABCC}" destId="{60559FF9-AF17-40C7-BD9E-5675A1918672}" srcOrd="0" destOrd="0" presId="urn:microsoft.com/office/officeart/2005/8/layout/process2"/>
    <dgm:cxn modelId="{D0A4FE19-2F3D-4370-A082-F1B6E5AF15F5}" type="presOf" srcId="{3E58B29F-385A-4A3C-B3FE-9A919211E364}" destId="{3DF18864-0766-4EF3-BA12-DEAADC375FC0}" srcOrd="1" destOrd="0" presId="urn:microsoft.com/office/officeart/2005/8/layout/process2"/>
    <dgm:cxn modelId="{181B9E36-A95E-486C-8AF2-4CC9406431A1}" srcId="{929D552C-18C9-4429-925E-C136EB618D51}" destId="{C5575233-69C8-420B-A069-9072CA1DDEA0}" srcOrd="1" destOrd="0" parTransId="{16353ABE-E0E0-4D1C-951D-C2D2D4AA6EE6}" sibTransId="{8AD3474B-1058-4901-8794-60395BC44D26}"/>
    <dgm:cxn modelId="{313D983C-626B-4198-B7F5-8B0671CB6B4F}" type="presOf" srcId="{929D552C-18C9-4429-925E-C136EB618D51}" destId="{E21972C9-4365-4796-8E36-D08ED227AB6F}" srcOrd="0" destOrd="0" presId="urn:microsoft.com/office/officeart/2005/8/layout/process2"/>
    <dgm:cxn modelId="{94851F43-3951-4EAE-BF59-077C14B672A7}" type="presOf" srcId="{8AD3474B-1058-4901-8794-60395BC44D26}" destId="{5BED5215-6335-47E6-91CB-BD6B4D267A40}" srcOrd="1" destOrd="0" presId="urn:microsoft.com/office/officeart/2005/8/layout/process2"/>
    <dgm:cxn modelId="{47B46E70-426A-4410-9FC1-98376FA0A6AC}" srcId="{929D552C-18C9-4429-925E-C136EB618D51}" destId="{0BF922B4-6F82-45FE-8598-E46DFF1FABCC}" srcOrd="0" destOrd="0" parTransId="{A11D93F3-E972-4EC5-90A2-4CD4CB8194D5}" sibTransId="{3E58B29F-385A-4A3C-B3FE-9A919211E364}"/>
    <dgm:cxn modelId="{29934A53-0408-44B0-AE77-04A683064EA1}" type="presOf" srcId="{F58A85F2-3091-4740-8C3A-EFB374793189}" destId="{09A69467-871E-4A13-8CAA-B91574657620}" srcOrd="0" destOrd="0" presId="urn:microsoft.com/office/officeart/2005/8/layout/process2"/>
    <dgm:cxn modelId="{AB735559-A922-47AE-9C11-8A62E503B42B}" type="presOf" srcId="{3E58B29F-385A-4A3C-B3FE-9A919211E364}" destId="{37AEA568-A045-4AE2-8D3C-C7BD9653BF3A}" srcOrd="0" destOrd="0" presId="urn:microsoft.com/office/officeart/2005/8/layout/process2"/>
    <dgm:cxn modelId="{63291AA3-FB77-4E82-A1E7-C51ECE11E561}" type="presOf" srcId="{8AD3474B-1058-4901-8794-60395BC44D26}" destId="{F3ED5A90-FC8A-4D3C-80D2-8DB012359CCC}" srcOrd="0" destOrd="0" presId="urn:microsoft.com/office/officeart/2005/8/layout/process2"/>
    <dgm:cxn modelId="{4C301BD0-4283-4D5F-A793-0FF941DFC46D}" srcId="{929D552C-18C9-4429-925E-C136EB618D51}" destId="{F58A85F2-3091-4740-8C3A-EFB374793189}" srcOrd="2" destOrd="0" parTransId="{592692BF-3282-4348-8C60-A8E523D4757D}" sibTransId="{8FFA546A-E10B-4F54-8D4A-7BF8B9F96511}"/>
    <dgm:cxn modelId="{CBE0D9F5-F01C-4373-A664-43F631A36B93}" type="presOf" srcId="{C5575233-69C8-420B-A069-9072CA1DDEA0}" destId="{C878F8D7-181A-43C6-9C3E-EA25101EE113}" srcOrd="0" destOrd="0" presId="urn:microsoft.com/office/officeart/2005/8/layout/process2"/>
    <dgm:cxn modelId="{2288C819-DA39-4F40-80DE-09A51E3832CA}" type="presParOf" srcId="{E21972C9-4365-4796-8E36-D08ED227AB6F}" destId="{60559FF9-AF17-40C7-BD9E-5675A1918672}" srcOrd="0" destOrd="0" presId="urn:microsoft.com/office/officeart/2005/8/layout/process2"/>
    <dgm:cxn modelId="{A80F50ED-1922-42BA-999E-669F5DC483CC}" type="presParOf" srcId="{E21972C9-4365-4796-8E36-D08ED227AB6F}" destId="{37AEA568-A045-4AE2-8D3C-C7BD9653BF3A}" srcOrd="1" destOrd="0" presId="urn:microsoft.com/office/officeart/2005/8/layout/process2"/>
    <dgm:cxn modelId="{58A1D9EE-52E2-4279-9643-D721E73D3C8E}" type="presParOf" srcId="{37AEA568-A045-4AE2-8D3C-C7BD9653BF3A}" destId="{3DF18864-0766-4EF3-BA12-DEAADC375FC0}" srcOrd="0" destOrd="0" presId="urn:microsoft.com/office/officeart/2005/8/layout/process2"/>
    <dgm:cxn modelId="{6008EBC3-F4F1-40E1-BA39-BCB98BEE9F93}" type="presParOf" srcId="{E21972C9-4365-4796-8E36-D08ED227AB6F}" destId="{C878F8D7-181A-43C6-9C3E-EA25101EE113}" srcOrd="2" destOrd="0" presId="urn:microsoft.com/office/officeart/2005/8/layout/process2"/>
    <dgm:cxn modelId="{1827DDAC-3861-4CD4-BE2F-B9C154537F78}" type="presParOf" srcId="{E21972C9-4365-4796-8E36-D08ED227AB6F}" destId="{F3ED5A90-FC8A-4D3C-80D2-8DB012359CCC}" srcOrd="3" destOrd="0" presId="urn:microsoft.com/office/officeart/2005/8/layout/process2"/>
    <dgm:cxn modelId="{C35B7018-F2AC-4F79-8238-387702C3FC1B}" type="presParOf" srcId="{F3ED5A90-FC8A-4D3C-80D2-8DB012359CCC}" destId="{5BED5215-6335-47E6-91CB-BD6B4D267A40}" srcOrd="0" destOrd="0" presId="urn:microsoft.com/office/officeart/2005/8/layout/process2"/>
    <dgm:cxn modelId="{EE487216-1DF5-4ED8-BA8F-5CAA582FCEEA}" type="presParOf" srcId="{E21972C9-4365-4796-8E36-D08ED227AB6F}" destId="{09A69467-871E-4A13-8CAA-B91574657620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D60CC4-8777-48D5-A901-D74A269DAB7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9AF78503-D605-431F-A4A0-0AEEB1779C37}">
      <dgm:prSet phldrT="[Text]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dirty="0"/>
            <a:t>pupil</a:t>
          </a:r>
        </a:p>
      </dgm:t>
    </dgm:pt>
    <dgm:pt modelId="{3A724E19-0277-4BC2-B01E-49E5F0B469E3}" type="parTrans" cxnId="{738CACF5-8055-4B09-A868-C543F4FA1F96}">
      <dgm:prSet/>
      <dgm:spPr/>
      <dgm:t>
        <a:bodyPr/>
        <a:lstStyle/>
        <a:p>
          <a:endParaRPr lang="en-US"/>
        </a:p>
      </dgm:t>
    </dgm:pt>
    <dgm:pt modelId="{546495BB-BCF6-4746-BD01-BB36B3B9EBF9}" type="sibTrans" cxnId="{738CACF5-8055-4B09-A868-C543F4FA1F96}">
      <dgm:prSet/>
      <dgm:spPr/>
      <dgm:t>
        <a:bodyPr/>
        <a:lstStyle/>
        <a:p>
          <a:endParaRPr lang="en-US"/>
        </a:p>
      </dgm:t>
    </dgm:pt>
    <dgm:pt modelId="{355C6E05-7C59-44A7-B7EA-52D911483682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school</a:t>
          </a:r>
        </a:p>
      </dgm:t>
    </dgm:pt>
    <dgm:pt modelId="{D04C4A40-F98C-45DC-95D8-19DF8A55A262}" type="parTrans" cxnId="{E0FA9AEA-ACE2-4B50-83F1-D944E14C90F0}">
      <dgm:prSet/>
      <dgm:spPr/>
      <dgm:t>
        <a:bodyPr/>
        <a:lstStyle/>
        <a:p>
          <a:endParaRPr lang="en-US"/>
        </a:p>
      </dgm:t>
    </dgm:pt>
    <dgm:pt modelId="{05518F7A-22AC-4FA5-875A-127F06B72BB9}" type="sibTrans" cxnId="{E0FA9AEA-ACE2-4B50-83F1-D944E14C90F0}">
      <dgm:prSet/>
      <dgm:spPr/>
      <dgm:t>
        <a:bodyPr/>
        <a:lstStyle/>
        <a:p>
          <a:endParaRPr lang="en-US"/>
        </a:p>
      </dgm:t>
    </dgm:pt>
    <dgm:pt modelId="{D52FB075-3E5E-40F2-AC42-18B12D99EC45}">
      <dgm:prSet phldrT="[Text]"/>
      <dgm:spPr>
        <a:solidFill>
          <a:schemeClr val="accent4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 dirty="0"/>
            <a:t>home</a:t>
          </a:r>
        </a:p>
      </dgm:t>
    </dgm:pt>
    <dgm:pt modelId="{F7DF6497-1BB7-42D9-BE71-84D64CA76D1C}" type="parTrans" cxnId="{38C3A5D6-AF26-444A-A3B3-17CB0FE7FED5}">
      <dgm:prSet/>
      <dgm:spPr/>
      <dgm:t>
        <a:bodyPr/>
        <a:lstStyle/>
        <a:p>
          <a:endParaRPr lang="en-US"/>
        </a:p>
      </dgm:t>
    </dgm:pt>
    <dgm:pt modelId="{001AEDF0-BAA6-4810-8A0C-2F19E48404AE}" type="sibTrans" cxnId="{38C3A5D6-AF26-444A-A3B3-17CB0FE7FED5}">
      <dgm:prSet/>
      <dgm:spPr/>
      <dgm:t>
        <a:bodyPr/>
        <a:lstStyle/>
        <a:p>
          <a:endParaRPr lang="en-US"/>
        </a:p>
      </dgm:t>
    </dgm:pt>
    <dgm:pt modelId="{47DEB49B-0210-44AC-B58D-F694302C2A3B}" type="pres">
      <dgm:prSet presAssocID="{63D60CC4-8777-48D5-A901-D74A269DAB75}" presName="compositeShape" presStyleCnt="0">
        <dgm:presLayoutVars>
          <dgm:chMax val="7"/>
          <dgm:dir/>
          <dgm:resizeHandles val="exact"/>
        </dgm:presLayoutVars>
      </dgm:prSet>
      <dgm:spPr/>
    </dgm:pt>
    <dgm:pt modelId="{92D43C46-0571-4879-BA16-758D7DB8F907}" type="pres">
      <dgm:prSet presAssocID="{9AF78503-D605-431F-A4A0-0AEEB1779C37}" presName="circ1" presStyleLbl="vennNode1" presStyleIdx="0" presStyleCnt="3" custLinFactNeighborX="891" custLinFactNeighborY="-1050"/>
      <dgm:spPr/>
    </dgm:pt>
    <dgm:pt modelId="{4A3B77DF-6B2A-4A3F-A093-B773FA89C38B}" type="pres">
      <dgm:prSet presAssocID="{9AF78503-D605-431F-A4A0-0AEEB1779C3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2669F3C-2280-47FD-9A00-FBF710925555}" type="pres">
      <dgm:prSet presAssocID="{355C6E05-7C59-44A7-B7EA-52D911483682}" presName="circ2" presStyleLbl="vennNode1" presStyleIdx="1" presStyleCnt="3"/>
      <dgm:spPr/>
    </dgm:pt>
    <dgm:pt modelId="{2B4DC3E1-16C6-43C1-8BBD-999A89552810}" type="pres">
      <dgm:prSet presAssocID="{355C6E05-7C59-44A7-B7EA-52D91148368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99A55B4-7020-40D4-A43C-A630658C7A23}" type="pres">
      <dgm:prSet presAssocID="{D52FB075-3E5E-40F2-AC42-18B12D99EC45}" presName="circ3" presStyleLbl="vennNode1" presStyleIdx="2" presStyleCnt="3" custLinFactNeighborX="-1417"/>
      <dgm:spPr/>
    </dgm:pt>
    <dgm:pt modelId="{ED0D90A6-686A-498C-BCDC-FD71CF94E65A}" type="pres">
      <dgm:prSet presAssocID="{D52FB075-3E5E-40F2-AC42-18B12D99EC4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610DA15-B9F0-462A-8DE0-1AA0F4D6B465}" type="presOf" srcId="{D52FB075-3E5E-40F2-AC42-18B12D99EC45}" destId="{399A55B4-7020-40D4-A43C-A630658C7A23}" srcOrd="0" destOrd="0" presId="urn:microsoft.com/office/officeart/2005/8/layout/venn1"/>
    <dgm:cxn modelId="{5FC3B64C-5839-4772-80B3-3692CF0B0732}" type="presOf" srcId="{355C6E05-7C59-44A7-B7EA-52D911483682}" destId="{D2669F3C-2280-47FD-9A00-FBF710925555}" srcOrd="0" destOrd="0" presId="urn:microsoft.com/office/officeart/2005/8/layout/venn1"/>
    <dgm:cxn modelId="{0493347C-C2E6-47D6-AD34-0BB6731B8F3A}" type="presOf" srcId="{355C6E05-7C59-44A7-B7EA-52D911483682}" destId="{2B4DC3E1-16C6-43C1-8BBD-999A89552810}" srcOrd="1" destOrd="0" presId="urn:microsoft.com/office/officeart/2005/8/layout/venn1"/>
    <dgm:cxn modelId="{831B0793-2C81-461C-871F-55B99933E866}" type="presOf" srcId="{D52FB075-3E5E-40F2-AC42-18B12D99EC45}" destId="{ED0D90A6-686A-498C-BCDC-FD71CF94E65A}" srcOrd="1" destOrd="0" presId="urn:microsoft.com/office/officeart/2005/8/layout/venn1"/>
    <dgm:cxn modelId="{6F5673D0-2CD6-407F-8414-B9BFDD7730EC}" type="presOf" srcId="{9AF78503-D605-431F-A4A0-0AEEB1779C37}" destId="{4A3B77DF-6B2A-4A3F-A093-B773FA89C38B}" srcOrd="1" destOrd="0" presId="urn:microsoft.com/office/officeart/2005/8/layout/venn1"/>
    <dgm:cxn modelId="{38C3A5D6-AF26-444A-A3B3-17CB0FE7FED5}" srcId="{63D60CC4-8777-48D5-A901-D74A269DAB75}" destId="{D52FB075-3E5E-40F2-AC42-18B12D99EC45}" srcOrd="2" destOrd="0" parTransId="{F7DF6497-1BB7-42D9-BE71-84D64CA76D1C}" sibTransId="{001AEDF0-BAA6-4810-8A0C-2F19E48404AE}"/>
    <dgm:cxn modelId="{82ED4BDD-1203-4EC2-A46C-680CB5D625B0}" type="presOf" srcId="{63D60CC4-8777-48D5-A901-D74A269DAB75}" destId="{47DEB49B-0210-44AC-B58D-F694302C2A3B}" srcOrd="0" destOrd="0" presId="urn:microsoft.com/office/officeart/2005/8/layout/venn1"/>
    <dgm:cxn modelId="{E0FA9AEA-ACE2-4B50-83F1-D944E14C90F0}" srcId="{63D60CC4-8777-48D5-A901-D74A269DAB75}" destId="{355C6E05-7C59-44A7-B7EA-52D911483682}" srcOrd="1" destOrd="0" parTransId="{D04C4A40-F98C-45DC-95D8-19DF8A55A262}" sibTransId="{05518F7A-22AC-4FA5-875A-127F06B72BB9}"/>
    <dgm:cxn modelId="{3653E9EB-4AB2-4BC2-9B8D-D05054480885}" type="presOf" srcId="{9AF78503-D605-431F-A4A0-0AEEB1779C37}" destId="{92D43C46-0571-4879-BA16-758D7DB8F907}" srcOrd="0" destOrd="0" presId="urn:microsoft.com/office/officeart/2005/8/layout/venn1"/>
    <dgm:cxn modelId="{738CACF5-8055-4B09-A868-C543F4FA1F96}" srcId="{63D60CC4-8777-48D5-A901-D74A269DAB75}" destId="{9AF78503-D605-431F-A4A0-0AEEB1779C37}" srcOrd="0" destOrd="0" parTransId="{3A724E19-0277-4BC2-B01E-49E5F0B469E3}" sibTransId="{546495BB-BCF6-4746-BD01-BB36B3B9EBF9}"/>
    <dgm:cxn modelId="{C6072A3E-CA30-466E-B170-855AAE796E36}" type="presParOf" srcId="{47DEB49B-0210-44AC-B58D-F694302C2A3B}" destId="{92D43C46-0571-4879-BA16-758D7DB8F907}" srcOrd="0" destOrd="0" presId="urn:microsoft.com/office/officeart/2005/8/layout/venn1"/>
    <dgm:cxn modelId="{15287A06-DD76-4B45-877D-854B0A47A929}" type="presParOf" srcId="{47DEB49B-0210-44AC-B58D-F694302C2A3B}" destId="{4A3B77DF-6B2A-4A3F-A093-B773FA89C38B}" srcOrd="1" destOrd="0" presId="urn:microsoft.com/office/officeart/2005/8/layout/venn1"/>
    <dgm:cxn modelId="{2165A38F-6E58-4D6D-ABFA-1E1D587F4AED}" type="presParOf" srcId="{47DEB49B-0210-44AC-B58D-F694302C2A3B}" destId="{D2669F3C-2280-47FD-9A00-FBF710925555}" srcOrd="2" destOrd="0" presId="urn:microsoft.com/office/officeart/2005/8/layout/venn1"/>
    <dgm:cxn modelId="{9C3D4B11-BC5C-4FAD-879B-EAB74BF9C5B8}" type="presParOf" srcId="{47DEB49B-0210-44AC-B58D-F694302C2A3B}" destId="{2B4DC3E1-16C6-43C1-8BBD-999A89552810}" srcOrd="3" destOrd="0" presId="urn:microsoft.com/office/officeart/2005/8/layout/venn1"/>
    <dgm:cxn modelId="{370376B5-9F60-4C11-96B7-D263E741A246}" type="presParOf" srcId="{47DEB49B-0210-44AC-B58D-F694302C2A3B}" destId="{399A55B4-7020-40D4-A43C-A630658C7A23}" srcOrd="4" destOrd="0" presId="urn:microsoft.com/office/officeart/2005/8/layout/venn1"/>
    <dgm:cxn modelId="{66F26E61-F652-468B-95C9-46B652019C96}" type="presParOf" srcId="{47DEB49B-0210-44AC-B58D-F694302C2A3B}" destId="{ED0D90A6-686A-498C-BCDC-FD71CF94E65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043A0-2F06-46C0-83DF-F15CF0EBB559}">
      <dsp:nvSpPr>
        <dsp:cNvPr id="0" name=""/>
        <dsp:cNvSpPr/>
      </dsp:nvSpPr>
      <dsp:spPr>
        <a:xfrm>
          <a:off x="1119119" y="616281"/>
          <a:ext cx="5870115" cy="5870115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rgbClr val="FFFF00"/>
              </a:solidFill>
            </a:rPr>
            <a:t>The foundation subjects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Art &amp; design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D&amp;T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Computing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Geography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Music</a:t>
          </a:r>
          <a:r>
            <a:rPr lang="en-GB" sz="1400" kern="1200" baseline="0" dirty="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baseline="0" dirty="0"/>
            <a:t>French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baseline="0" dirty="0"/>
            <a:t>History</a:t>
          </a:r>
          <a:endParaRPr lang="en-GB" sz="1100" kern="1200" dirty="0"/>
        </a:p>
      </dsp:txBody>
      <dsp:txXfrm>
        <a:off x="4310645" y="1699457"/>
        <a:ext cx="1991646" cy="1956705"/>
      </dsp:txXfrm>
    </dsp:sp>
    <dsp:sp modelId="{93C47EB6-09C2-4097-B611-44357C8AF21A}">
      <dsp:nvSpPr>
        <dsp:cNvPr id="0" name=""/>
        <dsp:cNvSpPr/>
      </dsp:nvSpPr>
      <dsp:spPr>
        <a:xfrm>
          <a:off x="1102960" y="348908"/>
          <a:ext cx="5800789" cy="6420615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rgbClr val="FFFF00"/>
              </a:solidFill>
            </a:rPr>
            <a:t>Personal Development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RE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Online safety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Relationship and sex education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Personal, social and health education Assemblies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Our</a:t>
          </a:r>
          <a:r>
            <a:rPr lang="en-GB" sz="1200" kern="1200" baseline="0" dirty="0"/>
            <a:t> values (linked to British values)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baseline="0" dirty="0"/>
            <a:t>Residential visits (Y4 &amp; 6)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baseline="0" dirty="0"/>
            <a:t>Outdoor education days (Y3 &amp; 5)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baseline="0" dirty="0"/>
            <a:t>Lunchtime provision &amp; clubs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baseline="0" dirty="0"/>
            <a:t>Educational visits</a:t>
          </a:r>
          <a:endParaRPr lang="en-US" sz="12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691272" y="4400010"/>
        <a:ext cx="2624166" cy="1987333"/>
      </dsp:txXfrm>
    </dsp:sp>
    <dsp:sp modelId="{6F83F989-5EEA-4186-B9BC-712515120057}">
      <dsp:nvSpPr>
        <dsp:cNvPr id="0" name=""/>
        <dsp:cNvSpPr/>
      </dsp:nvSpPr>
      <dsp:spPr>
        <a:xfrm>
          <a:off x="1060138" y="593340"/>
          <a:ext cx="5870115" cy="5870115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FFFF00"/>
              </a:solidFill>
            </a:rPr>
            <a:t>The core subjects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English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Maths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Reading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Science</a:t>
          </a:r>
        </a:p>
      </dsp:txBody>
      <dsp:txXfrm>
        <a:off x="1689079" y="1746398"/>
        <a:ext cx="1991646" cy="19567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559FF9-AF17-40C7-BD9E-5675A1918672}">
      <dsp:nvSpPr>
        <dsp:cNvPr id="0" name=""/>
        <dsp:cNvSpPr/>
      </dsp:nvSpPr>
      <dsp:spPr>
        <a:xfrm>
          <a:off x="0" y="24661"/>
          <a:ext cx="3067842" cy="207783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00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1. Class teacher or </a:t>
          </a:r>
          <a:r>
            <a:rPr lang="en-US" sz="1100" kern="1200" dirty="0" err="1"/>
            <a:t>SENDCo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pop-in or email</a:t>
          </a:r>
          <a:r>
            <a:rPr lang="en-US" sz="1100" kern="1200" dirty="0"/>
            <a:t>: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hlinkClick xmlns:r="http://schemas.openxmlformats.org/officeDocument/2006/relationships" r:id="rId1"/>
            </a:rPr>
            <a:t>hlittle@dobcroft-jun.sheffield.sch.uk</a:t>
          </a:r>
          <a:r>
            <a:rPr lang="en-US" sz="1100" kern="1200" dirty="0"/>
            <a:t>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hlinkClick xmlns:r="http://schemas.openxmlformats.org/officeDocument/2006/relationships" r:id="rId2"/>
            </a:rPr>
            <a:t>teachers@dobcroft-jun.Sheffield.ch.uk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Use </a:t>
          </a:r>
          <a:r>
            <a:rPr lang="en-US" sz="1100" b="1" kern="1200" dirty="0" err="1"/>
            <a:t>ClassDoJo</a:t>
          </a:r>
          <a:r>
            <a:rPr lang="en-US" sz="1100" b="1" kern="1200" dirty="0"/>
            <a:t> </a:t>
          </a:r>
          <a:r>
            <a:rPr lang="en-US" sz="1100" b="0" kern="1200" dirty="0"/>
            <a:t>for</a:t>
          </a:r>
          <a:r>
            <a:rPr lang="en-US" sz="1100" b="1" kern="1200" dirty="0"/>
            <a:t> </a:t>
          </a:r>
          <a:r>
            <a:rPr lang="en-US" sz="1100" b="0" kern="1200" dirty="0"/>
            <a:t>informal, quick messages but not for anything which requires more attention e.g. pastoral concern </a:t>
          </a:r>
        </a:p>
      </dsp:txBody>
      <dsp:txXfrm>
        <a:off x="60858" y="85519"/>
        <a:ext cx="2946126" cy="1956117"/>
      </dsp:txXfrm>
    </dsp:sp>
    <dsp:sp modelId="{37AEA568-A045-4AE2-8D3C-C7BD9653BF3A}">
      <dsp:nvSpPr>
        <dsp:cNvPr id="0" name=""/>
        <dsp:cNvSpPr/>
      </dsp:nvSpPr>
      <dsp:spPr>
        <a:xfrm rot="5323838">
          <a:off x="1263290" y="2095256"/>
          <a:ext cx="348227" cy="477445"/>
        </a:xfrm>
        <a:prstGeom prst="righ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1293013" y="2159878"/>
        <a:ext cx="286467" cy="243759"/>
      </dsp:txXfrm>
    </dsp:sp>
    <dsp:sp modelId="{C878F8D7-181A-43C6-9C3E-EA25101EE113}">
      <dsp:nvSpPr>
        <dsp:cNvPr id="0" name=""/>
        <dsp:cNvSpPr/>
      </dsp:nvSpPr>
      <dsp:spPr>
        <a:xfrm>
          <a:off x="0" y="2565463"/>
          <a:ext cx="2759025" cy="1060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rgbClr val="FFFF00"/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2. Dedicated member of senior leadership team-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 err="1"/>
            <a:t>Mr</a:t>
          </a:r>
          <a:r>
            <a:rPr lang="en-US" sz="1100" b="1" kern="1200" dirty="0"/>
            <a:t> Paul Harrison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pharrison@dobcroft-jun.Sheffield.sch.uk</a:t>
          </a:r>
        </a:p>
      </dsp:txBody>
      <dsp:txXfrm>
        <a:off x="31075" y="2596538"/>
        <a:ext cx="2696875" cy="998840"/>
      </dsp:txXfrm>
    </dsp:sp>
    <dsp:sp modelId="{F3ED5A90-FC8A-4D3C-80D2-8DB012359CCC}">
      <dsp:nvSpPr>
        <dsp:cNvPr id="0" name=""/>
        <dsp:cNvSpPr/>
      </dsp:nvSpPr>
      <dsp:spPr>
        <a:xfrm rot="5400000">
          <a:off x="1164324" y="3674648"/>
          <a:ext cx="430376" cy="477445"/>
        </a:xfrm>
        <a:prstGeom prst="righ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1236279" y="3698183"/>
        <a:ext cx="286467" cy="301263"/>
      </dsp:txXfrm>
    </dsp:sp>
    <dsp:sp modelId="{09A69467-871E-4A13-8CAA-B91574657620}">
      <dsp:nvSpPr>
        <dsp:cNvPr id="0" name=""/>
        <dsp:cNvSpPr/>
      </dsp:nvSpPr>
      <dsp:spPr>
        <a:xfrm>
          <a:off x="0" y="4200289"/>
          <a:ext cx="2759025" cy="1060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rgbClr val="FFFF00"/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3. Deputy head teacher or head teacher- please email or telephone</a:t>
          </a:r>
        </a:p>
      </dsp:txBody>
      <dsp:txXfrm>
        <a:off x="31075" y="4231364"/>
        <a:ext cx="2696875" cy="9988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43C46-0571-4879-BA16-758D7DB8F907}">
      <dsp:nvSpPr>
        <dsp:cNvPr id="0" name=""/>
        <dsp:cNvSpPr/>
      </dsp:nvSpPr>
      <dsp:spPr>
        <a:xfrm>
          <a:off x="1814161" y="23265"/>
          <a:ext cx="2251468" cy="2251468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pupil</a:t>
          </a:r>
        </a:p>
      </dsp:txBody>
      <dsp:txXfrm>
        <a:off x="2114357" y="417272"/>
        <a:ext cx="1651076" cy="1013160"/>
      </dsp:txXfrm>
    </dsp:sp>
    <dsp:sp modelId="{D2669F3C-2280-47FD-9A00-FBF710925555}">
      <dsp:nvSpPr>
        <dsp:cNvPr id="0" name=""/>
        <dsp:cNvSpPr/>
      </dsp:nvSpPr>
      <dsp:spPr>
        <a:xfrm>
          <a:off x="2606505" y="1454073"/>
          <a:ext cx="2251468" cy="225146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school</a:t>
          </a:r>
        </a:p>
      </dsp:txBody>
      <dsp:txXfrm>
        <a:off x="3295079" y="2035702"/>
        <a:ext cx="1350880" cy="1238307"/>
      </dsp:txXfrm>
    </dsp:sp>
    <dsp:sp modelId="{399A55B4-7020-40D4-A43C-A630658C7A23}">
      <dsp:nvSpPr>
        <dsp:cNvPr id="0" name=""/>
        <dsp:cNvSpPr/>
      </dsp:nvSpPr>
      <dsp:spPr>
        <a:xfrm>
          <a:off x="949792" y="1454073"/>
          <a:ext cx="2251468" cy="2251468"/>
        </a:xfrm>
        <a:prstGeom prst="ellipse">
          <a:avLst/>
        </a:prstGeom>
        <a:solidFill>
          <a:schemeClr val="accent4">
            <a:lumMod val="40000"/>
            <a:lumOff val="6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home</a:t>
          </a:r>
        </a:p>
      </dsp:txBody>
      <dsp:txXfrm>
        <a:off x="1161806" y="2035702"/>
        <a:ext cx="1350880" cy="1238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655FB-79ED-4703-855B-E07236FC760D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D6D89-B937-493C-A6F7-4E49E0DB8F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285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F45F0-9C7A-4AB7-9914-1EFC1EB8FE71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9E2FB-9504-4CF2-83D7-416255077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30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1DE877-7B6A-4641-BE16-23099A10D493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Hello, a really warm welcome to Dobcroft Junior School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I’m Nicola Sexton the head teacher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The Purpose of this evening is to introduce you to some of the key staff, familiarise yourself with the environment and to get to grip with some of the practicals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I will give a short presentation and then we will split off into 3 groups for a tour of the school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There will be opportunity to ask questions as you walk around the school with your child’s teacher</a:t>
            </a:r>
          </a:p>
        </p:txBody>
      </p:sp>
    </p:spTree>
    <p:extLst>
      <p:ext uri="{BB962C8B-B14F-4D97-AF65-F5344CB8AC3E}">
        <p14:creationId xmlns:p14="http://schemas.microsoft.com/office/powerpoint/2010/main" val="2864729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School uniform</a:t>
            </a:r>
          </a:p>
          <a:p>
            <a:r>
              <a:rPr lang="en-GB" altLang="en-US">
                <a:latin typeface="Arial" panose="020B0604020202020204" pitchFamily="34" charset="0"/>
              </a:rPr>
              <a:t>Logo leisure wear if you need a form I have some spare</a:t>
            </a:r>
          </a:p>
          <a:p>
            <a:r>
              <a:rPr lang="en-GB" altLang="en-US">
                <a:latin typeface="Arial" panose="020B0604020202020204" pitchFamily="34" charset="0"/>
              </a:rPr>
              <a:t>This includes black or dark coloured shoes/trainers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3E288CC-7965-486B-B92C-F2ED1AA9C973}" type="slidenum">
              <a:rPr lang="en-GB" altLang="en-US" sz="1200" smtClean="0">
                <a:latin typeface="Arial" panose="020B0604020202020204" pitchFamily="34" charset="0"/>
              </a:rPr>
              <a:pPr/>
              <a:t>11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095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9E2FB-9504-4CF2-83D7-416255077CA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928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School uniform</a:t>
            </a:r>
          </a:p>
          <a:p>
            <a:r>
              <a:rPr lang="en-GB" altLang="en-US">
                <a:latin typeface="Arial" panose="020B0604020202020204" pitchFamily="34" charset="0"/>
              </a:rPr>
              <a:t>Logo leisure wear if you need a form I have some spare</a:t>
            </a:r>
          </a:p>
          <a:p>
            <a:r>
              <a:rPr lang="en-GB" altLang="en-US">
                <a:latin typeface="Arial" panose="020B0604020202020204" pitchFamily="34" charset="0"/>
              </a:rPr>
              <a:t>This includes black or dark coloured shoes/trainers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3E288CC-7965-486B-B92C-F2ED1AA9C973}" type="slidenum">
              <a:rPr lang="en-GB" altLang="en-US" sz="1200" smtClean="0">
                <a:latin typeface="Arial" panose="020B0604020202020204" pitchFamily="34" charset="0"/>
              </a:rPr>
              <a:pPr/>
              <a:t>13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62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9E2FB-9504-4CF2-83D7-416255077CA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994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9E2FB-9504-4CF2-83D7-416255077C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02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9E2FB-9504-4CF2-83D7-416255077CA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849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We take changing for PE very seriously and all children are expected to have a full kit</a:t>
            </a:r>
          </a:p>
          <a:p>
            <a:r>
              <a:rPr lang="en-GB" altLang="en-US">
                <a:latin typeface="Arial" panose="020B0604020202020204" pitchFamily="34" charset="0"/>
              </a:rPr>
              <a:t>Normally children leave them on their peg and half termly bring it home for washing</a:t>
            </a:r>
          </a:p>
          <a:p>
            <a:r>
              <a:rPr lang="en-GB" altLang="en-US">
                <a:latin typeface="Arial" panose="020B0604020202020204" pitchFamily="34" charset="0"/>
              </a:rPr>
              <a:t>It is a good idea to have a separate kit that stays on their peg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9E1E266-2749-4F8C-A836-C2CB0B580A13}" type="slidenum">
              <a:rPr lang="en-GB" altLang="en-US" sz="1200" smtClean="0">
                <a:latin typeface="Arial" panose="020B0604020202020204" pitchFamily="34" charset="0"/>
              </a:rPr>
              <a:pPr/>
              <a:t>17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160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We ask children to provide their own basic stationery- I know Mrs Collis has included this in the booklet</a:t>
            </a:r>
          </a:p>
          <a:p>
            <a:r>
              <a:rPr lang="en-GB" altLang="en-US">
                <a:latin typeface="Arial" panose="020B0604020202020204" pitchFamily="34" charset="0"/>
              </a:rPr>
              <a:t>We find children take a lot more pride and care in their own resources and don’t lose things quite so much</a:t>
            </a:r>
          </a:p>
          <a:p>
            <a:r>
              <a:rPr lang="en-GB" altLang="en-US">
                <a:latin typeface="Arial" panose="020B0604020202020204" pitchFamily="34" charset="0"/>
              </a:rPr>
              <a:t>Obviously if children can’t provide these items we have items in school.</a:t>
            </a:r>
          </a:p>
          <a:p>
            <a:r>
              <a:rPr lang="en-GB" altLang="en-US">
                <a:latin typeface="Arial" panose="020B0604020202020204" pitchFamily="34" charset="0"/>
              </a:rPr>
              <a:t>Water bottles in classroom- we encourage them to bring them home daily to wash and refill</a:t>
            </a:r>
          </a:p>
          <a:p>
            <a:r>
              <a:rPr lang="en-GB" altLang="en-US">
                <a:latin typeface="Arial" panose="020B0604020202020204" pitchFamily="34" charset="0"/>
              </a:rPr>
              <a:t>Book bag or back pack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7317886-77B0-4F34-B7CF-DFBFE718853F}" type="slidenum">
              <a:rPr lang="en-GB" altLang="en-US" sz="1200" smtClean="0">
                <a:latin typeface="Arial" panose="020B0604020202020204" pitchFamily="34" charset="0"/>
              </a:rPr>
              <a:pPr/>
              <a:t>18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090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7F30D7C-ADAD-4FEE-9737-3B96C94C2A71}" type="slidenum">
              <a:rPr lang="en-GB" altLang="en-US" sz="1200" smtClean="0">
                <a:latin typeface="Arial" panose="020B0604020202020204" pitchFamily="34" charset="0"/>
              </a:rPr>
              <a:pPr/>
              <a:t>19</a:t>
            </a:fld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Read from the slide</a:t>
            </a:r>
          </a:p>
        </p:txBody>
      </p:sp>
    </p:spTree>
    <p:extLst>
      <p:ext uri="{BB962C8B-B14F-4D97-AF65-F5344CB8AC3E}">
        <p14:creationId xmlns:p14="http://schemas.microsoft.com/office/powerpoint/2010/main" val="1346283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Read from the slide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3DA5967-3397-4065-868A-114C45E98C68}" type="slidenum">
              <a:rPr lang="en-GB" altLang="en-US" sz="1200" smtClean="0">
                <a:latin typeface="Arial" panose="020B0604020202020204" pitchFamily="34" charset="0"/>
              </a:rPr>
              <a:pPr/>
              <a:t>20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901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1F619-8843-47F9-B4B1-360DB32CA341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We have a supportive governing body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Ian Besford is Chair and has 2 children in our school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Helena Jones is vice chair and has 2 children who have been in our school and one joining us in September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In September we have2 vacancies if you are interested</a:t>
            </a:r>
          </a:p>
        </p:txBody>
      </p:sp>
    </p:spTree>
    <p:extLst>
      <p:ext uri="{BB962C8B-B14F-4D97-AF65-F5344CB8AC3E}">
        <p14:creationId xmlns:p14="http://schemas.microsoft.com/office/powerpoint/2010/main" val="3910651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At the ned of each day your child’s class teacher will be on the playground</a:t>
            </a:r>
          </a:p>
          <a:p>
            <a:r>
              <a:rPr lang="en-GB" altLang="en-US">
                <a:latin typeface="Arial" panose="020B0604020202020204" pitchFamily="34" charset="0"/>
              </a:rPr>
              <a:t>We normally just do this for the 1</a:t>
            </a:r>
            <a:r>
              <a:rPr lang="en-GB" altLang="en-US" baseline="30000">
                <a:latin typeface="Arial" panose="020B0604020202020204" pitchFamily="34" charset="0"/>
              </a:rPr>
              <a:t>st</a:t>
            </a:r>
            <a:r>
              <a:rPr lang="en-GB" altLang="en-US">
                <a:latin typeface="Arial" panose="020B0604020202020204" pitchFamily="34" charset="0"/>
              </a:rPr>
              <a:t> half term but from September we are asking all of our staff to take their classes out in order for any parents to talk/ask questions in a less formal way</a:t>
            </a:r>
          </a:p>
          <a:p>
            <a:r>
              <a:rPr lang="en-GB" altLang="en-US">
                <a:latin typeface="Arial" panose="020B0604020202020204" pitchFamily="34" charset="0"/>
              </a:rPr>
              <a:t>If your child’s class teacher isn’t there they are probably in a meeting, have PPA or may not even be in school, however myself or Mrs Doyle or another teacher would be available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D25C01D-BABD-41B6-AF66-F6DBC46B195F}" type="slidenum">
              <a:rPr lang="en-GB" altLang="en-US" sz="1200" smtClean="0">
                <a:latin typeface="Arial" panose="020B0604020202020204" pitchFamily="34" charset="0"/>
              </a:rPr>
              <a:pPr/>
              <a:t>21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496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Communication is so important</a:t>
            </a:r>
          </a:p>
          <a:p>
            <a:r>
              <a:rPr lang="en-GB" altLang="en-US">
                <a:latin typeface="Arial" panose="020B0604020202020204" pitchFamily="34" charset="0"/>
              </a:rPr>
              <a:t>Often school to pupil communication is strong</a:t>
            </a:r>
          </a:p>
          <a:p>
            <a:r>
              <a:rPr lang="en-GB" altLang="en-US">
                <a:latin typeface="Arial" panose="020B0604020202020204" pitchFamily="34" charset="0"/>
              </a:rPr>
              <a:t>Parent to pupil is strong</a:t>
            </a:r>
          </a:p>
          <a:p>
            <a:r>
              <a:rPr lang="en-GB" altLang="en-US">
                <a:latin typeface="Arial" panose="020B0604020202020204" pitchFamily="34" charset="0"/>
              </a:rPr>
              <a:t>Problems often occur with the school to home communication for obvious reasons</a:t>
            </a:r>
          </a:p>
          <a:p>
            <a:r>
              <a:rPr lang="en-GB" altLang="en-US">
                <a:latin typeface="Arial" panose="020B0604020202020204" pitchFamily="34" charset="0"/>
              </a:rPr>
              <a:t>This can be because of inefficient systems, mis-communication via your child, not enough communication from school and we always ask that parent stop and check all of the information before jumping to conclusions</a:t>
            </a:r>
          </a:p>
          <a:p>
            <a:r>
              <a:rPr lang="en-GB" altLang="en-US">
                <a:latin typeface="Arial" panose="020B0604020202020204" pitchFamily="34" charset="0"/>
              </a:rPr>
              <a:t>We don’t always get it right- we are human, however we do 100% strive to get it right and sometimes it is just about talking things through and understanding the full picture</a:t>
            </a:r>
          </a:p>
          <a:p>
            <a:r>
              <a:rPr lang="en-GB" altLang="en-US">
                <a:latin typeface="Arial" panose="020B0604020202020204" pitchFamily="34" charset="0"/>
              </a:rPr>
              <a:t>In some instances the office staff are the best to ask, especially regarding practicals, school website it also extremely useful</a:t>
            </a:r>
          </a:p>
          <a:p>
            <a:r>
              <a:rPr lang="en-GB" altLang="en-US">
                <a:latin typeface="Arial" panose="020B0604020202020204" pitchFamily="34" charset="0"/>
              </a:rPr>
              <a:t>Concerns regarding your child’s welfare or learning should always arrange to speak to class teacher first- via teacher@email or calling to arrange an appointment, asking in the morning or after school</a:t>
            </a:r>
          </a:p>
          <a:p>
            <a:r>
              <a:rPr lang="en-GB" altLang="en-US">
                <a:latin typeface="Arial" panose="020B0604020202020204" pitchFamily="34" charset="0"/>
              </a:rPr>
              <a:t>If feel concerns have not been addressed then the next step would be to talk to the relevant member of SLT which would be Mrs Kirk</a:t>
            </a:r>
          </a:p>
          <a:p>
            <a:r>
              <a:rPr lang="en-GB" altLang="en-US">
                <a:latin typeface="Arial" panose="020B0604020202020204" pitchFamily="34" charset="0"/>
              </a:rPr>
              <a:t>Still not satisfied then myself or Mrs Doyle</a:t>
            </a:r>
          </a:p>
          <a:p>
            <a:r>
              <a:rPr lang="en-GB" altLang="en-US">
                <a:latin typeface="Arial" panose="020B0604020202020204" pitchFamily="34" charset="0"/>
              </a:rPr>
              <a:t>In extreme / urgent situations obviously please get in touch with the HT straight away.</a:t>
            </a:r>
          </a:p>
          <a:p>
            <a:r>
              <a:rPr lang="en-GB" altLang="en-US">
                <a:latin typeface="Arial" panose="020B0604020202020204" pitchFamily="34" charset="0"/>
              </a:rPr>
              <a:t>We are an open and honest school and we do value parental engagement and ultimately we are all working for the interests of your child.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AC268590-E818-48EF-B464-25070E08EAA8}" type="slidenum">
              <a:rPr lang="en-GB" altLang="en-US" sz="1200" smtClean="0">
                <a:latin typeface="Arial" panose="020B0604020202020204" pitchFamily="34" charset="0"/>
              </a:rPr>
              <a:pPr/>
              <a:t>22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220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54710B1-C39F-48E4-B5E5-2492A26A2489}" type="slidenum">
              <a:rPr lang="en-GB" altLang="en-US" sz="1200" smtClean="0">
                <a:latin typeface="Arial" panose="020B0604020202020204" pitchFamily="34" charset="0"/>
              </a:rPr>
              <a:pPr/>
              <a:t>23</a:t>
            </a:fld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192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FE23293-F0A6-4D44-BD8C-75F007D57C26}" type="slidenum">
              <a:rPr lang="en-GB" altLang="en-US" sz="1200" smtClean="0">
                <a:latin typeface="Arial" panose="020B0604020202020204" pitchFamily="34" charset="0"/>
              </a:rPr>
              <a:pPr/>
              <a:t>24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8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475B948-1D1C-4ADB-85E1-62A4151494FD}" type="slidenum">
              <a:rPr lang="en-GB" altLang="en-US" sz="1200" smtClean="0">
                <a:latin typeface="Arial" panose="020B0604020202020204" pitchFamily="34" charset="0"/>
              </a:rPr>
              <a:pPr/>
              <a:t>25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415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Our senior leadership team is made up  of HT, DHT,- I am on playground every morning, Mrs Doyle in on playground every afternoon</a:t>
            </a:r>
          </a:p>
          <a:p>
            <a:r>
              <a:rPr lang="en-GB" altLang="en-US">
                <a:latin typeface="Arial" panose="020B0604020202020204" pitchFamily="34" charset="0"/>
              </a:rPr>
              <a:t> Mr Harrison (Y5/6 phase leader) </a:t>
            </a:r>
          </a:p>
          <a:p>
            <a:r>
              <a:rPr lang="en-GB" altLang="en-US">
                <a:latin typeface="Arial" panose="020B0604020202020204" pitchFamily="34" charset="0"/>
              </a:rPr>
              <a:t>and Mrs Kirk who is new to our school and will be teaching in year 3 and will be Y3 4 phase leader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06BB9-DE79-4FF9-9EF2-ED0FAA69381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025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Our senior leadership team is made up  of HT, DHT,- I am on playground every morning, Mrs Doyle in on playground every afternoon</a:t>
            </a:r>
          </a:p>
          <a:p>
            <a:r>
              <a:rPr lang="en-GB" altLang="en-US">
                <a:latin typeface="Arial" panose="020B0604020202020204" pitchFamily="34" charset="0"/>
              </a:rPr>
              <a:t> Mr Harrison (Y5/6 phase leader) </a:t>
            </a:r>
          </a:p>
          <a:p>
            <a:r>
              <a:rPr lang="en-GB" altLang="en-US">
                <a:latin typeface="Arial" panose="020B0604020202020204" pitchFamily="34" charset="0"/>
              </a:rPr>
              <a:t>and Mrs Kirk who is new to our school and will be teaching in year 3 and will be Y3 4 phase leader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06BB9-DE79-4FF9-9EF2-ED0FAA69381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6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We also have some other really important staff who are not hear this evening, but you and your children will get to know throughout the whole of their KS2 journey</a:t>
            </a:r>
          </a:p>
          <a:p>
            <a:r>
              <a:rPr lang="en-GB" altLang="en-US">
                <a:latin typeface="Arial" panose="020B0604020202020204" pitchFamily="34" charset="0"/>
              </a:rPr>
              <a:t>KD &amp; AH</a:t>
            </a:r>
          </a:p>
          <a:p>
            <a:r>
              <a:rPr lang="en-GB" altLang="en-US">
                <a:latin typeface="Arial" panose="020B0604020202020204" pitchFamily="34" charset="0"/>
              </a:rPr>
              <a:t>JG- SENCo</a:t>
            </a:r>
          </a:p>
          <a:p>
            <a:r>
              <a:rPr lang="en-GB" altLang="en-US">
                <a:latin typeface="Arial" panose="020B0604020202020204" pitchFamily="34" charset="0"/>
              </a:rPr>
              <a:t>KR- butterfly house offers pastoral support beyond the classroom</a:t>
            </a:r>
          </a:p>
          <a:p>
            <a:r>
              <a:rPr lang="en-GB" altLang="en-US">
                <a:latin typeface="Arial" panose="020B0604020202020204" pitchFamily="34" charset="0"/>
              </a:rPr>
              <a:t>JM and KC- 1</a:t>
            </a:r>
            <a:r>
              <a:rPr lang="en-GB" altLang="en-US" baseline="30000">
                <a:latin typeface="Arial" panose="020B0604020202020204" pitchFamily="34" charset="0"/>
              </a:rPr>
              <a:t>st</a:t>
            </a:r>
            <a:r>
              <a:rPr lang="en-GB" altLang="en-US">
                <a:latin typeface="Arial" panose="020B0604020202020204" pitchFamily="34" charset="0"/>
              </a:rPr>
              <a:t> aid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9D1B-4640-4DC3-B50E-0BC628870C6C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195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Probably most important to you and your children at the moment is the year 3 team</a:t>
            </a:r>
          </a:p>
          <a:p>
            <a:r>
              <a:rPr lang="en-GB" altLang="en-US">
                <a:latin typeface="Arial" panose="020B0604020202020204" pitchFamily="34" charset="0"/>
              </a:rPr>
              <a:t>We have a fabulous, energetic and enthusiastic team of teacher sin year 3 and they are</a:t>
            </a:r>
          </a:p>
          <a:p>
            <a:r>
              <a:rPr lang="en-GB" altLang="en-US">
                <a:latin typeface="Arial" panose="020B0604020202020204" pitchFamily="34" charset="0"/>
              </a:rPr>
              <a:t>Mrs Collis &amp; Mrs Scammell who job-share</a:t>
            </a:r>
          </a:p>
          <a:p>
            <a:r>
              <a:rPr lang="en-GB" altLang="en-US">
                <a:latin typeface="Arial" panose="020B0604020202020204" pitchFamily="34" charset="0"/>
              </a:rPr>
              <a:t>Mr White</a:t>
            </a:r>
          </a:p>
          <a:p>
            <a:r>
              <a:rPr lang="en-GB" altLang="en-US">
                <a:latin typeface="Arial" panose="020B0604020202020204" pitchFamily="34" charset="0"/>
              </a:rPr>
              <a:t>And Mrs Kirk (who has already given you a wave!)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22753-9A94-402D-BFC2-4A84E379918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362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As a maintained primary school we teach to the national curriculum</a:t>
            </a:r>
          </a:p>
          <a:p>
            <a:r>
              <a:rPr lang="en-GB" altLang="en-US">
                <a:latin typeface="Arial" panose="020B0604020202020204" pitchFamily="34" charset="0"/>
              </a:rPr>
              <a:t>We cover the typical subjects and organise our curriculum delivery in this way</a:t>
            </a:r>
          </a:p>
          <a:p>
            <a:r>
              <a:rPr lang="en-GB" altLang="en-US">
                <a:latin typeface="Arial" panose="020B0604020202020204" pitchFamily="34" charset="0"/>
              </a:rPr>
              <a:t>E&amp;M generally 1 hour of each per day in the morning</a:t>
            </a:r>
          </a:p>
          <a:p>
            <a:r>
              <a:rPr lang="en-GB" altLang="en-US">
                <a:latin typeface="Arial" panose="020B0604020202020204" pitchFamily="34" charset="0"/>
              </a:rPr>
              <a:t>Reading- generally after lunch, small groups, whole class or 1-1</a:t>
            </a:r>
          </a:p>
          <a:p>
            <a:r>
              <a:rPr lang="en-GB" altLang="en-US">
                <a:latin typeface="Arial" panose="020B0604020202020204" pitchFamily="34" charset="0"/>
              </a:rPr>
              <a:t>French, music PE taught during PPA afternoon, (2 of them per week) PE is also taught by the class teacher for at least one other session</a:t>
            </a:r>
          </a:p>
          <a:p>
            <a:r>
              <a:rPr lang="en-GB" altLang="en-US">
                <a:latin typeface="Arial" panose="020B0604020202020204" pitchFamily="34" charset="0"/>
              </a:rPr>
              <a:t>RE &amp; PSHE tend to be taught separately as subjects by the class teacher- some year groups have a whole RE day</a:t>
            </a:r>
          </a:p>
          <a:p>
            <a:r>
              <a:rPr lang="en-GB" altLang="en-US">
                <a:latin typeface="Arial" panose="020B0604020202020204" pitchFamily="34" charset="0"/>
              </a:rPr>
              <a:t>Topic- other subjects, around a common theme eg earth &amp; space, the Romans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36105E6-00DD-4741-BF41-5CA7D1385872}" type="slidenum">
              <a:rPr lang="en-GB" altLang="en-US" sz="1200" smtClean="0">
                <a:latin typeface="Arial" panose="020B0604020202020204" pitchFamily="34" charset="0"/>
              </a:rPr>
              <a:pPr/>
              <a:t>7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50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674F17C-FF2D-4BE5-AFEA-EF18DFD6788E}" type="slidenum">
              <a:rPr lang="en-GB" altLang="en-US" sz="1200" smtClean="0">
                <a:latin typeface="Arial" panose="020B0604020202020204" pitchFamily="34" charset="0"/>
              </a:rPr>
              <a:pPr/>
              <a:t>8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97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9E2FB-9504-4CF2-83D7-416255077CA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666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31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80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4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91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317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32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68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042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763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7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258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F4CE-6FB2-46C0-B140-1F44E94F8BF7}" type="datetimeFigureOut">
              <a:rPr lang="en-GB" smtClean="0"/>
              <a:t>12/06/2025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6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tmp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tmp"/><Relationship Id="rId5" Type="http://schemas.openxmlformats.org/officeDocument/2006/relationships/image" Target="../media/image22.tmp"/><Relationship Id="rId4" Type="http://schemas.openxmlformats.org/officeDocument/2006/relationships/image" Target="../media/image21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tmp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6.tmp"/><Relationship Id="rId5" Type="http://schemas.openxmlformats.org/officeDocument/2006/relationships/image" Target="../media/image25.tmp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0.tmp"/><Relationship Id="rId5" Type="http://schemas.openxmlformats.org/officeDocument/2006/relationships/image" Target="../media/image29.tmp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31.tmp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2" Type="http://schemas.openxmlformats.org/officeDocument/2006/relationships/audio" Target="../media/media22.m4a"/><Relationship Id="rId16" Type="http://schemas.openxmlformats.org/officeDocument/2006/relationships/image" Target="../media/image2.png"/><Relationship Id="rId1" Type="http://schemas.microsoft.com/office/2007/relationships/media" Target="../media/media22.m4a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image" Target="../media/image32.jpeg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21.xml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tmp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m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tm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tmp"/><Relationship Id="rId5" Type="http://schemas.openxmlformats.org/officeDocument/2006/relationships/image" Target="../media/image7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tm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tmp"/><Relationship Id="rId5" Type="http://schemas.openxmlformats.org/officeDocument/2006/relationships/image" Target="../media/image12.tm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16.tmp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9.tmp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20.tmp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0183" y="322424"/>
            <a:ext cx="4495800" cy="2544762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GB" sz="4800" b="1" dirty="0">
                <a:solidFill>
                  <a:srgbClr val="00B050"/>
                </a:solidFill>
              </a:rPr>
              <a:t>Welcome to </a:t>
            </a:r>
            <a:r>
              <a:rPr lang="en-GB" sz="4800" b="1" dirty="0" err="1">
                <a:solidFill>
                  <a:srgbClr val="00B050"/>
                </a:solidFill>
              </a:rPr>
              <a:t>Dobcroft</a:t>
            </a:r>
            <a:r>
              <a:rPr lang="en-GB" sz="4800" b="1" dirty="0">
                <a:solidFill>
                  <a:srgbClr val="00B050"/>
                </a:solidFill>
              </a:rPr>
              <a:t> Junior School</a:t>
            </a:r>
          </a:p>
        </p:txBody>
      </p:sp>
      <p:pic>
        <p:nvPicPr>
          <p:cNvPr id="409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032" y="198438"/>
            <a:ext cx="2828925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95274" y="4559968"/>
            <a:ext cx="48607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Nicola Sexton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 Teacher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95274" y="6154738"/>
            <a:ext cx="458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headteacher@dobcroft-jun.sheffield.sch.uk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1341E96-B5D8-4389-ACE8-1D789F225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24" y="3198686"/>
            <a:ext cx="2476340" cy="3433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02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35"/>
    </mc:Choice>
    <mc:Fallback xmlns="">
      <p:transition spd="slow" advTm="33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2" y="3051110"/>
            <a:ext cx="4290383" cy="291391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6" y="211836"/>
            <a:ext cx="4160097" cy="255152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10" y="304200"/>
            <a:ext cx="4192135" cy="260444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10" y="3237860"/>
            <a:ext cx="4105755" cy="282876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4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41"/>
    </mc:Choice>
    <mc:Fallback xmlns="">
      <p:transition spd="slow" advTm="33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>
                <a:solidFill>
                  <a:srgbClr val="00B050"/>
                </a:solidFill>
              </a:rPr>
              <a:t>Our School Values</a:t>
            </a:r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119" y="230982"/>
            <a:ext cx="401637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9103823" cy="28548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3600" dirty="0">
                <a:solidFill>
                  <a:srgbClr val="7030A0"/>
                </a:solidFill>
              </a:rPr>
              <a:t>Together we are safe</a:t>
            </a:r>
          </a:p>
          <a:p>
            <a:pPr>
              <a:defRPr/>
            </a:pPr>
            <a:r>
              <a:rPr lang="en-GB" sz="3600" dirty="0">
                <a:solidFill>
                  <a:srgbClr val="7030A0"/>
                </a:solidFill>
              </a:rPr>
              <a:t>Together we are kind</a:t>
            </a:r>
          </a:p>
          <a:p>
            <a:pPr>
              <a:defRPr/>
            </a:pPr>
            <a:r>
              <a:rPr lang="en-GB" sz="3600" dirty="0">
                <a:solidFill>
                  <a:srgbClr val="7030A0"/>
                </a:solidFill>
              </a:rPr>
              <a:t>Together we embrace difference</a:t>
            </a:r>
          </a:p>
          <a:p>
            <a:pPr>
              <a:defRPr/>
            </a:pPr>
            <a:r>
              <a:rPr lang="en-GB" sz="3600" dirty="0">
                <a:solidFill>
                  <a:srgbClr val="7030A0"/>
                </a:solidFill>
              </a:rPr>
              <a:t>Together we are problem solvers</a:t>
            </a:r>
          </a:p>
          <a:p>
            <a:pPr>
              <a:defRPr/>
            </a:pPr>
            <a:r>
              <a:rPr lang="en-GB" sz="3600" dirty="0">
                <a:solidFill>
                  <a:srgbClr val="7030A0"/>
                </a:solidFill>
              </a:rPr>
              <a:t>Together we do our best</a:t>
            </a:r>
          </a:p>
          <a:p>
            <a:pPr>
              <a:defRPr/>
            </a:pPr>
            <a:endParaRPr lang="en-GB" sz="3600" dirty="0">
              <a:solidFill>
                <a:srgbClr val="7030A0"/>
              </a:solidFill>
            </a:endParaRPr>
          </a:p>
          <a:p>
            <a:pPr marL="0" indent="0">
              <a:buNone/>
              <a:defRPr/>
            </a:pPr>
            <a:r>
              <a:rPr lang="en-GB" sz="3600" dirty="0">
                <a:solidFill>
                  <a:srgbClr val="7030A0"/>
                </a:solidFill>
              </a:rPr>
              <a:t>Our Motto: </a:t>
            </a:r>
            <a:r>
              <a:rPr lang="en-GB" sz="3600" i="1" dirty="0">
                <a:solidFill>
                  <a:srgbClr val="7030A0"/>
                </a:solidFill>
              </a:rPr>
              <a:t>Together we make a difference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0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81"/>
    </mc:Choice>
    <mc:Fallback xmlns="">
      <p:transition spd="slow" advTm="3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rgbClr val="00B050"/>
                </a:solidFill>
              </a:rPr>
              <a:t>Behaviour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7030A0"/>
                </a:solidFill>
              </a:rPr>
              <a:t>Available on our website and updated annually by governors</a:t>
            </a:r>
          </a:p>
          <a:p>
            <a:r>
              <a:rPr lang="en-GB" dirty="0">
                <a:solidFill>
                  <a:srgbClr val="7030A0"/>
                </a:solidFill>
              </a:rPr>
              <a:t>As well as rewards, we have consequences</a:t>
            </a:r>
          </a:p>
          <a:p>
            <a:r>
              <a:rPr lang="en-GB" dirty="0">
                <a:solidFill>
                  <a:srgbClr val="7030A0"/>
                </a:solidFill>
              </a:rPr>
              <a:t>‘Reminders’ and strategies</a:t>
            </a:r>
          </a:p>
          <a:p>
            <a:r>
              <a:rPr lang="en-GB" dirty="0">
                <a:solidFill>
                  <a:srgbClr val="7030A0"/>
                </a:solidFill>
              </a:rPr>
              <a:t>Reflection time and restorative practice </a:t>
            </a:r>
          </a:p>
          <a:p>
            <a:r>
              <a:rPr lang="en-GB" dirty="0">
                <a:solidFill>
                  <a:srgbClr val="7030A0"/>
                </a:solidFill>
              </a:rPr>
              <a:t>Serious incidents communicate with parents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3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89"/>
    </mc:Choice>
    <mc:Fallback xmlns="">
      <p:transition spd="slow" advTm="136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>
                <a:solidFill>
                  <a:srgbClr val="00B050"/>
                </a:solidFill>
              </a:rPr>
              <a:t>Our School Values &amp;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6839919" cy="418771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3600" dirty="0" err="1">
                <a:solidFill>
                  <a:srgbClr val="7030A0"/>
                </a:solidFill>
              </a:rPr>
              <a:t>DoJos</a:t>
            </a:r>
            <a:endParaRPr lang="en-GB" sz="3600" dirty="0">
              <a:solidFill>
                <a:srgbClr val="7030A0"/>
              </a:solidFill>
            </a:endParaRPr>
          </a:p>
          <a:p>
            <a:pPr>
              <a:defRPr/>
            </a:pPr>
            <a:r>
              <a:rPr lang="en-GB" sz="3600" dirty="0">
                <a:solidFill>
                  <a:srgbClr val="7030A0"/>
                </a:solidFill>
              </a:rPr>
              <a:t>Head Teacher Awards</a:t>
            </a:r>
          </a:p>
          <a:p>
            <a:pPr>
              <a:defRPr/>
            </a:pPr>
            <a:r>
              <a:rPr lang="en-GB" sz="3600" dirty="0" err="1">
                <a:solidFill>
                  <a:srgbClr val="7030A0"/>
                </a:solidFill>
              </a:rPr>
              <a:t>Warrilow</a:t>
            </a:r>
            <a:r>
              <a:rPr lang="en-GB" sz="3600" dirty="0">
                <a:solidFill>
                  <a:srgbClr val="7030A0"/>
                </a:solidFill>
              </a:rPr>
              <a:t> Trophy</a:t>
            </a:r>
          </a:p>
          <a:p>
            <a:pPr>
              <a:defRPr/>
            </a:pPr>
            <a:r>
              <a:rPr lang="en-GB" sz="3600" dirty="0">
                <a:solidFill>
                  <a:srgbClr val="7030A0"/>
                </a:solidFill>
              </a:rPr>
              <a:t>Maths Champion</a:t>
            </a:r>
          </a:p>
          <a:p>
            <a:pPr>
              <a:defRPr/>
            </a:pPr>
            <a:r>
              <a:rPr lang="en-GB" sz="3600" dirty="0">
                <a:solidFill>
                  <a:srgbClr val="7030A0"/>
                </a:solidFill>
              </a:rPr>
              <a:t>Reading Champion</a:t>
            </a:r>
          </a:p>
          <a:p>
            <a:pPr>
              <a:defRPr/>
            </a:pPr>
            <a:r>
              <a:rPr lang="en-GB" sz="3600" dirty="0">
                <a:solidFill>
                  <a:srgbClr val="7030A0"/>
                </a:solidFill>
              </a:rPr>
              <a:t>STEAM champion</a:t>
            </a:r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119" y="230982"/>
            <a:ext cx="401637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5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63"/>
    </mc:Choice>
    <mc:Fallback xmlns="">
      <p:transition spd="slow" advTm="40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rgbClr val="00B050"/>
                </a:solidFill>
              </a:rPr>
              <a:t>Anti-Bullying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7030A0"/>
                </a:solidFill>
              </a:rPr>
              <a:t>Available on our website and updated annually by governors</a:t>
            </a:r>
          </a:p>
          <a:p>
            <a:r>
              <a:rPr lang="en-GB" dirty="0">
                <a:solidFill>
                  <a:srgbClr val="7030A0"/>
                </a:solidFill>
              </a:rPr>
              <a:t>Clear process that we follow</a:t>
            </a:r>
          </a:p>
          <a:p>
            <a:r>
              <a:rPr lang="en-GB" dirty="0">
                <a:solidFill>
                  <a:srgbClr val="7030A0"/>
                </a:solidFill>
              </a:rPr>
              <a:t>If a parent raises a bullying concern then we ask that parents complete the form with their child wherever possible and then we thoroughly investigate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2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63"/>
    </mc:Choice>
    <mc:Fallback xmlns="">
      <p:transition spd="slow" advTm="34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84" y="2312172"/>
            <a:ext cx="105156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rgbClr val="00B050"/>
                </a:solidFill>
              </a:rPr>
              <a:t>Wellbeing &amp; Thrive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F224A6-130A-400E-A5E0-158D29CA5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1" y="148886"/>
            <a:ext cx="9666406" cy="209319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43F004-23B2-44EB-9E56-A246BE0A8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1" y="3533881"/>
            <a:ext cx="2689161" cy="3049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0C74F2-7FDE-4BD8-8DAF-7D552F278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57" y="2618061"/>
            <a:ext cx="3530895" cy="396521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0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92"/>
    </mc:Choice>
    <mc:Fallback xmlns="">
      <p:transition spd="slow" advTm="73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solidFill>
                  <a:srgbClr val="00B050"/>
                </a:solidFill>
              </a:rPr>
              <a:t>Things You will Need!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8490528" cy="2482904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Stationery- (</a:t>
            </a:r>
            <a:r>
              <a:rPr lang="en-GB" sz="2600" dirty="0">
                <a:solidFill>
                  <a:srgbClr val="7030A0"/>
                </a:solidFill>
              </a:rPr>
              <a:t>pencil, ruler, coloured pencil crayon, eraser, scissors, glue stick, whiteboard pen (no need for a handwriting pen)-</a:t>
            </a:r>
          </a:p>
          <a:p>
            <a:pPr marL="0" indent="0">
              <a:buNone/>
              <a:defRPr/>
            </a:pPr>
            <a:r>
              <a:rPr lang="en-GB" sz="2600" b="1" i="1" dirty="0">
                <a:solidFill>
                  <a:srgbClr val="7030A0"/>
                </a:solidFill>
              </a:rPr>
              <a:t>       Please don’t worry if you can’t supply all of these </a:t>
            </a:r>
            <a:r>
              <a:rPr lang="en-GB" sz="2600" b="1" i="1" dirty="0">
                <a:solidFill>
                  <a:srgbClr val="7030A0"/>
                </a:solidFill>
                <a:sym typeface="Wingdings" panose="05000000000000000000" pitchFamily="2" charset="2"/>
              </a:rPr>
              <a:t></a:t>
            </a:r>
            <a:endParaRPr lang="en-GB" sz="2600" b="1" i="1" dirty="0">
              <a:solidFill>
                <a:srgbClr val="7030A0"/>
              </a:solidFill>
            </a:endParaRP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Water bottle labelled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Book bag or back pack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PE kit</a:t>
            </a:r>
          </a:p>
          <a:p>
            <a:endParaRPr lang="en-GB" dirty="0"/>
          </a:p>
        </p:txBody>
      </p:sp>
      <p:pic>
        <p:nvPicPr>
          <p:cNvPr id="5" name="Picture 6" descr="C:\Users\sextonn\AppData\Local\Microsoft\Windows\Temporary Internet Files\Content.IE5\RRNW1OA4\BACKPACK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675" y="1825625"/>
            <a:ext cx="2693654" cy="320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93"/>
    </mc:Choice>
    <mc:Fallback xmlns="">
      <p:transition spd="slow" advTm="57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996" y="503854"/>
            <a:ext cx="8229600" cy="4114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en-GB" sz="4400" b="1" dirty="0">
                <a:solidFill>
                  <a:srgbClr val="00B050"/>
                </a:solidFill>
              </a:rPr>
              <a:t>PE kit – ALL LABELLED!</a:t>
            </a:r>
          </a:p>
          <a:p>
            <a:pPr marL="0" indent="0">
              <a:buNone/>
              <a:defRPr/>
            </a:pPr>
            <a:endParaRPr lang="en-GB" sz="4400" b="1" dirty="0">
              <a:solidFill>
                <a:srgbClr val="00B050"/>
              </a:solidFill>
            </a:endParaRP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black shorts, joggers or leggings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white T-shirt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pumps or trainers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children are asked to remove any jewellery, watches </a:t>
            </a:r>
            <a:r>
              <a:rPr lang="en-GB" dirty="0" err="1">
                <a:solidFill>
                  <a:srgbClr val="7030A0"/>
                </a:solidFill>
              </a:rPr>
              <a:t>etc</a:t>
            </a:r>
            <a:endParaRPr lang="en-GB" dirty="0">
              <a:solidFill>
                <a:srgbClr val="7030A0"/>
              </a:solidFill>
            </a:endParaRP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children are asked to tie their hair back (bobbles)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optional Dobcroft hoodie 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optional </a:t>
            </a:r>
            <a:r>
              <a:rPr lang="en-GB" dirty="0" err="1">
                <a:solidFill>
                  <a:srgbClr val="7030A0"/>
                </a:solidFill>
              </a:rPr>
              <a:t>Dobcroft</a:t>
            </a:r>
            <a:r>
              <a:rPr lang="en-GB" dirty="0">
                <a:solidFill>
                  <a:srgbClr val="7030A0"/>
                </a:solidFill>
              </a:rPr>
              <a:t> bobble hot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14" y="503854"/>
            <a:ext cx="2589843" cy="217053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411" y="503854"/>
            <a:ext cx="2607661" cy="403082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1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15"/>
    </mc:Choice>
    <mc:Fallback xmlns="">
      <p:transition spd="slow" advTm="29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10" y="1200474"/>
            <a:ext cx="9032033" cy="4313918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7030A0"/>
                </a:solidFill>
              </a:rPr>
              <a:t>Navy / jade sweatshirt, cardigan or fleece (preferably with school logo)</a:t>
            </a:r>
          </a:p>
          <a:p>
            <a:r>
              <a:rPr lang="en-GB" dirty="0">
                <a:solidFill>
                  <a:srgbClr val="7030A0"/>
                </a:solidFill>
              </a:rPr>
              <a:t>Navy / jade / white t-shirt or polo shirt (with or without school logo)</a:t>
            </a:r>
          </a:p>
          <a:p>
            <a:r>
              <a:rPr lang="en-GB" dirty="0">
                <a:solidFill>
                  <a:srgbClr val="7030A0"/>
                </a:solidFill>
              </a:rPr>
              <a:t>Navy / grey / black smart trousers, smart shorts, pinafore or smart skirt (plain and not denim)</a:t>
            </a:r>
          </a:p>
          <a:p>
            <a:r>
              <a:rPr lang="en-GB" dirty="0">
                <a:solidFill>
                  <a:srgbClr val="7030A0"/>
                </a:solidFill>
              </a:rPr>
              <a:t>Blue or green checked school dresses may be worn in warmer months (no logo is required)</a:t>
            </a:r>
          </a:p>
          <a:p>
            <a:r>
              <a:rPr lang="en-GB" dirty="0">
                <a:solidFill>
                  <a:srgbClr val="7030A0"/>
                </a:solidFill>
              </a:rPr>
              <a:t>Plain dark and sensible shoes, boots or trainers </a:t>
            </a:r>
          </a:p>
          <a:p>
            <a:r>
              <a:rPr lang="en-GB" dirty="0">
                <a:solidFill>
                  <a:srgbClr val="7030A0"/>
                </a:solidFill>
              </a:rPr>
              <a:t>Dark or white sandals for summer wear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727787" y="419877"/>
            <a:ext cx="637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50"/>
                </a:solidFill>
              </a:rPr>
              <a:t>School Uniform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202" y="804597"/>
            <a:ext cx="2876951" cy="420111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87"/>
    </mc:Choice>
    <mc:Fallback xmlns="">
      <p:transition spd="slow" advTm="50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69039" y="0"/>
            <a:ext cx="105156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800" b="1" dirty="0">
                <a:solidFill>
                  <a:srgbClr val="00B050"/>
                </a:solidFill>
              </a:rPr>
              <a:t>Day 1- Wednesday 3rd September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7315200" y="2057401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46450" name="Text Box 18"/>
          <p:cNvSpPr txBox="1">
            <a:spLocks noChangeArrowheads="1"/>
          </p:cNvSpPr>
          <p:nvPr/>
        </p:nvSpPr>
        <p:spPr bwMode="auto">
          <a:xfrm>
            <a:off x="2590800" y="1981200"/>
            <a:ext cx="4343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46451" name="Text Box 19"/>
          <p:cNvSpPr txBox="1">
            <a:spLocks noChangeArrowheads="1"/>
          </p:cNvSpPr>
          <p:nvPr/>
        </p:nvSpPr>
        <p:spPr bwMode="auto">
          <a:xfrm>
            <a:off x="369039" y="1505187"/>
            <a:ext cx="10041622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hlink"/>
              </a:buClr>
              <a:buSzPct val="65000"/>
              <a:defRPr/>
            </a:pPr>
            <a:r>
              <a:rPr lang="en-GB" sz="2400" b="1" u="sng" dirty="0">
                <a:solidFill>
                  <a:srgbClr val="7030A0"/>
                </a:solidFill>
                <a:latin typeface="+mn-lt"/>
              </a:rPr>
              <a:t>From 8.45 </a:t>
            </a:r>
            <a:r>
              <a:rPr lang="en-GB" sz="2400" b="1" u="sng" dirty="0" err="1">
                <a:solidFill>
                  <a:srgbClr val="7030A0"/>
                </a:solidFill>
                <a:latin typeface="+mn-lt"/>
              </a:rPr>
              <a:t>a.m</a:t>
            </a:r>
            <a:r>
              <a:rPr lang="en-GB" sz="2400" b="1" u="sng" dirty="0">
                <a:solidFill>
                  <a:srgbClr val="7030A0"/>
                </a:solidFill>
                <a:latin typeface="+mn-lt"/>
              </a:rPr>
              <a:t> </a:t>
            </a:r>
          </a:p>
          <a:p>
            <a:pPr marL="457200" indent="-457200">
              <a:spcBef>
                <a:spcPts val="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GB" sz="2400" i="1" dirty="0">
                <a:solidFill>
                  <a:srgbClr val="7030A0"/>
                </a:solidFill>
                <a:latin typeface="+mn-lt"/>
              </a:rPr>
              <a:t>Please  bring children into the playground at the back of the school with all their belongings</a:t>
            </a:r>
          </a:p>
          <a:p>
            <a:pPr marL="457200" indent="-457200">
              <a:spcBef>
                <a:spcPts val="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GB" sz="2400" i="1" dirty="0">
                <a:solidFill>
                  <a:srgbClr val="7030A0"/>
                </a:solidFill>
                <a:latin typeface="+mn-lt"/>
              </a:rPr>
              <a:t>Please note it is always very busy on the first day and the Y3 children can become overwhelmed,  so please,  </a:t>
            </a:r>
            <a:r>
              <a:rPr lang="en-GB" sz="2400" b="1" i="1" dirty="0">
                <a:solidFill>
                  <a:srgbClr val="00B0F0"/>
                </a:solidFill>
                <a:latin typeface="+mn-lt"/>
              </a:rPr>
              <a:t>wherever possible no more than two adults at drop off and absolutely no dogs please</a:t>
            </a:r>
            <a:endParaRPr lang="en-GB" sz="2400" i="1" dirty="0">
              <a:solidFill>
                <a:srgbClr val="7030A0"/>
              </a:solidFill>
              <a:latin typeface="+mn-lt"/>
            </a:endParaRPr>
          </a:p>
          <a:p>
            <a:pPr marL="457200" indent="-457200">
              <a:spcBef>
                <a:spcPts val="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GB" sz="2400" i="1" dirty="0">
                <a:solidFill>
                  <a:srgbClr val="7030A0"/>
                </a:solidFill>
                <a:latin typeface="+mn-lt"/>
              </a:rPr>
              <a:t>Teachers and staff will be there to greet your child</a:t>
            </a:r>
          </a:p>
          <a:p>
            <a:pPr marL="457200" indent="-457200">
              <a:spcBef>
                <a:spcPts val="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GB" sz="2400" i="1" dirty="0">
                <a:solidFill>
                  <a:srgbClr val="7030A0"/>
                </a:solidFill>
                <a:latin typeface="+mn-lt"/>
              </a:rPr>
              <a:t>Remind your child that you will meet them at 3.30p.m on the </a:t>
            </a:r>
            <a:r>
              <a:rPr lang="en-GB" sz="2400" b="1" i="1" dirty="0">
                <a:solidFill>
                  <a:srgbClr val="7030A0"/>
                </a:solidFill>
                <a:latin typeface="+mn-lt"/>
              </a:rPr>
              <a:t>front yard</a:t>
            </a:r>
            <a:r>
              <a:rPr lang="en-GB" sz="2400" i="1" dirty="0">
                <a:solidFill>
                  <a:srgbClr val="7030A0"/>
                </a:solidFill>
                <a:latin typeface="+mn-lt"/>
              </a:rPr>
              <a:t> (unless there is a different plan e.g. if your child is going to DASH after school) and then you are free to exit back through the DASH gate</a:t>
            </a:r>
          </a:p>
          <a:p>
            <a:pPr marL="457200" indent="-457200">
              <a:spcBef>
                <a:spcPts val="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GB" sz="2400" i="1" dirty="0">
                <a:solidFill>
                  <a:srgbClr val="7030A0"/>
                </a:solidFill>
                <a:latin typeface="+mn-lt"/>
              </a:rPr>
              <a:t>Children will line up with their teachers and make their way into the school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0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47"/>
    </mc:Choice>
    <mc:Fallback xmlns="">
      <p:transition spd="slow" advTm="102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451942"/>
              </p:ext>
            </p:extLst>
          </p:nvPr>
        </p:nvGraphicFramePr>
        <p:xfrm>
          <a:off x="1237639" y="791431"/>
          <a:ext cx="8128000" cy="518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0394072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2800" b="1" dirty="0">
                          <a:solidFill>
                            <a:schemeClr val="bg1"/>
                          </a:solidFill>
                        </a:rPr>
                        <a:t>Our Governors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800" b="1" i="1" dirty="0">
                          <a:solidFill>
                            <a:schemeClr val="bg1"/>
                          </a:solidFill>
                        </a:rPr>
                        <a:t>chair@dobcroft-jun.sheffield.sch.uk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129773"/>
                  </a:ext>
                </a:extLst>
              </a:tr>
              <a:tr h="4277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Katherine L Oglesby - </a:t>
                      </a:r>
                      <a:r>
                        <a:rPr lang="en-GB" sz="1800" dirty="0">
                          <a:solidFill>
                            <a:srgbClr val="7030A0"/>
                          </a:solidFill>
                        </a:rPr>
                        <a:t>Chair of governors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665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7030A0"/>
                          </a:solidFill>
                        </a:rPr>
                        <a:t>- Vice chair of governors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48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Andrew Davies- Safeguarding governor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679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Sadia </a:t>
                      </a:r>
                      <a:r>
                        <a:rPr lang="en-GB" dirty="0" err="1">
                          <a:solidFill>
                            <a:srgbClr val="7030A0"/>
                          </a:solidFill>
                        </a:rPr>
                        <a:t>Azam</a:t>
                      </a:r>
                      <a:endParaRPr lang="en-GB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808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rgbClr val="7030A0"/>
                          </a:solidFill>
                        </a:rPr>
                        <a:t>Zaineb</a:t>
                      </a:r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 Nadeem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896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Jenny Judge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363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Jade Rose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99054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Ian Wassell – Staff governor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17435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– Staff governor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90796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Matthew Hawker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31391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Jade Potter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619202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8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98"/>
    </mc:Choice>
    <mc:Fallback xmlns="">
      <p:transition spd="slow" advTm="28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>
                <a:solidFill>
                  <a:srgbClr val="00B050"/>
                </a:solidFill>
              </a:rPr>
              <a:t>DAY 2- Thursday 4</a:t>
            </a:r>
            <a:r>
              <a:rPr lang="en-GB" b="1" baseline="30000" dirty="0">
                <a:solidFill>
                  <a:srgbClr val="00B050"/>
                </a:solidFill>
              </a:rPr>
              <a:t>th</a:t>
            </a:r>
            <a:r>
              <a:rPr lang="en-GB" b="1" dirty="0">
                <a:solidFill>
                  <a:srgbClr val="00B050"/>
                </a:solidFill>
              </a:rPr>
              <a:t> September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5448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The same as day 1 but your child can go straight into their classroom from 8:45am and you may want to leave them before the bell rings at 8:55am. Please be reassured that the playground is supervised from 8:45am.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Remember to remind your child about the after school arrangements 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8:55am- The bell rings and children should be in class by this point.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0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13"/>
    </mc:Choice>
    <mc:Fallback xmlns="">
      <p:transition spd="slow" advTm="33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>
                <a:solidFill>
                  <a:srgbClr val="00B050"/>
                </a:solidFill>
              </a:rPr>
              <a:t>3:30pm – Every 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561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Class teachers will be on the </a:t>
            </a:r>
            <a:r>
              <a:rPr lang="en-GB" sz="3200" b="1" dirty="0">
                <a:solidFill>
                  <a:srgbClr val="7030A0"/>
                </a:solidFill>
              </a:rPr>
              <a:t>front </a:t>
            </a:r>
            <a:r>
              <a:rPr lang="en-GB" dirty="0">
                <a:solidFill>
                  <a:srgbClr val="7030A0"/>
                </a:solidFill>
              </a:rPr>
              <a:t>playground at the end of each day for 5-10 minutes for any queries or quick chats.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They will make sure that your child is handed over to the correct adults as per the contact forms you have completed.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8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42"/>
    </mc:Choice>
    <mc:Fallback xmlns="">
      <p:transition spd="slow" advTm="22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818" y="45448"/>
            <a:ext cx="4953000" cy="1371600"/>
          </a:xfrm>
        </p:spPr>
        <p:txBody>
          <a:bodyPr/>
          <a:lstStyle/>
          <a:p>
            <a:pPr>
              <a:defRPr/>
            </a:pPr>
            <a:r>
              <a:rPr lang="en-GB" b="1" dirty="0">
                <a:solidFill>
                  <a:srgbClr val="00B050"/>
                </a:solidFill>
              </a:rPr>
              <a:t>Communication</a:t>
            </a:r>
          </a:p>
        </p:txBody>
      </p:sp>
      <p:pic>
        <p:nvPicPr>
          <p:cNvPr id="34819" name="Picture 4" descr="C:\Users\sextonn\AppData\Local\Microsoft\Windows\Temporary Internet Files\Content.IE5\VSRMYTGR\social-media-communication-linchi-kwok-blog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10456"/>
            <a:ext cx="2312988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99205626"/>
              </p:ext>
            </p:extLst>
          </p:nvPr>
        </p:nvGraphicFramePr>
        <p:xfrm>
          <a:off x="172831" y="1433135"/>
          <a:ext cx="3067843" cy="5261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92913032"/>
              </p:ext>
            </p:extLst>
          </p:nvPr>
        </p:nvGraphicFramePr>
        <p:xfrm>
          <a:off x="5885411" y="2734886"/>
          <a:ext cx="5839670" cy="375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3882560" y="1433135"/>
            <a:ext cx="2597149" cy="1028700"/>
            <a:chOff x="136121" y="15874"/>
            <a:chExt cx="2597149" cy="102870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136121" y="28574"/>
              <a:ext cx="2597149" cy="101600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tint val="50000"/>
                    <a:satMod val="300000"/>
                  </a:schemeClr>
                </a:gs>
                <a:gs pos="35000">
                  <a:srgbClr val="FFFF00"/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tint val="15000"/>
                    <a:satMod val="350000"/>
                  </a:schemeClr>
                </a:gs>
              </a:gsLst>
            </a:gra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 txBox="1"/>
            <p:nvPr/>
          </p:nvSpPr>
          <p:spPr>
            <a:xfrm>
              <a:off x="136121" y="15874"/>
              <a:ext cx="2537633" cy="9564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dirty="0"/>
                <a:t>Website, office staff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77993" y="993397"/>
            <a:ext cx="457200" cy="333374"/>
            <a:chOff x="1069974" y="1093788"/>
            <a:chExt cx="457200" cy="333374"/>
          </a:xfrm>
          <a:solidFill>
            <a:srgbClr val="7030A0"/>
          </a:solidFill>
        </p:grpSpPr>
        <p:sp>
          <p:nvSpPr>
            <p:cNvPr id="10" name="Right Arrow 9"/>
            <p:cNvSpPr/>
            <p:nvPr/>
          </p:nvSpPr>
          <p:spPr>
            <a:xfrm rot="5400000">
              <a:off x="1131887" y="1031875"/>
              <a:ext cx="333374" cy="457200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Right Arrow 4"/>
            <p:cNvSpPr txBox="1"/>
            <p:nvPr/>
          </p:nvSpPr>
          <p:spPr>
            <a:xfrm>
              <a:off x="1161414" y="1093788"/>
              <a:ext cx="274320" cy="23336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36791" y="1008064"/>
            <a:ext cx="457200" cy="333374"/>
            <a:chOff x="1069974" y="1093788"/>
            <a:chExt cx="457200" cy="333374"/>
          </a:xfrm>
          <a:solidFill>
            <a:srgbClr val="7030A0"/>
          </a:solidFill>
        </p:grpSpPr>
        <p:sp>
          <p:nvSpPr>
            <p:cNvPr id="13" name="Right Arrow 12"/>
            <p:cNvSpPr/>
            <p:nvPr/>
          </p:nvSpPr>
          <p:spPr>
            <a:xfrm rot="5400000">
              <a:off x="1131887" y="1031875"/>
              <a:ext cx="333374" cy="457200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Right Arrow 4"/>
            <p:cNvSpPr txBox="1"/>
            <p:nvPr/>
          </p:nvSpPr>
          <p:spPr>
            <a:xfrm>
              <a:off x="1161414" y="1093788"/>
              <a:ext cx="274320" cy="23336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66F1D05-63EC-41DE-A568-5B323E7D6BB6}"/>
              </a:ext>
            </a:extLst>
          </p:cNvPr>
          <p:cNvSpPr txBox="1"/>
          <p:nvPr/>
        </p:nvSpPr>
        <p:spPr>
          <a:xfrm>
            <a:off x="4672668" y="889233"/>
            <a:ext cx="1898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Practical/routines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243DF9-2195-453F-9385-8418F27B1A5B}"/>
              </a:ext>
            </a:extLst>
          </p:cNvPr>
          <p:cNvSpPr txBox="1"/>
          <p:nvPr/>
        </p:nvSpPr>
        <p:spPr>
          <a:xfrm>
            <a:off x="965814" y="957439"/>
            <a:ext cx="2241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Concerns or worries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7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88"/>
    </mc:Choice>
    <mc:Fallback xmlns="">
      <p:transition spd="slow" advTm="89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199" y="165100"/>
            <a:ext cx="10210801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>
                <a:solidFill>
                  <a:srgbClr val="00B050"/>
                </a:solidFill>
              </a:rPr>
              <a:t>Before your child starts in September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752600"/>
            <a:ext cx="41148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GB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GB" sz="2000" dirty="0"/>
          </a:p>
        </p:txBody>
      </p:sp>
      <p:sp>
        <p:nvSpPr>
          <p:cNvPr id="36868" name="Text Box 9"/>
          <p:cNvSpPr txBox="1">
            <a:spLocks noChangeArrowheads="1"/>
          </p:cNvSpPr>
          <p:nvPr/>
        </p:nvSpPr>
        <p:spPr bwMode="auto">
          <a:xfrm>
            <a:off x="5257800" y="1828801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2057400" y="1752600"/>
            <a:ext cx="822960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Tour of the school (9th July)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Transition day (24</a:t>
            </a:r>
            <a:r>
              <a:rPr lang="en-GB" altLang="en-US" sz="2800" baseline="30000" dirty="0">
                <a:solidFill>
                  <a:srgbClr val="7030A0"/>
                </a:solidFill>
                <a:latin typeface="+mn-lt"/>
              </a:rPr>
              <a:t>th</a:t>
            </a: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 June) 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Spent time with your new teacher at DJS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SEND reviews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Additional transition for some pupils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Transition pack (contact forms……….)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Parent pay login (clubs &amp; dinners)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Uniform- logo leisure wear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Calendar Dates- before we break up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dirty="0"/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4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4"/>
    </mc:Choice>
    <mc:Fallback xmlns="">
      <p:transition spd="slow" advTm="13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49" y="381751"/>
            <a:ext cx="105156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r>
              <a:rPr lang="en-GB" b="1" dirty="0">
                <a:solidFill>
                  <a:srgbClr val="00B050"/>
                </a:solidFill>
              </a:rPr>
              <a:t>In September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81200"/>
            <a:ext cx="8229600" cy="1709956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Year 3 Information Evening- 12</a:t>
            </a:r>
            <a:r>
              <a:rPr lang="en-GB" baseline="30000" dirty="0">
                <a:solidFill>
                  <a:srgbClr val="7030A0"/>
                </a:solidFill>
              </a:rPr>
              <a:t>th</a:t>
            </a:r>
            <a:r>
              <a:rPr lang="en-GB" dirty="0">
                <a:solidFill>
                  <a:srgbClr val="7030A0"/>
                </a:solidFill>
              </a:rPr>
              <a:t> September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Opportunity to talk to teachers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First parents’ evening - October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9"/>
    </mc:Choice>
    <mc:Fallback xmlns="">
      <p:transition spd="slow" advTm="23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762000"/>
            <a:ext cx="4572000" cy="1371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sz="5400" b="1" dirty="0">
                <a:solidFill>
                  <a:srgbClr val="7030A0"/>
                </a:solidFill>
              </a:rPr>
              <a:t>A Big Welcome to  Our School</a:t>
            </a:r>
          </a:p>
        </p:txBody>
      </p:sp>
      <p:pic>
        <p:nvPicPr>
          <p:cNvPr id="40963" name="Picture 4" descr="WELCOME TO JUNIOR 1!!! | LET'S WORK TOGETH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20" y="380661"/>
            <a:ext cx="2621279" cy="192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t="2303" r="8394" b="4970"/>
          <a:stretch/>
        </p:blipFill>
        <p:spPr>
          <a:xfrm>
            <a:off x="512887" y="2308309"/>
            <a:ext cx="2868364" cy="2809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12485" r="8203" b="3879"/>
          <a:stretch/>
        </p:blipFill>
        <p:spPr>
          <a:xfrm>
            <a:off x="4577736" y="3732466"/>
            <a:ext cx="3493727" cy="2770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4" t="6183" r="10829"/>
          <a:stretch/>
        </p:blipFill>
        <p:spPr>
          <a:xfrm>
            <a:off x="9119320" y="2133600"/>
            <a:ext cx="2558103" cy="32299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87"/>
    </mc:Choice>
    <mc:Fallback xmlns="">
      <p:transition spd="slow" advTm="25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6374201" cy="1325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b="1" dirty="0">
                <a:solidFill>
                  <a:srgbClr val="00B050"/>
                </a:solidFill>
              </a:rPr>
              <a:t>Who is Who?</a:t>
            </a:r>
            <a:br>
              <a:rPr lang="en-GB" b="1" dirty="0">
                <a:solidFill>
                  <a:srgbClr val="00B050"/>
                </a:solidFill>
              </a:rPr>
            </a:br>
            <a:r>
              <a:rPr lang="en-GB" b="1" dirty="0">
                <a:solidFill>
                  <a:srgbClr val="00B050"/>
                </a:solidFill>
              </a:rPr>
              <a:t>Senior Leadership team</a:t>
            </a:r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6863500" y="1263839"/>
            <a:ext cx="31968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Mrs Doyle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Deputy Head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Head Teacher (Friday)</a:t>
            </a:r>
          </a:p>
        </p:txBody>
      </p:sp>
      <p:sp>
        <p:nvSpPr>
          <p:cNvPr id="6151" name="TextBox 5"/>
          <p:cNvSpPr txBox="1">
            <a:spLocks noChangeArrowheads="1"/>
          </p:cNvSpPr>
          <p:nvPr/>
        </p:nvSpPr>
        <p:spPr bwMode="auto">
          <a:xfrm>
            <a:off x="328988" y="1930860"/>
            <a:ext cx="212059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Mr Harrison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Assistant Head Teacher</a:t>
            </a:r>
          </a:p>
        </p:txBody>
      </p:sp>
      <p:sp>
        <p:nvSpPr>
          <p:cNvPr id="6152" name="TextBox 6"/>
          <p:cNvSpPr txBox="1">
            <a:spLocks noChangeArrowheads="1"/>
          </p:cNvSpPr>
          <p:nvPr/>
        </p:nvSpPr>
        <p:spPr bwMode="auto">
          <a:xfrm>
            <a:off x="6863500" y="4898571"/>
            <a:ext cx="252124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Mrs Kirk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Assistant Head Teacher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22" y="3491079"/>
            <a:ext cx="2124778" cy="29981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988" y="4898571"/>
            <a:ext cx="4327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enquiries@dobcroft-jun.Sheffield.sch.uk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97CF6-2609-4A87-90C8-A29CFE01A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5570" y="600823"/>
            <a:ext cx="1878173" cy="2660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B9A013-D286-4770-B116-5CA8E59636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6586" y="1742054"/>
            <a:ext cx="1813744" cy="227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2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11"/>
    </mc:Choice>
    <mc:Fallback xmlns="">
      <p:transition spd="slow" advTm="3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59" y="92617"/>
            <a:ext cx="8498747" cy="1325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b="1" dirty="0">
                <a:solidFill>
                  <a:srgbClr val="00B050"/>
                </a:solidFill>
              </a:rPr>
              <a:t>Who is Who?</a:t>
            </a:r>
            <a:br>
              <a:rPr lang="en-GB" b="1" dirty="0">
                <a:solidFill>
                  <a:srgbClr val="00B050"/>
                </a:solidFill>
              </a:rPr>
            </a:br>
            <a:r>
              <a:rPr lang="en-GB" b="1" dirty="0">
                <a:solidFill>
                  <a:srgbClr val="00B050"/>
                </a:solidFill>
              </a:rPr>
              <a:t>Our Inclusion and safeguarding  Team</a:t>
            </a:r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2820318" y="4224112"/>
            <a:ext cx="20452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Mrs Doyle- Designated safeguarding leader and Senior Mental Health Lead </a:t>
            </a:r>
          </a:p>
        </p:txBody>
      </p:sp>
      <p:sp>
        <p:nvSpPr>
          <p:cNvPr id="6151" name="TextBox 5"/>
          <p:cNvSpPr txBox="1">
            <a:spLocks noChangeArrowheads="1"/>
          </p:cNvSpPr>
          <p:nvPr/>
        </p:nvSpPr>
        <p:spPr bwMode="auto">
          <a:xfrm>
            <a:off x="7603080" y="4204818"/>
            <a:ext cx="19294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 Little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Educational Needs Co-ordinator / </a:t>
            </a:r>
            <a:r>
              <a:rPr kumimoji="0" lang="en-GB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SENDCo</a:t>
            </a:r>
            <a:endParaRPr kumimoji="0" lang="en-GB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5" descr="W:\STORAGE\Photographs\Staff\Nicol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8" t="11279"/>
          <a:stretch>
            <a:fillRect/>
          </a:stretch>
        </p:blipFill>
        <p:spPr bwMode="auto">
          <a:xfrm>
            <a:off x="1083587" y="2283952"/>
            <a:ext cx="1280929" cy="180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287635" y="4260534"/>
            <a:ext cx="25988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Mrs Sexton-  Designated safeguarding leader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96061" y="4204818"/>
            <a:ext cx="2208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Pastoral &amp; Family liaison Lead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Deputy designated safeguarding leader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42" y="2253145"/>
            <a:ext cx="1395239" cy="1839179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450" y="2253146"/>
            <a:ext cx="1468078" cy="187274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659" y="2263831"/>
            <a:ext cx="1351319" cy="1862055"/>
          </a:xfrm>
          <a:prstGeom prst="rect">
            <a:avLst/>
          </a:prstGeom>
        </p:spPr>
      </p:pic>
      <p:pic>
        <p:nvPicPr>
          <p:cNvPr id="14" name="Picture 13" descr="200019">
            <a:extLst>
              <a:ext uri="{FF2B5EF4-FFF2-40B4-BE49-F238E27FC236}">
                <a16:creationId xmlns:a16="http://schemas.microsoft.com/office/drawing/2014/main" id="{8253C950-2EF6-47D7-83A0-991C06943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634" y="2283953"/>
            <a:ext cx="1475056" cy="189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75E3F409-7339-4167-A247-936B67F5A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086" y="4291549"/>
            <a:ext cx="20452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 Harrison- Online safeguarding leader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5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10"/>
    </mc:Choice>
    <mc:Fallback xmlns="">
      <p:transition spd="slow" advTm="48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TextBox 1"/>
          <p:cNvSpPr txBox="1">
            <a:spLocks noChangeArrowheads="1"/>
          </p:cNvSpPr>
          <p:nvPr/>
        </p:nvSpPr>
        <p:spPr bwMode="auto">
          <a:xfrm>
            <a:off x="1828800" y="304800"/>
            <a:ext cx="853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Office Staff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35856" y="4153546"/>
            <a:ext cx="1749896" cy="728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3915" y="5522141"/>
            <a:ext cx="174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Mrs Murray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39200" y="1368363"/>
            <a:ext cx="174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 Higgins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28800" y="5304971"/>
            <a:ext cx="129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Mrs Holden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63944" y="5198533"/>
            <a:ext cx="1156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 Wright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0" y="203722"/>
            <a:ext cx="1564303" cy="256479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41" y="2856376"/>
            <a:ext cx="1587793" cy="2384294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2" y="3780717"/>
            <a:ext cx="1831778" cy="1421207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46" y="2878981"/>
            <a:ext cx="1588709" cy="2433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3564" y="1368363"/>
            <a:ext cx="522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enquiries@dobcroft-jun.sheffield.sch.uk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07"/>
    </mc:Choice>
    <mc:Fallback xmlns="">
      <p:transition spd="slow" advTm="40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sz="4800" b="1" dirty="0">
                <a:solidFill>
                  <a:srgbClr val="00B050"/>
                </a:solidFill>
              </a:rPr>
              <a:t>Year 3 Team</a:t>
            </a:r>
          </a:p>
        </p:txBody>
      </p:sp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875658" y="4090944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Miss Jackson</a:t>
            </a:r>
          </a:p>
        </p:txBody>
      </p:sp>
      <p:sp>
        <p:nvSpPr>
          <p:cNvPr id="8200" name="TextBox 9"/>
          <p:cNvSpPr txBox="1">
            <a:spLocks noChangeArrowheads="1"/>
          </p:cNvSpPr>
          <p:nvPr/>
        </p:nvSpPr>
        <p:spPr bwMode="auto">
          <a:xfrm>
            <a:off x="8796035" y="4090944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Mr Frampton</a:t>
            </a:r>
          </a:p>
        </p:txBody>
      </p:sp>
      <p:sp>
        <p:nvSpPr>
          <p:cNvPr id="8201" name="TextBox 10"/>
          <p:cNvSpPr txBox="1">
            <a:spLocks noChangeArrowheads="1"/>
          </p:cNvSpPr>
          <p:nvPr/>
        </p:nvSpPr>
        <p:spPr bwMode="auto">
          <a:xfrm>
            <a:off x="5365750" y="4061871"/>
            <a:ext cx="1765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Miss Taylor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6363" y="5660332"/>
            <a:ext cx="634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teachers@dobcroft-jun.sheffield.sch.uk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F7741A-237A-41F2-8CCB-9AD28F694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035" y="1499099"/>
            <a:ext cx="1600810" cy="2058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9" r="2981" b="4025"/>
          <a:stretch/>
        </p:blipFill>
        <p:spPr>
          <a:xfrm>
            <a:off x="875658" y="1499099"/>
            <a:ext cx="1770610" cy="237045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17C9A5-A4DE-4573-90B2-E16EDB9893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50" y="1384059"/>
            <a:ext cx="17653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9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0"/>
    </mc:Choice>
    <mc:Fallback xmlns="">
      <p:transition spd="slow" advTm="20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58304814"/>
              </p:ext>
            </p:extLst>
          </p:nvPr>
        </p:nvGraphicFramePr>
        <p:xfrm>
          <a:off x="-731522" y="-130233"/>
          <a:ext cx="8321042" cy="6988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16437" y="1338349"/>
            <a:ext cx="4123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B050"/>
                </a:solidFill>
              </a:rPr>
              <a:t>Our Curriculum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5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55"/>
    </mc:Choice>
    <mc:Fallback xmlns="">
      <p:transition spd="slow" advTm="2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2057400" y="1905000"/>
            <a:ext cx="8229600" cy="4343400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  <p:sp>
        <p:nvSpPr>
          <p:cNvPr id="16445" name="TextBox 1"/>
          <p:cNvSpPr txBox="1">
            <a:spLocks noChangeArrowheads="1"/>
          </p:cNvSpPr>
          <p:nvPr/>
        </p:nvSpPr>
        <p:spPr bwMode="auto">
          <a:xfrm>
            <a:off x="371959" y="294468"/>
            <a:ext cx="838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b="1" dirty="0">
                <a:solidFill>
                  <a:srgbClr val="00B050"/>
                </a:solidFill>
                <a:latin typeface="+mn-lt"/>
              </a:rPr>
              <a:t>A Typical Week at DJS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44" y="878668"/>
            <a:ext cx="9195814" cy="593087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9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2"/>
    </mc:Choice>
    <mc:Fallback xmlns="">
      <p:transition spd="slow" advTm="20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0963" y="433953"/>
            <a:ext cx="588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B050"/>
                </a:solidFill>
              </a:rPr>
              <a:t>Our Building and Y3 classrooms</a:t>
            </a:r>
          </a:p>
        </p:txBody>
      </p:sp>
      <p:pic>
        <p:nvPicPr>
          <p:cNvPr id="4" name="Picture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9" y="1509713"/>
            <a:ext cx="5190153" cy="492840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728856" y="2457062"/>
            <a:ext cx="186613" cy="2332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7728855" y="2741432"/>
            <a:ext cx="186613" cy="2332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7728856" y="3028912"/>
            <a:ext cx="186613" cy="2332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873687" y="4348269"/>
            <a:ext cx="186613" cy="2332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873688" y="4040156"/>
            <a:ext cx="186613" cy="2332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883020" y="3740652"/>
            <a:ext cx="186613" cy="2332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 rot="2111233">
            <a:off x="2173637" y="2634375"/>
            <a:ext cx="4038742" cy="24301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513184" y="1292860"/>
            <a:ext cx="1959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Y3 classrooms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8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66"/>
    </mc:Choice>
    <mc:Fallback xmlns="">
      <p:transition spd="slow" advTm="110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2000</Words>
  <Application>Microsoft Office PowerPoint</Application>
  <PresentationFormat>Widescreen</PresentationFormat>
  <Paragraphs>253</Paragraphs>
  <Slides>25</Slides>
  <Notes>24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Wingdings</vt:lpstr>
      <vt:lpstr>Office Theme</vt:lpstr>
      <vt:lpstr>PowerPoint Presentation</vt:lpstr>
      <vt:lpstr>PowerPoint Presentation</vt:lpstr>
      <vt:lpstr>Who is Who? Senior Leadership team</vt:lpstr>
      <vt:lpstr>Who is Who? Our Inclusion and safeguarding  Team</vt:lpstr>
      <vt:lpstr>PowerPoint Presentation</vt:lpstr>
      <vt:lpstr>Year 3 Team</vt:lpstr>
      <vt:lpstr>PowerPoint Presentation</vt:lpstr>
      <vt:lpstr>PowerPoint Presentation</vt:lpstr>
      <vt:lpstr>PowerPoint Presentation</vt:lpstr>
      <vt:lpstr>PowerPoint Presentation</vt:lpstr>
      <vt:lpstr>Our School Values</vt:lpstr>
      <vt:lpstr>Behaviour Policy</vt:lpstr>
      <vt:lpstr>Our School Values &amp; Awards</vt:lpstr>
      <vt:lpstr>Anti-Bullying Policy</vt:lpstr>
      <vt:lpstr>Wellbeing &amp; Thrive</vt:lpstr>
      <vt:lpstr>Things You will Need!</vt:lpstr>
      <vt:lpstr>PowerPoint Presentation</vt:lpstr>
      <vt:lpstr>PowerPoint Presentation</vt:lpstr>
      <vt:lpstr>Day 1- Wednesday 3rd September</vt:lpstr>
      <vt:lpstr>DAY 2- Thursday 4th September</vt:lpstr>
      <vt:lpstr>3:30pm – Every day</vt:lpstr>
      <vt:lpstr>Communication</vt:lpstr>
      <vt:lpstr>Before your child starts in September</vt:lpstr>
      <vt:lpstr>In September</vt:lpstr>
      <vt:lpstr>A Big Welcome to  Our School</vt:lpstr>
    </vt:vector>
  </TitlesOfParts>
  <Company>Sheffield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Sexton</dc:creator>
  <cp:lastModifiedBy>Elena Fee</cp:lastModifiedBy>
  <cp:revision>67</cp:revision>
  <cp:lastPrinted>2022-06-07T14:32:37Z</cp:lastPrinted>
  <dcterms:created xsi:type="dcterms:W3CDTF">2019-06-26T12:48:11Z</dcterms:created>
  <dcterms:modified xsi:type="dcterms:W3CDTF">2025-06-12T11:34:57Z</dcterms:modified>
</cp:coreProperties>
</file>