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4"/>
  </p:sldMasterIdLst>
  <p:notesMasterIdLst>
    <p:notesMasterId r:id="rId14"/>
  </p:notesMasterIdLst>
  <p:sldIdLst>
    <p:sldId id="256" r:id="rId5"/>
    <p:sldId id="257" r:id="rId6"/>
    <p:sldId id="293" r:id="rId7"/>
    <p:sldId id="294" r:id="rId8"/>
    <p:sldId id="304" r:id="rId9"/>
    <p:sldId id="263" r:id="rId10"/>
    <p:sldId id="290" r:id="rId11"/>
    <p:sldId id="297" r:id="rId12"/>
    <p:sldId id="269" r:id="rId13"/>
  </p:sldIdLst>
  <p:sldSz cx="12192000" cy="6858000"/>
  <p:notesSz cx="6858000" cy="9144000"/>
  <p:embeddedFontLst>
    <p:embeddedFont>
      <p:font typeface="MS Mincho" panose="02020609040205080304" pitchFamily="49" charset="-128"/>
      <p:regular r:id="rId15"/>
    </p:embeddedFont>
    <p:embeddedFont>
      <p:font typeface="Yu Mincho" panose="02020400000000000000" pitchFamily="18" charset="-128"/>
      <p:regular r:id="rId16"/>
    </p:embeddedFont>
    <p:embeddedFont>
      <p:font typeface="Calibri" panose="020F0502020204030204" pitchFamily="34" charset="0"/>
      <p:regular r:id="rId17"/>
      <p:bold r:id="rId18"/>
      <p:italic r:id="rId19"/>
      <p:boldItalic r:id="rId20"/>
    </p:embeddedFont>
    <p:embeddedFont>
      <p:font typeface="Calibri Light" panose="020F0302020204030204" pitchFamily="34" charset="0"/>
      <p:regular r:id="rId21"/>
      <p:italic r:id="rId22"/>
    </p:embeddedFont>
    <p:embeddedFont>
      <p:font typeface="Nunito" panose="020B0604020202020204" charset="0"/>
      <p:regular r:id="rId23"/>
      <p:bold r:id="rId24"/>
      <p:italic r:id="rId25"/>
      <p:boldItalic r:id="rId26"/>
    </p:embeddedFont>
    <p:embeddedFont>
      <p:font typeface="Palanquin" panose="020B0604020202020204" charset="0"/>
      <p:regular r:id="rId27"/>
      <p:bold r:id="rId28"/>
    </p:embeddedFont>
    <p:embeddedFont>
      <p:font typeface="Palanquin Dark SemiBold" panose="020B0604020202020204" charset="0"/>
      <p:bold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24AA"/>
    <a:srgbClr val="CC7AE2"/>
    <a:srgbClr val="F3E0F8"/>
    <a:srgbClr val="BF57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61" autoAdjust="0"/>
  </p:normalViewPr>
  <p:slideViewPr>
    <p:cSldViewPr snapToGrid="0">
      <p:cViewPr varScale="1">
        <p:scale>
          <a:sx n="52" d="100"/>
          <a:sy n="52" d="100"/>
        </p:scale>
        <p:origin x="1204"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customXml" Target="../customXml/item3.xml"/><Relationship Id="rId21" Type="http://schemas.openxmlformats.org/officeDocument/2006/relationships/font" Target="fonts/font7.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0.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10" Type="http://schemas.openxmlformats.org/officeDocument/2006/relationships/slide" Target="slides/slide6.xml"/><Relationship Id="rId19" Type="http://schemas.openxmlformats.org/officeDocument/2006/relationships/font" Target="fonts/font5.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699ED-DCBF-443D-BE23-2A84295EB88D}" type="datetimeFigureOut">
              <a:rPr lang="en-GB" smtClean="0"/>
              <a:t>07/01/2025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B01E05-DB08-4C28-BF09-AE681D68E868}" type="slidenum">
              <a:rPr lang="en-GB" smtClean="0"/>
              <a:t>‹#›</a:t>
            </a:fld>
            <a:endParaRPr lang="en-GB"/>
          </a:p>
        </p:txBody>
      </p:sp>
    </p:spTree>
    <p:extLst>
      <p:ext uri="{BB962C8B-B14F-4D97-AF65-F5344CB8AC3E}">
        <p14:creationId xmlns:p14="http://schemas.microsoft.com/office/powerpoint/2010/main" val="172482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1</a:t>
            </a:fld>
            <a:endParaRPr lang="en-GB"/>
          </a:p>
        </p:txBody>
      </p:sp>
    </p:spTree>
    <p:extLst>
      <p:ext uri="{BB962C8B-B14F-4D97-AF65-F5344CB8AC3E}">
        <p14:creationId xmlns:p14="http://schemas.microsoft.com/office/powerpoint/2010/main" val="169892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2</a:t>
            </a:fld>
            <a:endParaRPr lang="en-GB"/>
          </a:p>
        </p:txBody>
      </p:sp>
    </p:spTree>
    <p:extLst>
      <p:ext uri="{BB962C8B-B14F-4D97-AF65-F5344CB8AC3E}">
        <p14:creationId xmlns:p14="http://schemas.microsoft.com/office/powerpoint/2010/main" val="370617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spcBef>
                <a:spcPts val="600"/>
              </a:spcBef>
              <a:spcAft>
                <a:spcPts val="600"/>
              </a:spcAft>
            </a:pPr>
            <a:endParaRPr lang="en-GB" sz="1800" dirty="0">
              <a:effectLst/>
              <a:latin typeface="Nunito" panose="00000500000000000000" pitchFamily="2"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2B01E05-DB08-4C28-BF09-AE681D68E868}" type="slidenum">
              <a:rPr lang="en-GB" smtClean="0"/>
              <a:t>3</a:t>
            </a:fld>
            <a:endParaRPr lang="en-GB"/>
          </a:p>
        </p:txBody>
      </p:sp>
    </p:spTree>
    <p:extLst>
      <p:ext uri="{BB962C8B-B14F-4D97-AF65-F5344CB8AC3E}">
        <p14:creationId xmlns:p14="http://schemas.microsoft.com/office/powerpoint/2010/main" val="691591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dirty="0">
                <a:effectLst/>
                <a:latin typeface="Nunito" panose="00000500000000000000" pitchFamily="2" charset="0"/>
                <a:ea typeface="MS Mincho" panose="02020609040205080304" pitchFamily="49" charset="-128"/>
                <a:cs typeface="Times New Roman" panose="02020603050405020304" pitchFamily="18" charset="0"/>
              </a:rPr>
              <a:t>Think about footprints in the real world. They could be temporary or permanent.</a:t>
            </a:r>
          </a:p>
        </p:txBody>
      </p:sp>
      <p:sp>
        <p:nvSpPr>
          <p:cNvPr id="4" name="Slide Number Placeholder 3"/>
          <p:cNvSpPr>
            <a:spLocks noGrp="1"/>
          </p:cNvSpPr>
          <p:nvPr>
            <p:ph type="sldNum" sz="quarter" idx="5"/>
          </p:nvPr>
        </p:nvSpPr>
        <p:spPr/>
        <p:txBody>
          <a:bodyPr/>
          <a:lstStyle/>
          <a:p>
            <a:fld id="{C2B01E05-DB08-4C28-BF09-AE681D68E868}" type="slidenum">
              <a:rPr lang="en-GB" smtClean="0"/>
              <a:t>4</a:t>
            </a:fld>
            <a:endParaRPr lang="en-GB"/>
          </a:p>
        </p:txBody>
      </p:sp>
    </p:spTree>
    <p:extLst>
      <p:ext uri="{BB962C8B-B14F-4D97-AF65-F5344CB8AC3E}">
        <p14:creationId xmlns:p14="http://schemas.microsoft.com/office/powerpoint/2010/main" val="42221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dirty="0"/>
              <a:t>Click on the link to watch a video about </a:t>
            </a:r>
            <a:r>
              <a:rPr lang="en-GB"/>
              <a:t>digital footprints</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5</a:t>
            </a:fld>
            <a:endParaRPr lang="en-GB"/>
          </a:p>
        </p:txBody>
      </p:sp>
    </p:spTree>
    <p:extLst>
      <p:ext uri="{BB962C8B-B14F-4D97-AF65-F5344CB8AC3E}">
        <p14:creationId xmlns:p14="http://schemas.microsoft.com/office/powerpoint/2010/main" val="5762802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Nunito" panose="00000500000000000000" pitchFamily="2" charset="0"/>
                <a:ea typeface="MS Mincho" panose="02020609040205080304" pitchFamily="49" charset="-128"/>
                <a:cs typeface="Times New Roman" panose="02020603050405020304" pitchFamily="18" charset="0"/>
              </a:rPr>
              <a:t>Activity 1: Decide which are the good steps and which are not.</a:t>
            </a:r>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6</a:t>
            </a:fld>
            <a:endParaRPr lang="en-GB"/>
          </a:p>
        </p:txBody>
      </p:sp>
    </p:spTree>
    <p:extLst>
      <p:ext uri="{BB962C8B-B14F-4D97-AF65-F5344CB8AC3E}">
        <p14:creationId xmlns:p14="http://schemas.microsoft.com/office/powerpoint/2010/main" val="28448257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spcAft>
                <a:spcPts val="600"/>
              </a:spcAft>
            </a:pPr>
            <a:r>
              <a:rPr lang="en-GB" dirty="0"/>
              <a:t>Activity 2: Create a digital footprint poster</a:t>
            </a:r>
          </a:p>
        </p:txBody>
      </p:sp>
      <p:sp>
        <p:nvSpPr>
          <p:cNvPr id="4" name="Slide Number Placeholder 3"/>
          <p:cNvSpPr>
            <a:spLocks noGrp="1"/>
          </p:cNvSpPr>
          <p:nvPr>
            <p:ph type="sldNum" sz="quarter" idx="5"/>
          </p:nvPr>
        </p:nvSpPr>
        <p:spPr/>
        <p:txBody>
          <a:bodyPr/>
          <a:lstStyle/>
          <a:p>
            <a:fld id="{C2B01E05-DB08-4C28-BF09-AE681D68E868}" type="slidenum">
              <a:rPr lang="en-GB" smtClean="0"/>
              <a:t>7</a:t>
            </a:fld>
            <a:endParaRPr lang="en-GB"/>
          </a:p>
        </p:txBody>
      </p:sp>
    </p:spTree>
    <p:extLst>
      <p:ext uri="{BB962C8B-B14F-4D97-AF65-F5344CB8AC3E}">
        <p14:creationId xmlns:p14="http://schemas.microsoft.com/office/powerpoint/2010/main" val="1060924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spcBef>
                <a:spcPts val="600"/>
              </a:spcBef>
              <a:spcAft>
                <a:spcPts val="600"/>
              </a:spcAft>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Click on the words to reveal the definitions.</a:t>
            </a:r>
          </a:p>
        </p:txBody>
      </p:sp>
      <p:sp>
        <p:nvSpPr>
          <p:cNvPr id="4" name="Slide Number Placeholder 3"/>
          <p:cNvSpPr>
            <a:spLocks noGrp="1"/>
          </p:cNvSpPr>
          <p:nvPr>
            <p:ph type="sldNum" sz="quarter" idx="5"/>
          </p:nvPr>
        </p:nvSpPr>
        <p:spPr/>
        <p:txBody>
          <a:bodyPr/>
          <a:lstStyle/>
          <a:p>
            <a:fld id="{C2B01E05-DB08-4C28-BF09-AE681D68E868}" type="slidenum">
              <a:rPr lang="en-GB" smtClean="0"/>
              <a:t>8</a:t>
            </a:fld>
            <a:endParaRPr lang="en-GB"/>
          </a:p>
        </p:txBody>
      </p:sp>
    </p:spTree>
    <p:extLst>
      <p:ext uri="{BB962C8B-B14F-4D97-AF65-F5344CB8AC3E}">
        <p14:creationId xmlns:p14="http://schemas.microsoft.com/office/powerpoint/2010/main" val="407289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2B01E05-DB08-4C28-BF09-AE681D68E868}" type="slidenum">
              <a:rPr lang="en-GB" smtClean="0"/>
              <a:t>9</a:t>
            </a:fld>
            <a:endParaRPr lang="en-GB"/>
          </a:p>
        </p:txBody>
      </p:sp>
    </p:spTree>
    <p:extLst>
      <p:ext uri="{BB962C8B-B14F-4D97-AF65-F5344CB8AC3E}">
        <p14:creationId xmlns:p14="http://schemas.microsoft.com/office/powerpoint/2010/main" val="926397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1B8E6-B67F-4EFC-A3C5-BB02E4A19E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167F624-9536-4526-9E46-37E06E0178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202BD8F-EDA7-496C-B236-D04EDCBB02CE}"/>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5" name="Footer Placeholder 4">
            <a:extLst>
              <a:ext uri="{FF2B5EF4-FFF2-40B4-BE49-F238E27FC236}">
                <a16:creationId xmlns:a16="http://schemas.microsoft.com/office/drawing/2014/main" id="{98F9F552-89BE-4385-89F3-4A10B31A81D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E6C419C-1437-416B-B183-F95FE8249255}"/>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264112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151B7-D811-436B-B8DB-76A544672E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7092C-344B-46D5-A695-1888A05108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D6D33C-E464-4081-872C-4CF14F829C4C}"/>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5" name="Footer Placeholder 4">
            <a:extLst>
              <a:ext uri="{FF2B5EF4-FFF2-40B4-BE49-F238E27FC236}">
                <a16:creationId xmlns:a16="http://schemas.microsoft.com/office/drawing/2014/main" id="{438ADA7F-52DE-4EC3-B3AC-E02BC21543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6A36AD-A2E2-4368-98DD-EA5DB3EB8B85}"/>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1097863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400188-0615-4E20-90EC-D6F183B4A9F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3761763-A88B-4B2A-8862-913DEC71EDC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7388EF-317A-4E5A-B3F2-DB9DEF896010}"/>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5" name="Footer Placeholder 4">
            <a:extLst>
              <a:ext uri="{FF2B5EF4-FFF2-40B4-BE49-F238E27FC236}">
                <a16:creationId xmlns:a16="http://schemas.microsoft.com/office/drawing/2014/main" id="{48C73E8D-B974-478A-B2DA-CB0AE6247D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54B5FEC-46C9-450D-9ED0-4BC60A45B12B}"/>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1903117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EB2E6-54A0-41A0-9FFA-BCFD7D83FA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534515-4003-4C9C-B272-92D06A1C9F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8FE4B43-C9CE-4363-A03B-DD198B2E4787}"/>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5" name="Footer Placeholder 4">
            <a:extLst>
              <a:ext uri="{FF2B5EF4-FFF2-40B4-BE49-F238E27FC236}">
                <a16:creationId xmlns:a16="http://schemas.microsoft.com/office/drawing/2014/main" id="{3282FE96-ECE6-4FEF-A9BD-1619B245803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1E6717-EAE9-4E4F-BC85-DF7780822BD2}"/>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371757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176E90-7C2C-43CA-A788-F2B752EBA5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134339-8064-4F5F-9CB2-3F4BE477D3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07920B-999D-4572-8323-F9A04F6813E3}"/>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5" name="Footer Placeholder 4">
            <a:extLst>
              <a:ext uri="{FF2B5EF4-FFF2-40B4-BE49-F238E27FC236}">
                <a16:creationId xmlns:a16="http://schemas.microsoft.com/office/drawing/2014/main" id="{9972D174-D636-44FA-B4AF-667C720CCC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E20B7EE-44C7-4198-B5E7-45B500345234}"/>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590155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82D07-D4D3-48D6-8075-57FF230D277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A3477DB-9DBB-4002-8A41-10B1D73CA8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D0CDEB4-A4A1-458E-993D-14049DBBE8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296A3BF-7304-43E5-9A78-DE00AC204982}"/>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6" name="Footer Placeholder 5">
            <a:extLst>
              <a:ext uri="{FF2B5EF4-FFF2-40B4-BE49-F238E27FC236}">
                <a16:creationId xmlns:a16="http://schemas.microsoft.com/office/drawing/2014/main" id="{3CA0AE6E-65F4-4730-9747-DB4A1FBA554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12588D-2020-40C3-B11E-C4EA66082783}"/>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6748699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ECE40-354B-4AEF-BA97-D744D98C840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E697CF7-DACC-4EEC-8643-6F5F152405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86E172-B8C3-48EF-B158-F678A23D80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7F2A59-1AF8-4BB8-917F-930E9186FD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0CB6DBE-8825-48A9-B400-3DAF15B9E98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E506FE4-3CA2-4FDC-BB9E-A9058F1A0872}"/>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8" name="Footer Placeholder 7">
            <a:extLst>
              <a:ext uri="{FF2B5EF4-FFF2-40B4-BE49-F238E27FC236}">
                <a16:creationId xmlns:a16="http://schemas.microsoft.com/office/drawing/2014/main" id="{A02A6F0B-82FD-4D2C-AE4E-C088260112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42CE329-0C7E-4E6B-B603-4600371FB248}"/>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04611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85680-2A71-4EDC-8498-C20FE5A9D79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62F8526-1331-4487-8FDD-F5CD36C93DF7}"/>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4" name="Footer Placeholder 3">
            <a:extLst>
              <a:ext uri="{FF2B5EF4-FFF2-40B4-BE49-F238E27FC236}">
                <a16:creationId xmlns:a16="http://schemas.microsoft.com/office/drawing/2014/main" id="{AC4D25FC-63E1-4813-8392-917D61432C6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A715D6D-CD8D-471E-AEF3-56FBF7F46089}"/>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81814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DD0135-9252-4C24-B5A1-57003563467F}"/>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3" name="Footer Placeholder 2">
            <a:extLst>
              <a:ext uri="{FF2B5EF4-FFF2-40B4-BE49-F238E27FC236}">
                <a16:creationId xmlns:a16="http://schemas.microsoft.com/office/drawing/2014/main" id="{E12CE995-676C-4F46-A7CC-3E65C4B3BE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4D387B-18E9-4232-94ED-A30DA4D0DB12}"/>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2801883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261B-419C-4345-898B-512B4DED3A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49CEA-A93C-4B0B-820C-091E069116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BA125EC-49D4-4D9A-A0CD-C13B95E9F2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54DE6D-A481-40F4-8C4C-C8169ED491A3}"/>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6" name="Footer Placeholder 5">
            <a:extLst>
              <a:ext uri="{FF2B5EF4-FFF2-40B4-BE49-F238E27FC236}">
                <a16:creationId xmlns:a16="http://schemas.microsoft.com/office/drawing/2014/main" id="{2CEA2C54-F8C1-4587-9343-AF7D514C4C8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44DC779-21DB-436B-9927-7B4FDF3D4BA7}"/>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925431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233CD-D346-4AE1-BD4F-3DC39A91B5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84486D8-4C82-428D-8755-3E9C83101D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07F9A21-9D2B-43A0-9E84-BB3AE1CE68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2EAD74-D833-41FD-B752-F6E5F9E2B811}"/>
              </a:ext>
            </a:extLst>
          </p:cNvPr>
          <p:cNvSpPr>
            <a:spLocks noGrp="1"/>
          </p:cNvSpPr>
          <p:nvPr>
            <p:ph type="dt" sz="half" idx="10"/>
          </p:nvPr>
        </p:nvSpPr>
        <p:spPr/>
        <p:txBody>
          <a:bodyPr/>
          <a:lstStyle/>
          <a:p>
            <a:fld id="{4131CAF9-9019-4E72-9BCD-FE2770F43938}" type="datetimeFigureOut">
              <a:rPr lang="en-GB" smtClean="0"/>
              <a:t>07/01/2025</a:t>
            </a:fld>
            <a:endParaRPr lang="en-GB"/>
          </a:p>
        </p:txBody>
      </p:sp>
      <p:sp>
        <p:nvSpPr>
          <p:cNvPr id="6" name="Footer Placeholder 5">
            <a:extLst>
              <a:ext uri="{FF2B5EF4-FFF2-40B4-BE49-F238E27FC236}">
                <a16:creationId xmlns:a16="http://schemas.microsoft.com/office/drawing/2014/main" id="{52701212-DFDC-4063-A7BD-A05D2868AA9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94C2A23-05F0-45FA-B92F-33712009DC73}"/>
              </a:ext>
            </a:extLst>
          </p:cNvPr>
          <p:cNvSpPr>
            <a:spLocks noGrp="1"/>
          </p:cNvSpPr>
          <p:nvPr>
            <p:ph type="sldNum" sz="quarter" idx="12"/>
          </p:nvPr>
        </p:nvSpPr>
        <p:spPr/>
        <p:txBody>
          <a:bodyPr/>
          <a:lstStyle/>
          <a:p>
            <a:fld id="{1040191A-A524-4ACF-BFDF-A0B774A1BD1C}" type="slidenum">
              <a:rPr lang="en-GB" smtClean="0"/>
              <a:t>‹#›</a:t>
            </a:fld>
            <a:endParaRPr lang="en-GB"/>
          </a:p>
        </p:txBody>
      </p:sp>
    </p:spTree>
    <p:extLst>
      <p:ext uri="{BB962C8B-B14F-4D97-AF65-F5344CB8AC3E}">
        <p14:creationId xmlns:p14="http://schemas.microsoft.com/office/powerpoint/2010/main" val="320631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84367-756C-45B9-BB01-10E0FDF1D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8EE170-561C-4181-9BD1-FC93F589C8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590084-6C5C-4E6F-AE78-5FD4DE891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31CAF9-9019-4E72-9BCD-FE2770F43938}" type="datetimeFigureOut">
              <a:rPr lang="en-GB" smtClean="0"/>
              <a:t>07/01/2025</a:t>
            </a:fld>
            <a:endParaRPr lang="en-GB"/>
          </a:p>
        </p:txBody>
      </p:sp>
      <p:sp>
        <p:nvSpPr>
          <p:cNvPr id="5" name="Footer Placeholder 4">
            <a:extLst>
              <a:ext uri="{FF2B5EF4-FFF2-40B4-BE49-F238E27FC236}">
                <a16:creationId xmlns:a16="http://schemas.microsoft.com/office/drawing/2014/main" id="{1F8A0EA2-8755-4225-80E5-109EA9D625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50F7392-578D-49DE-AEF7-07C4B06F3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0191A-A524-4ACF-BFDF-A0B774A1BD1C}" type="slidenum">
              <a:rPr lang="en-GB" smtClean="0"/>
              <a:t>‹#›</a:t>
            </a:fld>
            <a:endParaRPr lang="en-GB"/>
          </a:p>
        </p:txBody>
      </p:sp>
    </p:spTree>
    <p:extLst>
      <p:ext uri="{BB962C8B-B14F-4D97-AF65-F5344CB8AC3E}">
        <p14:creationId xmlns:p14="http://schemas.microsoft.com/office/powerpoint/2010/main" val="42323328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youtube.com/watch?v=tiUYMcPAI84&amp;t=77s" TargetMode="External"/><Relationship Id="rId5" Type="http://schemas.openxmlformats.org/officeDocument/2006/relationships/image" Target="../media/image8.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hyperlink" Target="https://www.purplemash.com/app/pup/Digital_footprint_poste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0B9415-FB6B-4306-A8CF-3833B05C74F0}"/>
              </a:ext>
            </a:extLst>
          </p:cNvPr>
          <p:cNvSpPr/>
          <p:nvPr/>
        </p:nvSpPr>
        <p:spPr>
          <a:xfrm>
            <a:off x="4322174" y="0"/>
            <a:ext cx="7869826" cy="6857999"/>
          </a:xfrm>
          <a:prstGeom prst="rect">
            <a:avLst/>
          </a:prstGeom>
          <a:solidFill>
            <a:srgbClr val="8E24A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5" name="Graphic 63">
            <a:extLst>
              <a:ext uri="{FF2B5EF4-FFF2-40B4-BE49-F238E27FC236}">
                <a16:creationId xmlns:a16="http://schemas.microsoft.com/office/drawing/2014/main" id="{9BC05247-EC89-4E18-AAC7-769930391EF6}"/>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9524"/>
            <a:ext cx="4505325" cy="6867524"/>
          </a:xfrm>
          <a:prstGeom prst="rect">
            <a:avLst/>
          </a:prstGeom>
        </p:spPr>
      </p:pic>
      <p:sp>
        <p:nvSpPr>
          <p:cNvPr id="2" name="Title 1">
            <a:extLst>
              <a:ext uri="{FF2B5EF4-FFF2-40B4-BE49-F238E27FC236}">
                <a16:creationId xmlns:a16="http://schemas.microsoft.com/office/drawing/2014/main" id="{E20E66B1-EE11-46E8-9D2F-388E12025E3A}"/>
              </a:ext>
            </a:extLst>
          </p:cNvPr>
          <p:cNvSpPr>
            <a:spLocks noGrp="1"/>
          </p:cNvSpPr>
          <p:nvPr>
            <p:ph type="ctrTitle"/>
          </p:nvPr>
        </p:nvSpPr>
        <p:spPr/>
        <p:txBody>
          <a:bodyPr>
            <a:normAutofit/>
          </a:bodyPr>
          <a:lstStyle/>
          <a:p>
            <a:r>
              <a:rPr lang="en-GB" dirty="0">
                <a:solidFill>
                  <a:schemeClr val="bg1"/>
                </a:solidFill>
                <a:latin typeface="Palanquin Dark SemiBold" panose="020B0704020203020204" pitchFamily="34" charset="0"/>
                <a:cs typeface="Palanquin Dark SemiBold" panose="020B0704020203020204" pitchFamily="34" charset="0"/>
              </a:rPr>
              <a:t>Thursday 9</a:t>
            </a:r>
            <a:r>
              <a:rPr lang="en-GB" baseline="30000" dirty="0">
                <a:solidFill>
                  <a:schemeClr val="bg1"/>
                </a:solidFill>
                <a:latin typeface="Palanquin Dark SemiBold" panose="020B0704020203020204" pitchFamily="34" charset="0"/>
                <a:cs typeface="Palanquin Dark SemiBold" panose="020B0704020203020204" pitchFamily="34" charset="0"/>
              </a:rPr>
              <a:t>th</a:t>
            </a:r>
            <a:r>
              <a:rPr lang="en-GB" dirty="0">
                <a:solidFill>
                  <a:schemeClr val="bg1"/>
                </a:solidFill>
                <a:latin typeface="Palanquin Dark SemiBold" panose="020B0704020203020204" pitchFamily="34" charset="0"/>
                <a:cs typeface="Palanquin Dark SemiBold" panose="020B0704020203020204" pitchFamily="34" charset="0"/>
              </a:rPr>
              <a:t> January</a:t>
            </a:r>
            <a:endParaRPr lang="en-GB" sz="4000" dirty="0">
              <a:solidFill>
                <a:schemeClr val="bg1"/>
              </a:solidFill>
              <a:latin typeface="Palanquin Dark SemiBold" panose="020B0704020203020204" pitchFamily="34" charset="0"/>
              <a:cs typeface="Palanquin Dark SemiBold" panose="020B0704020203020204" pitchFamily="34" charset="0"/>
            </a:endParaRPr>
          </a:p>
        </p:txBody>
      </p:sp>
      <p:sp>
        <p:nvSpPr>
          <p:cNvPr id="3" name="Subtitle 2">
            <a:extLst>
              <a:ext uri="{FF2B5EF4-FFF2-40B4-BE49-F238E27FC236}">
                <a16:creationId xmlns:a16="http://schemas.microsoft.com/office/drawing/2014/main" id="{387BD2A7-BC2A-4300-AFBB-8B3304D19C99}"/>
              </a:ext>
            </a:extLst>
          </p:cNvPr>
          <p:cNvSpPr>
            <a:spLocks noGrp="1"/>
          </p:cNvSpPr>
          <p:nvPr>
            <p:ph type="subTitle" idx="1"/>
          </p:nvPr>
        </p:nvSpPr>
        <p:spPr/>
        <p:txBody>
          <a:bodyPr>
            <a:normAutofit/>
          </a:bodyPr>
          <a:lstStyle/>
          <a:p>
            <a:r>
              <a:rPr lang="en-GB" sz="4000" dirty="0">
                <a:solidFill>
                  <a:schemeClr val="bg1"/>
                </a:solidFill>
                <a:latin typeface="Palanquin Dark SemiBold" panose="020B0704020203020204" pitchFamily="34" charset="0"/>
                <a:cs typeface="Palanquin Dark SemiBold" panose="020B0704020203020204" pitchFamily="34" charset="0"/>
              </a:rPr>
              <a:t>KL: Digital Footprint</a:t>
            </a:r>
            <a:endParaRPr lang="en-GB" sz="4000" dirty="0">
              <a:solidFill>
                <a:schemeClr val="bg1"/>
              </a:solidFill>
            </a:endParaRPr>
          </a:p>
        </p:txBody>
      </p:sp>
    </p:spTree>
    <p:extLst>
      <p:ext uri="{BB962C8B-B14F-4D97-AF65-F5344CB8AC3E}">
        <p14:creationId xmlns:p14="http://schemas.microsoft.com/office/powerpoint/2010/main" val="868589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lstStyle/>
          <a:p>
            <a:r>
              <a:rPr lang="en-GB">
                <a:latin typeface="Palanquin Dark SemiBold" panose="020B0704020203020204" pitchFamily="34" charset="0"/>
                <a:cs typeface="Palanquin Dark SemiBold" panose="020B0704020203020204" pitchFamily="34" charset="0"/>
              </a:rPr>
              <a:t>Aims</a:t>
            </a: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838200" y="1825625"/>
            <a:ext cx="10515600" cy="2737139"/>
          </a:xfrm>
        </p:spPr>
        <p:txBody>
          <a:bodyPr/>
          <a:lstStyle/>
          <a:p>
            <a:pPr lvl="0">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To understand that information put online leaves a digital footprint or trail.</a:t>
            </a:r>
          </a:p>
          <a:p>
            <a:pPr lvl="0">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To begin to think critically about the information we leave online.</a:t>
            </a:r>
          </a:p>
          <a:p>
            <a:pPr lvl="0">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To identify the steps that can be taken to keep personal data and hardware secure.</a:t>
            </a:r>
          </a:p>
          <a:p>
            <a:endParaRPr lang="en-GB" dirty="0"/>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a:effectLst/>
                <a:latin typeface="Palanquin" panose="020B0004020203020204" pitchFamily="34" charset="0"/>
                <a:ea typeface="Calibri" panose="020F0502020204030204" pitchFamily="34" charset="0"/>
              </a:rPr>
              <a:t>Need more support? Contact us:</a:t>
            </a:r>
          </a:p>
          <a:p>
            <a:r>
              <a:rPr lang="en-US" sz="1050">
                <a:effectLst/>
                <a:latin typeface="Palanquin" panose="020B0004020203020204" pitchFamily="34" charset="0"/>
                <a:ea typeface="Calibri" panose="020F0502020204030204" pitchFamily="34" charset="0"/>
              </a:rPr>
              <a:t>Tel: +44(0)208 203 1781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Email: support@2simple.com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Twitter: @2simplesoftware</a:t>
            </a:r>
            <a:endParaRPr lang="en-GB" sz="105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7" name="TextBox 6">
            <a:extLst>
              <a:ext uri="{FF2B5EF4-FFF2-40B4-BE49-F238E27FC236}">
                <a16:creationId xmlns:a16="http://schemas.microsoft.com/office/drawing/2014/main" id="{797AEC29-8F90-686B-B878-5753897F75FD}"/>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2</a:t>
            </a:fld>
            <a:endParaRPr lang="en-GB" sz="1050" dirty="0"/>
          </a:p>
        </p:txBody>
      </p:sp>
    </p:spTree>
    <p:extLst>
      <p:ext uri="{BB962C8B-B14F-4D97-AF65-F5344CB8AC3E}">
        <p14:creationId xmlns:p14="http://schemas.microsoft.com/office/powerpoint/2010/main" val="2029177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5E3BD94-8EA7-0FF0-EEA9-8BFF0BEA475F}"/>
              </a:ext>
            </a:extLst>
          </p:cNvPr>
          <p:cNvSpPr/>
          <p:nvPr/>
        </p:nvSpPr>
        <p:spPr>
          <a:xfrm>
            <a:off x="244287" y="1074788"/>
            <a:ext cx="5851713" cy="5068925"/>
          </a:xfrm>
          <a:prstGeom prst="roundRect">
            <a:avLst>
              <a:gd name="adj" fmla="val 5152"/>
            </a:avLst>
          </a:prstGeom>
          <a:solidFill>
            <a:srgbClr val="D28A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581754" y="365125"/>
            <a:ext cx="10515600" cy="655601"/>
          </a:xfrm>
        </p:spPr>
        <p:txBody>
          <a:bodyPr>
            <a:normAutofit fontScale="90000"/>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Vocabulary Overview</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11" name="TextBox 10">
            <a:extLst>
              <a:ext uri="{FF2B5EF4-FFF2-40B4-BE49-F238E27FC236}">
                <a16:creationId xmlns:a16="http://schemas.microsoft.com/office/drawing/2014/main" id="{92F5BCF8-6045-FAA9-39D1-E3D03C38AEA2}"/>
              </a:ext>
            </a:extLst>
          </p:cNvPr>
          <p:cNvSpPr txBox="1"/>
          <p:nvPr/>
        </p:nvSpPr>
        <p:spPr>
          <a:xfrm>
            <a:off x="437350" y="1169193"/>
            <a:ext cx="5465585" cy="461665"/>
          </a:xfrm>
          <a:prstGeom prst="rect">
            <a:avLst/>
          </a:prstGeom>
          <a:noFill/>
        </p:spPr>
        <p:txBody>
          <a:bodyPr wrap="square">
            <a:spAutoFit/>
          </a:bodyPr>
          <a:lstStyle/>
          <a:p>
            <a:pPr>
              <a:lnSpc>
                <a:spcPct val="100000"/>
              </a:lnSpc>
              <a:spcAft>
                <a:spcPts val="600"/>
              </a:spcAft>
            </a:pPr>
            <a:r>
              <a:rPr lang="en-GB" sz="2400" b="1" dirty="0">
                <a:solidFill>
                  <a:srgbClr val="000000"/>
                </a:solidFill>
                <a:latin typeface="Palanquin Dark SemiBold" panose="020B0704020203020204" pitchFamily="34" charset="0"/>
                <a:cs typeface="Times New Roman" panose="02020603050405020304" pitchFamily="18" charset="0"/>
              </a:rPr>
              <a:t>Word encountered previous session</a:t>
            </a:r>
          </a:p>
        </p:txBody>
      </p:sp>
      <p:sp>
        <p:nvSpPr>
          <p:cNvPr id="9" name="Rectangle: Rounded Corners 8">
            <a:extLst>
              <a:ext uri="{FF2B5EF4-FFF2-40B4-BE49-F238E27FC236}">
                <a16:creationId xmlns:a16="http://schemas.microsoft.com/office/drawing/2014/main" id="{708A53B4-8769-4C9B-85C2-30FD166B506A}"/>
              </a:ext>
            </a:extLst>
          </p:cNvPr>
          <p:cNvSpPr/>
          <p:nvPr/>
        </p:nvSpPr>
        <p:spPr>
          <a:xfrm>
            <a:off x="6192241" y="1074787"/>
            <a:ext cx="5851713" cy="5117415"/>
          </a:xfrm>
          <a:prstGeom prst="roundRect">
            <a:avLst>
              <a:gd name="adj" fmla="val 5152"/>
            </a:avLst>
          </a:prstGeom>
          <a:solidFill>
            <a:srgbClr val="D28AE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a:extLst>
              <a:ext uri="{FF2B5EF4-FFF2-40B4-BE49-F238E27FC236}">
                <a16:creationId xmlns:a16="http://schemas.microsoft.com/office/drawing/2014/main" id="{0BB4E530-C97C-922C-52E6-74D8D19F2FD8}"/>
              </a:ext>
            </a:extLst>
          </p:cNvPr>
          <p:cNvSpPr txBox="1"/>
          <p:nvPr/>
        </p:nvSpPr>
        <p:spPr>
          <a:xfrm>
            <a:off x="6578369" y="1175092"/>
            <a:ext cx="5465585" cy="461665"/>
          </a:xfrm>
          <a:prstGeom prst="rect">
            <a:avLst/>
          </a:prstGeom>
          <a:noFill/>
        </p:spPr>
        <p:txBody>
          <a:bodyPr wrap="square">
            <a:spAutoFit/>
          </a:bodyPr>
          <a:lstStyle/>
          <a:p>
            <a:pPr algn="ctr">
              <a:lnSpc>
                <a:spcPct val="100000"/>
              </a:lnSpc>
              <a:spcAft>
                <a:spcPts val="600"/>
              </a:spcAft>
            </a:pPr>
            <a:r>
              <a:rPr lang="en-GB" sz="2400" b="1" dirty="0">
                <a:solidFill>
                  <a:srgbClr val="000000"/>
                </a:solidFill>
                <a:latin typeface="Palanquin Dark SemiBold" panose="020B0704020203020204" pitchFamily="34" charset="0"/>
                <a:cs typeface="Times New Roman" panose="02020603050405020304" pitchFamily="18" charset="0"/>
              </a:rPr>
              <a:t>New in this lesson</a:t>
            </a:r>
          </a:p>
        </p:txBody>
      </p:sp>
      <p:sp>
        <p:nvSpPr>
          <p:cNvPr id="14" name="Content Placeholder 2">
            <a:extLst>
              <a:ext uri="{FF2B5EF4-FFF2-40B4-BE49-F238E27FC236}">
                <a16:creationId xmlns:a16="http://schemas.microsoft.com/office/drawing/2014/main" id="{AC06DE89-A83F-C9D4-59BF-6F75CCD5241B}"/>
              </a:ext>
            </a:extLst>
          </p:cNvPr>
          <p:cNvSpPr txBox="1">
            <a:spLocks/>
          </p:cNvSpPr>
          <p:nvPr/>
        </p:nvSpPr>
        <p:spPr>
          <a:xfrm>
            <a:off x="287513" y="1725263"/>
            <a:ext cx="5765258" cy="39706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buBlip>
                <a:blip r:embed="rId4"/>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Email: </a:t>
            </a:r>
            <a:r>
              <a:rPr lang="en-GB" sz="1800" dirty="0">
                <a:latin typeface="Nunito" panose="00000500000000000000" pitchFamily="2" charset="0"/>
                <a:ea typeface="Times New Roman" panose="02020603050405020304" pitchFamily="18" charset="0"/>
                <a:cs typeface="Times New Roman" panose="02020603050405020304" pitchFamily="18" charset="0"/>
              </a:rPr>
              <a:t>Messages distributed by electronic means from one computer user to one or more people. </a:t>
            </a:r>
            <a:endParaRPr lang="en-GB" sz="1800" b="1" dirty="0">
              <a:latin typeface="Nunito" panose="00000500000000000000" pitchFamily="2" charset="0"/>
              <a:ea typeface="Times New Roman" panose="02020603050405020304" pitchFamily="18" charset="0"/>
              <a:cs typeface="Times New Roman" panose="02020603050405020304" pitchFamily="18" charset="0"/>
            </a:endParaRPr>
          </a:p>
          <a:p>
            <a:pPr>
              <a:lnSpc>
                <a:spcPct val="100000"/>
              </a:lnSpc>
              <a:spcAft>
                <a:spcPts val="600"/>
              </a:spcAft>
              <a:buBlip>
                <a:blip r:embed="rId4"/>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Attachment: </a:t>
            </a:r>
            <a:r>
              <a:rPr lang="en-GB" sz="1800" dirty="0">
                <a:latin typeface="Nunito" panose="00000500000000000000" pitchFamily="2" charset="0"/>
                <a:ea typeface="Times New Roman" panose="02020603050405020304" pitchFamily="18" charset="0"/>
                <a:cs typeface="Times New Roman" panose="02020603050405020304" pitchFamily="18" charset="0"/>
              </a:rPr>
              <a:t>A computer file sent with an email.</a:t>
            </a:r>
          </a:p>
          <a:p>
            <a:pPr>
              <a:lnSpc>
                <a:spcPct val="100000"/>
              </a:lnSpc>
              <a:spcAft>
                <a:spcPts val="600"/>
              </a:spcAft>
              <a:buBlip>
                <a:blip r:embed="rId4"/>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Reply: </a:t>
            </a:r>
            <a:r>
              <a:rPr lang="en-GB" sz="1800" dirty="0">
                <a:latin typeface="Nunito" panose="00000500000000000000" pitchFamily="2" charset="0"/>
                <a:ea typeface="Times New Roman" panose="02020603050405020304" pitchFamily="18" charset="0"/>
                <a:cs typeface="Times New Roman" panose="02020603050405020304" pitchFamily="18" charset="0"/>
              </a:rPr>
              <a:t>When someone receives an email, they can send a reply using the reply button.</a:t>
            </a:r>
          </a:p>
          <a:p>
            <a:pPr>
              <a:lnSpc>
                <a:spcPct val="100000"/>
              </a:lnSpc>
              <a:spcAft>
                <a:spcPts val="600"/>
              </a:spcAft>
              <a:buBlip>
                <a:blip r:embed="rId4"/>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Personal information: </a:t>
            </a:r>
            <a:r>
              <a:rPr lang="en-GB" sz="1800" dirty="0">
                <a:latin typeface="Nunito" panose="00000500000000000000" pitchFamily="2" charset="0"/>
                <a:ea typeface="Times New Roman" panose="02020603050405020304" pitchFamily="18" charset="0"/>
                <a:cs typeface="Times New Roman" panose="02020603050405020304" pitchFamily="18" charset="0"/>
              </a:rPr>
              <a:t>This is information that is personal to someone. For example, their favourite food, their name and age. </a:t>
            </a:r>
            <a:endParaRPr lang="en-GB" sz="1800" b="1" dirty="0">
              <a:latin typeface="Nunito" panose="00000500000000000000" pitchFamily="2" charset="0"/>
              <a:ea typeface="Times New Roman" panose="02020603050405020304" pitchFamily="18" charset="0"/>
              <a:cs typeface="Times New Roman" panose="02020603050405020304" pitchFamily="18" charset="0"/>
            </a:endParaRPr>
          </a:p>
          <a:p>
            <a:pPr>
              <a:lnSpc>
                <a:spcPct val="100000"/>
              </a:lnSpc>
              <a:spcAft>
                <a:spcPts val="600"/>
              </a:spcAft>
              <a:buBlip>
                <a:blip r:embed="rId4"/>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Private information: </a:t>
            </a:r>
            <a:r>
              <a:rPr lang="en-GB" sz="1800" dirty="0">
                <a:latin typeface="Nunito" panose="00000500000000000000" pitchFamily="2" charset="0"/>
                <a:ea typeface="Times New Roman" panose="02020603050405020304" pitchFamily="18" charset="0"/>
                <a:cs typeface="Times New Roman" panose="02020603050405020304" pitchFamily="18" charset="0"/>
              </a:rPr>
              <a:t>This is personal information that should be kept secure. For example, their date of birth, their full address, credit card numbers. </a:t>
            </a:r>
          </a:p>
        </p:txBody>
      </p:sp>
      <p:sp>
        <p:nvSpPr>
          <p:cNvPr id="15" name="TextBox 14">
            <a:extLst>
              <a:ext uri="{FF2B5EF4-FFF2-40B4-BE49-F238E27FC236}">
                <a16:creationId xmlns:a16="http://schemas.microsoft.com/office/drawing/2014/main" id="{11B69F52-83D9-9743-5C47-56BEFD3D0A8D}"/>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55C8F386-4F53-41B5-9FE5-8CDE384B50BF}" type="slidenum">
              <a:rPr lang="en-US" sz="1050" smtClean="0">
                <a:effectLst/>
                <a:latin typeface="Palanquin" panose="020B0004020203020204" pitchFamily="34" charset="0"/>
                <a:ea typeface="Calibri" panose="020F0502020204030204" pitchFamily="34" charset="0"/>
              </a:rPr>
              <a:t>3</a:t>
            </a:fld>
            <a:endParaRPr lang="en-GB" sz="1050" dirty="0"/>
          </a:p>
        </p:txBody>
      </p:sp>
      <p:sp>
        <p:nvSpPr>
          <p:cNvPr id="16" name="Content Placeholder 2">
            <a:extLst>
              <a:ext uri="{FF2B5EF4-FFF2-40B4-BE49-F238E27FC236}">
                <a16:creationId xmlns:a16="http://schemas.microsoft.com/office/drawing/2014/main" id="{32A3A3BF-0FF4-32C0-1775-34A9A24A77BE}"/>
              </a:ext>
            </a:extLst>
          </p:cNvPr>
          <p:cNvSpPr txBox="1">
            <a:spLocks/>
          </p:cNvSpPr>
          <p:nvPr/>
        </p:nvSpPr>
        <p:spPr>
          <a:xfrm>
            <a:off x="6278696" y="1765268"/>
            <a:ext cx="5765258" cy="397061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buBlip>
                <a:blip r:embed="rId4"/>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Digital footprint: </a:t>
            </a:r>
            <a:r>
              <a:rPr lang="en-GB" sz="1800" dirty="0">
                <a:latin typeface="Nunito" panose="00000500000000000000" pitchFamily="2" charset="0"/>
                <a:ea typeface="Times New Roman" panose="02020603050405020304" pitchFamily="18" charset="0"/>
                <a:cs typeface="Times New Roman" panose="02020603050405020304" pitchFamily="18" charset="0"/>
              </a:rPr>
              <a:t>The information about a person that exists on the Internet as a result of their online activity.</a:t>
            </a:r>
          </a:p>
          <a:p>
            <a:pPr>
              <a:lnSpc>
                <a:spcPct val="100000"/>
              </a:lnSpc>
              <a:spcAft>
                <a:spcPts val="600"/>
              </a:spcAft>
              <a:buBlip>
                <a:blip r:embed="rId4"/>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Protection: </a:t>
            </a:r>
            <a:r>
              <a:rPr lang="en-GB" sz="1800" dirty="0">
                <a:latin typeface="Nunito" panose="00000500000000000000" pitchFamily="2" charset="0"/>
                <a:ea typeface="Times New Roman" panose="02020603050405020304" pitchFamily="18" charset="0"/>
                <a:cs typeface="Times New Roman" panose="02020603050405020304" pitchFamily="18" charset="0"/>
              </a:rPr>
              <a:t>Some places like schools, have systems in place that help to protect users from harmful content. However, it’s important that anyone using online services should always behave carefully to help protect themselves and others.  </a:t>
            </a:r>
          </a:p>
          <a:p>
            <a:pPr>
              <a:lnSpc>
                <a:spcPct val="100000"/>
              </a:lnSpc>
              <a:spcAft>
                <a:spcPts val="600"/>
              </a:spcAft>
              <a:buBlip>
                <a:blip r:embed="rId4"/>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Identifying: </a:t>
            </a:r>
            <a:r>
              <a:rPr lang="en-GB" sz="1800" dirty="0">
                <a:latin typeface="Nunito" panose="00000500000000000000" pitchFamily="2" charset="0"/>
                <a:ea typeface="Times New Roman" panose="02020603050405020304" pitchFamily="18" charset="0"/>
                <a:cs typeface="Times New Roman" panose="02020603050405020304" pitchFamily="18" charset="0"/>
              </a:rPr>
              <a:t>It’s important that any information shared online doesn’t have details that can identify someone such as their name and address.</a:t>
            </a:r>
          </a:p>
          <a:p>
            <a:pPr>
              <a:lnSpc>
                <a:spcPct val="100000"/>
              </a:lnSpc>
              <a:spcAft>
                <a:spcPts val="600"/>
              </a:spcAft>
              <a:buBlip>
                <a:blip r:embed="rId4"/>
              </a:buBlip>
            </a:pPr>
            <a:r>
              <a:rPr lang="en-GB" sz="1800" b="1" dirty="0">
                <a:latin typeface="Nunito" panose="00000500000000000000" pitchFamily="2" charset="0"/>
                <a:ea typeface="Times New Roman" panose="02020603050405020304" pitchFamily="18" charset="0"/>
                <a:cs typeface="Times New Roman" panose="02020603050405020304" pitchFamily="18" charset="0"/>
              </a:rPr>
              <a:t>Secure: </a:t>
            </a:r>
            <a:r>
              <a:rPr lang="en-GB" sz="1800" dirty="0">
                <a:latin typeface="Nunito" panose="00000500000000000000" pitchFamily="2" charset="0"/>
                <a:ea typeface="Times New Roman" panose="02020603050405020304" pitchFamily="18" charset="0"/>
                <a:cs typeface="Times New Roman" panose="02020603050405020304" pitchFamily="18" charset="0"/>
              </a:rPr>
              <a:t>Users online should take steps to help keep their personal and private information secure. </a:t>
            </a:r>
          </a:p>
        </p:txBody>
      </p:sp>
    </p:spTree>
    <p:extLst>
      <p:ext uri="{BB962C8B-B14F-4D97-AF65-F5344CB8AC3E}">
        <p14:creationId xmlns:p14="http://schemas.microsoft.com/office/powerpoint/2010/main" val="3487299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beach, outdoor, water, nature&#10;&#10;Description automatically generated">
            <a:extLst>
              <a:ext uri="{FF2B5EF4-FFF2-40B4-BE49-F238E27FC236}">
                <a16:creationId xmlns:a16="http://schemas.microsoft.com/office/drawing/2014/main" id="{C2CEA966-688D-4A72-A065-AFAF28EEC160}"/>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l="10684" r="7066" b="-1"/>
          <a:stretch/>
        </p:blipFill>
        <p:spPr>
          <a:xfrm flipH="1">
            <a:off x="13670" y="-14046"/>
            <a:ext cx="8450297" cy="6857990"/>
          </a:xfrm>
          <a:prstGeom prst="rect">
            <a:avLst/>
          </a:prstGeom>
        </p:spPr>
      </p:pic>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632211" y="179880"/>
            <a:ext cx="5251316" cy="1270000"/>
          </a:xfrm>
        </p:spPr>
        <p:txBody>
          <a:bodyPr>
            <a:normAutofit/>
          </a:bodyPr>
          <a:lstStyle/>
          <a:p>
            <a:r>
              <a:rPr lang="en-GB" b="1" dirty="0">
                <a:effectLst/>
                <a:latin typeface="Palanquin Dark SemiBold" panose="020B0704020203020204" pitchFamily="34" charset="0"/>
                <a:ea typeface="Times New Roman" panose="02020603050405020304" pitchFamily="18" charset="0"/>
                <a:cs typeface="Times New Roman" panose="02020603050405020304" pitchFamily="18" charset="0"/>
              </a:rPr>
              <a:t>Footprints</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531660" y="1258261"/>
            <a:ext cx="6206236" cy="399089"/>
          </a:xfrm>
        </p:spPr>
        <p:txBody>
          <a:bodyPr>
            <a:normAutofit/>
          </a:bodyPr>
          <a:lstStyle/>
          <a:p>
            <a:pPr lvl="0">
              <a:buBlip>
                <a:blip r:embed="rId4"/>
              </a:buBlip>
            </a:pPr>
            <a:r>
              <a:rPr lang="en-GB" sz="1800" dirty="0">
                <a:solidFill>
                  <a:schemeClr val="bg1"/>
                </a:solidFill>
                <a:latin typeface="Nunito" panose="00000500000000000000" pitchFamily="2" charset="0"/>
              </a:rPr>
              <a:t>What is a footprint? </a:t>
            </a:r>
          </a:p>
        </p:txBody>
      </p:sp>
      <p:pic>
        <p:nvPicPr>
          <p:cNvPr id="10" name="Picture 9" descr="A picture containing invertebrate&#10;&#10;Description automatically generated">
            <a:extLst>
              <a:ext uri="{FF2B5EF4-FFF2-40B4-BE49-F238E27FC236}">
                <a16:creationId xmlns:a16="http://schemas.microsoft.com/office/drawing/2014/main" id="{0F6D4F00-D5C4-42FC-A933-B0EB223A11DC}"/>
              </a:ext>
            </a:extLst>
          </p:cNvPr>
          <p:cNvPicPr>
            <a:picLocks noChangeAspect="1"/>
          </p:cNvPicPr>
          <p:nvPr/>
        </p:nvPicPr>
        <p:blipFill rotWithShape="1">
          <a:blip r:embed="rId5">
            <a:extLst>
              <a:ext uri="{28A0092B-C50C-407E-A947-70E740481C1C}">
                <a14:useLocalDpi xmlns:a14="http://schemas.microsoft.com/office/drawing/2010/main" val="0"/>
              </a:ext>
            </a:extLst>
          </a:blip>
          <a:srcRect t="18246" r="2" b="4985"/>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92443"/>
          </a:xfrm>
          <a:prstGeom prst="rect">
            <a:avLst/>
          </a:prstGeom>
          <a:noFill/>
        </p:spPr>
        <p:txBody>
          <a:bodyPr wrap="square" rtlCol="0">
            <a:spAutoFit/>
          </a:bodyPr>
          <a:lstStyle/>
          <a:p>
            <a:pPr>
              <a:spcAft>
                <a:spcPts val="600"/>
              </a:spcAft>
            </a:pPr>
            <a:r>
              <a:rPr lang="en-US" sz="1050" b="1">
                <a:effectLst/>
                <a:latin typeface="Palanquin" panose="020B0004020203020204" pitchFamily="34" charset="0"/>
                <a:ea typeface="Calibri" panose="020F0502020204030204" pitchFamily="34" charset="0"/>
              </a:rPr>
              <a:t>Need more support? Contact us:</a:t>
            </a:r>
          </a:p>
          <a:p>
            <a:pPr>
              <a:spcAft>
                <a:spcPts val="600"/>
              </a:spcAft>
            </a:pPr>
            <a:r>
              <a:rPr lang="en-US" sz="1050">
                <a:effectLst/>
                <a:latin typeface="Palanquin" panose="020B0004020203020204" pitchFamily="34" charset="0"/>
                <a:ea typeface="Calibri" panose="020F0502020204030204" pitchFamily="34" charset="0"/>
              </a:rPr>
              <a:t>Tel: +44(0)208 203 1781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Email: support@2simple.com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Twitter: @2simplesoftware</a:t>
            </a:r>
            <a:endParaRPr lang="en-GB" sz="1050"/>
          </a:p>
        </p:txBody>
      </p:sp>
      <p:pic>
        <p:nvPicPr>
          <p:cNvPr id="5" name="Picture 4">
            <a:extLst>
              <a:ext uri="{FF2B5EF4-FFF2-40B4-BE49-F238E27FC236}">
                <a16:creationId xmlns:a16="http://schemas.microsoft.com/office/drawing/2014/main" id="{135F4818-3E37-4E2E-B485-07B3B4705BF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15" name="Content Placeholder 2">
            <a:extLst>
              <a:ext uri="{FF2B5EF4-FFF2-40B4-BE49-F238E27FC236}">
                <a16:creationId xmlns:a16="http://schemas.microsoft.com/office/drawing/2014/main" id="{36A5ED15-1FD3-4899-883B-6BF73B31C624}"/>
              </a:ext>
            </a:extLst>
          </p:cNvPr>
          <p:cNvSpPr txBox="1">
            <a:spLocks/>
          </p:cNvSpPr>
          <p:nvPr/>
        </p:nvSpPr>
        <p:spPr>
          <a:xfrm>
            <a:off x="531660" y="1699164"/>
            <a:ext cx="6206236" cy="66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4"/>
              </a:buBlip>
            </a:pPr>
            <a:r>
              <a:rPr lang="en-GB" sz="1800" dirty="0">
                <a:solidFill>
                  <a:schemeClr val="bg1"/>
                </a:solidFill>
                <a:latin typeface="Nunito" panose="00000500000000000000" pitchFamily="2" charset="0"/>
              </a:rPr>
              <a:t>Think about footprints on the beach or in the snow, what can they tell you about the owner of the feet?</a:t>
            </a:r>
          </a:p>
        </p:txBody>
      </p:sp>
      <p:sp>
        <p:nvSpPr>
          <p:cNvPr id="16" name="Content Placeholder 2">
            <a:extLst>
              <a:ext uri="{FF2B5EF4-FFF2-40B4-BE49-F238E27FC236}">
                <a16:creationId xmlns:a16="http://schemas.microsoft.com/office/drawing/2014/main" id="{E6106353-4A3D-4969-994A-B740B3D0B19E}"/>
              </a:ext>
            </a:extLst>
          </p:cNvPr>
          <p:cNvSpPr txBox="1">
            <a:spLocks/>
          </p:cNvSpPr>
          <p:nvPr/>
        </p:nvSpPr>
        <p:spPr>
          <a:xfrm>
            <a:off x="531660" y="2408869"/>
            <a:ext cx="6206236" cy="66789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Blip>
                <a:blip r:embed="rId4"/>
              </a:buBlip>
            </a:pPr>
            <a:r>
              <a:rPr lang="en-GB" sz="1800" dirty="0">
                <a:solidFill>
                  <a:schemeClr val="bg1"/>
                </a:solidFill>
                <a:latin typeface="Nunito" panose="00000500000000000000" pitchFamily="2" charset="0"/>
              </a:rPr>
              <a:t>What about walking through wet concrete and leaving it to dry, how is this different?</a:t>
            </a:r>
          </a:p>
        </p:txBody>
      </p:sp>
      <p:grpSp>
        <p:nvGrpSpPr>
          <p:cNvPr id="14" name="Group 13">
            <a:extLst>
              <a:ext uri="{FF2B5EF4-FFF2-40B4-BE49-F238E27FC236}">
                <a16:creationId xmlns:a16="http://schemas.microsoft.com/office/drawing/2014/main" id="{67F5CA5F-33F8-495C-B68A-0C78424C2F2B}"/>
              </a:ext>
            </a:extLst>
          </p:cNvPr>
          <p:cNvGrpSpPr/>
          <p:nvPr/>
        </p:nvGrpSpPr>
        <p:grpSpPr>
          <a:xfrm>
            <a:off x="531660" y="3080322"/>
            <a:ext cx="8028674" cy="3491802"/>
            <a:chOff x="531660" y="3080322"/>
            <a:chExt cx="8028674" cy="3491802"/>
          </a:xfrm>
        </p:grpSpPr>
        <p:sp>
          <p:nvSpPr>
            <p:cNvPr id="24" name="Content Placeholder 2">
              <a:extLst>
                <a:ext uri="{FF2B5EF4-FFF2-40B4-BE49-F238E27FC236}">
                  <a16:creationId xmlns:a16="http://schemas.microsoft.com/office/drawing/2014/main" id="{29B7C079-AE92-4D76-8BEB-F586F0A8EBF4}"/>
                </a:ext>
              </a:extLst>
            </p:cNvPr>
            <p:cNvSpPr txBox="1">
              <a:spLocks/>
            </p:cNvSpPr>
            <p:nvPr/>
          </p:nvSpPr>
          <p:spPr>
            <a:xfrm>
              <a:off x="531660" y="3080322"/>
              <a:ext cx="6609506" cy="8330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600"/>
                </a:spcAft>
                <a:buBlip>
                  <a:blip r:embed="rId4"/>
                </a:buBlip>
              </a:pPr>
              <a:r>
                <a:rPr lang="en-GB" sz="1800" dirty="0">
                  <a:solidFill>
                    <a:schemeClr val="bg1"/>
                  </a:solidFill>
                  <a:latin typeface="Nunito" panose="00000500000000000000" pitchFamily="2" charset="0"/>
                  <a:ea typeface="Times New Roman" panose="02020603050405020304" pitchFamily="18" charset="0"/>
                  <a:cs typeface="Times New Roman" panose="02020603050405020304" pitchFamily="18" charset="0"/>
                </a:rPr>
                <a:t>The wet concrete will dry with the footprints there for a very long time. </a:t>
              </a:r>
            </a:p>
          </p:txBody>
        </p:sp>
        <p:pic>
          <p:nvPicPr>
            <p:cNvPr id="12" name="Picture 11">
              <a:extLst>
                <a:ext uri="{FF2B5EF4-FFF2-40B4-BE49-F238E27FC236}">
                  <a16:creationId xmlns:a16="http://schemas.microsoft.com/office/drawing/2014/main" id="{7E3B31D3-4110-45D3-8B7C-CA80524808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282403" y="3518207"/>
              <a:ext cx="4277931" cy="3053917"/>
            </a:xfrm>
            <a:prstGeom prst="rect">
              <a:avLst/>
            </a:prstGeom>
          </p:spPr>
        </p:pic>
      </p:grpSp>
      <p:sp>
        <p:nvSpPr>
          <p:cNvPr id="17" name="TextBox 16">
            <a:extLst>
              <a:ext uri="{FF2B5EF4-FFF2-40B4-BE49-F238E27FC236}">
                <a16:creationId xmlns:a16="http://schemas.microsoft.com/office/drawing/2014/main" id="{11B6692A-1217-B822-B7EB-C65DA370564C}"/>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4</a:t>
            </a:fld>
            <a:endParaRPr lang="en-GB" sz="1050" dirty="0"/>
          </a:p>
        </p:txBody>
      </p:sp>
    </p:spTree>
    <p:extLst>
      <p:ext uri="{BB962C8B-B14F-4D97-AF65-F5344CB8AC3E}">
        <p14:creationId xmlns:p14="http://schemas.microsoft.com/office/powerpoint/2010/main" val="66215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11" name="Title 1">
            <a:extLst>
              <a:ext uri="{FF2B5EF4-FFF2-40B4-BE49-F238E27FC236}">
                <a16:creationId xmlns:a16="http://schemas.microsoft.com/office/drawing/2014/main" id="{E3800AEE-F7A2-407D-A501-292864A59A3D}"/>
              </a:ext>
            </a:extLst>
          </p:cNvPr>
          <p:cNvSpPr>
            <a:spLocks noGrp="1"/>
          </p:cNvSpPr>
          <p:nvPr>
            <p:ph type="title"/>
          </p:nvPr>
        </p:nvSpPr>
        <p:spPr>
          <a:xfrm>
            <a:off x="632211" y="179880"/>
            <a:ext cx="5251316" cy="1270000"/>
          </a:xfrm>
        </p:spPr>
        <p:txBody>
          <a:bodyPr>
            <a:normAutofit/>
          </a:bodyPr>
          <a:lstStyle/>
          <a:p>
            <a:r>
              <a:rPr lang="en-GB" b="1" dirty="0">
                <a:effectLst/>
                <a:latin typeface="Palanquin Dark SemiBold" panose="020B0704020203020204" pitchFamily="34" charset="0"/>
                <a:ea typeface="Times New Roman" panose="02020603050405020304" pitchFamily="18" charset="0"/>
                <a:cs typeface="Times New Roman" panose="02020603050405020304" pitchFamily="18" charset="0"/>
              </a:rPr>
              <a:t>Footprints</a:t>
            </a:r>
            <a:endParaRPr lang="en-GB" dirty="0">
              <a:latin typeface="Palanquin Dark SemiBold" panose="020B0704020203020204" pitchFamily="34" charset="0"/>
              <a:cs typeface="Palanquin Dark SemiBold" panose="020B0704020203020204" pitchFamily="34" charset="0"/>
            </a:endParaRPr>
          </a:p>
        </p:txBody>
      </p:sp>
      <p:sp>
        <p:nvSpPr>
          <p:cNvPr id="12" name="Content Placeholder 2">
            <a:extLst>
              <a:ext uri="{FF2B5EF4-FFF2-40B4-BE49-F238E27FC236}">
                <a16:creationId xmlns:a16="http://schemas.microsoft.com/office/drawing/2014/main" id="{61CB0290-B0C9-4CD8-BE4A-4DA0014671C0}"/>
              </a:ext>
            </a:extLst>
          </p:cNvPr>
          <p:cNvSpPr>
            <a:spLocks noGrp="1"/>
          </p:cNvSpPr>
          <p:nvPr>
            <p:ph idx="1"/>
          </p:nvPr>
        </p:nvSpPr>
        <p:spPr>
          <a:xfrm>
            <a:off x="531659" y="1258261"/>
            <a:ext cx="11265229" cy="667891"/>
          </a:xfrm>
        </p:spPr>
        <p:txBody>
          <a:bodyPr>
            <a:normAutofit/>
          </a:bodyPr>
          <a:lstStyle/>
          <a:p>
            <a:pPr lvl="0">
              <a:buBlip>
                <a:blip r:embed="rId4"/>
              </a:buBlip>
            </a:pPr>
            <a:r>
              <a:rPr lang="en-GB" sz="1800" dirty="0">
                <a:latin typeface="Nunito" panose="00000500000000000000" pitchFamily="2" charset="0"/>
                <a:ea typeface="Times New Roman" panose="02020603050405020304" pitchFamily="18" charset="0"/>
                <a:cs typeface="Times New Roman" panose="02020603050405020304" pitchFamily="18" charset="0"/>
              </a:rPr>
              <a:t>The trail that all people leave on digital technology is called a ‘Digital Footprint’.</a:t>
            </a:r>
            <a:endParaRPr lang="en-GB" sz="1800" dirty="0">
              <a:latin typeface="Nunito" panose="00000500000000000000" pitchFamily="2" charset="0"/>
            </a:endParaRPr>
          </a:p>
        </p:txBody>
      </p:sp>
      <p:pic>
        <p:nvPicPr>
          <p:cNvPr id="14" name="Picture 13">
            <a:extLst>
              <a:ext uri="{FF2B5EF4-FFF2-40B4-BE49-F238E27FC236}">
                <a16:creationId xmlns:a16="http://schemas.microsoft.com/office/drawing/2014/main" id="{A16F590F-0BEC-45F9-AB0E-7274A5E5A0D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17" name="Content Placeholder 2">
            <a:extLst>
              <a:ext uri="{FF2B5EF4-FFF2-40B4-BE49-F238E27FC236}">
                <a16:creationId xmlns:a16="http://schemas.microsoft.com/office/drawing/2014/main" id="{C33DCEE5-EDA4-4E2F-9F9E-8C5A702AF179}"/>
              </a:ext>
            </a:extLst>
          </p:cNvPr>
          <p:cNvSpPr txBox="1">
            <a:spLocks/>
          </p:cNvSpPr>
          <p:nvPr/>
        </p:nvSpPr>
        <p:spPr>
          <a:xfrm>
            <a:off x="531660" y="1699164"/>
            <a:ext cx="6206236" cy="66789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4"/>
              </a:buBlip>
            </a:pPr>
            <a:r>
              <a:rPr lang="en-GB" sz="1800" dirty="0">
                <a:latin typeface="Nunito" panose="00000500000000000000" pitchFamily="2" charset="0"/>
                <a:ea typeface="Times New Roman" panose="02020603050405020304" pitchFamily="18" charset="0"/>
                <a:cs typeface="Times New Roman" panose="02020603050405020304" pitchFamily="18" charset="0"/>
              </a:rPr>
              <a:t>Like the concrete footprints, a digital footprint lasts for a long time.</a:t>
            </a:r>
            <a:endParaRPr lang="en-GB" sz="1800" dirty="0">
              <a:latin typeface="Nunito" panose="00000500000000000000" pitchFamily="2" charset="0"/>
            </a:endParaRPr>
          </a:p>
        </p:txBody>
      </p:sp>
      <p:sp>
        <p:nvSpPr>
          <p:cNvPr id="18" name="Content Placeholder 2">
            <a:extLst>
              <a:ext uri="{FF2B5EF4-FFF2-40B4-BE49-F238E27FC236}">
                <a16:creationId xmlns:a16="http://schemas.microsoft.com/office/drawing/2014/main" id="{3B2CB7A1-4B20-4FD7-8FED-737CC93BDAC9}"/>
              </a:ext>
            </a:extLst>
          </p:cNvPr>
          <p:cNvSpPr txBox="1">
            <a:spLocks/>
          </p:cNvSpPr>
          <p:nvPr/>
        </p:nvSpPr>
        <p:spPr>
          <a:xfrm>
            <a:off x="531660" y="2408869"/>
            <a:ext cx="6206236" cy="66789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Blip>
                <a:blip r:embed="rId4"/>
              </a:buBlip>
            </a:pPr>
            <a:r>
              <a:rPr lang="en-GB" sz="1800" dirty="0">
                <a:latin typeface="Nunito" panose="00000500000000000000" pitchFamily="2" charset="0"/>
                <a:ea typeface="Times New Roman" panose="02020603050405020304" pitchFamily="18" charset="0"/>
                <a:cs typeface="Times New Roman" panose="02020603050405020304" pitchFamily="18" charset="0"/>
              </a:rPr>
              <a:t>Once you start using digital technology to share on the Internet, you will start to make your own digital footprint.</a:t>
            </a:r>
            <a:endParaRPr lang="en-GB" sz="1800" dirty="0">
              <a:latin typeface="Nunito" panose="00000500000000000000" pitchFamily="2" charset="0"/>
            </a:endParaRPr>
          </a:p>
        </p:txBody>
      </p:sp>
      <p:sp>
        <p:nvSpPr>
          <p:cNvPr id="19" name="Content Placeholder 2">
            <a:extLst>
              <a:ext uri="{FF2B5EF4-FFF2-40B4-BE49-F238E27FC236}">
                <a16:creationId xmlns:a16="http://schemas.microsoft.com/office/drawing/2014/main" id="{38AE7D67-EFA4-4B76-8326-05254FEAE080}"/>
              </a:ext>
            </a:extLst>
          </p:cNvPr>
          <p:cNvSpPr txBox="1">
            <a:spLocks/>
          </p:cNvSpPr>
          <p:nvPr/>
        </p:nvSpPr>
        <p:spPr>
          <a:xfrm>
            <a:off x="531659" y="3101496"/>
            <a:ext cx="10515600" cy="58116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5000"/>
              </a:lnSpc>
              <a:spcAft>
                <a:spcPts val="1200"/>
              </a:spcAft>
              <a:buBlip>
                <a:blip r:embed="rId4"/>
              </a:buBlip>
            </a:pPr>
            <a:r>
              <a:rPr lang="en-GB" sz="1800" dirty="0">
                <a:latin typeface="Nunito" panose="00000500000000000000" pitchFamily="2" charset="0"/>
                <a:ea typeface="MS Mincho" panose="02020609040205080304" pitchFamily="49" charset="-128"/>
                <a:cs typeface="Times New Roman" panose="02020603050405020304" pitchFamily="18" charset="0"/>
              </a:rPr>
              <a:t>Is this is a bad thing?</a:t>
            </a:r>
          </a:p>
        </p:txBody>
      </p:sp>
      <p:sp>
        <p:nvSpPr>
          <p:cNvPr id="23" name="Content Placeholder 2">
            <a:extLst>
              <a:ext uri="{FF2B5EF4-FFF2-40B4-BE49-F238E27FC236}">
                <a16:creationId xmlns:a16="http://schemas.microsoft.com/office/drawing/2014/main" id="{D9769D8B-6DA6-4D35-AED2-69016FE76988}"/>
              </a:ext>
            </a:extLst>
          </p:cNvPr>
          <p:cNvSpPr txBox="1">
            <a:spLocks/>
          </p:cNvSpPr>
          <p:nvPr/>
        </p:nvSpPr>
        <p:spPr>
          <a:xfrm>
            <a:off x="531659" y="3645972"/>
            <a:ext cx="9425141" cy="21001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15000"/>
              </a:lnSpc>
              <a:spcAft>
                <a:spcPts val="1200"/>
              </a:spcAft>
              <a:buBlip>
                <a:blip r:embed="rId4"/>
              </a:buBlip>
            </a:pPr>
            <a:r>
              <a:rPr lang="en-GB" sz="1800" dirty="0">
                <a:latin typeface="Nunito" panose="00000500000000000000" pitchFamily="2" charset="0"/>
                <a:ea typeface="MS Mincho" panose="02020609040205080304" pitchFamily="49" charset="-128"/>
                <a:cs typeface="Times New Roman" panose="02020603050405020304" pitchFamily="18" charset="0"/>
              </a:rPr>
              <a:t>A digital footprint is only bad if it contains private things that you do not want to share or things about you that are not true and are hurtful.</a:t>
            </a:r>
          </a:p>
        </p:txBody>
      </p:sp>
      <p:pic>
        <p:nvPicPr>
          <p:cNvPr id="25" name="Picture 24">
            <a:extLst>
              <a:ext uri="{FF2B5EF4-FFF2-40B4-BE49-F238E27FC236}">
                <a16:creationId xmlns:a16="http://schemas.microsoft.com/office/drawing/2014/main" id="{6FE547D8-1161-46D6-85E9-3F487D2C9F2B}"/>
              </a:ext>
            </a:extLst>
          </p:cNvPr>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23458" r="22420"/>
          <a:stretch/>
        </p:blipFill>
        <p:spPr>
          <a:xfrm>
            <a:off x="8520531" y="666733"/>
            <a:ext cx="3370816" cy="4152164"/>
          </a:xfrm>
          <a:prstGeom prst="rect">
            <a:avLst/>
          </a:prstGeom>
        </p:spPr>
      </p:pic>
      <p:sp>
        <p:nvSpPr>
          <p:cNvPr id="28" name="TextBox 27">
            <a:extLst>
              <a:ext uri="{FF2B5EF4-FFF2-40B4-BE49-F238E27FC236}">
                <a16:creationId xmlns:a16="http://schemas.microsoft.com/office/drawing/2014/main" id="{63F80490-4A8B-413C-810B-4AA74FFF9064}"/>
              </a:ext>
            </a:extLst>
          </p:cNvPr>
          <p:cNvSpPr txBox="1"/>
          <p:nvPr/>
        </p:nvSpPr>
        <p:spPr>
          <a:xfrm>
            <a:off x="691045" y="4473972"/>
            <a:ext cx="9425140" cy="400494"/>
          </a:xfrm>
          <a:prstGeom prst="rect">
            <a:avLst/>
          </a:prstGeom>
          <a:noFill/>
        </p:spPr>
        <p:txBody>
          <a:bodyPr wrap="square">
            <a:spAutoFit/>
          </a:bodyPr>
          <a:lstStyle/>
          <a:p>
            <a:pPr marL="342900" lvl="0" indent="-342900">
              <a:lnSpc>
                <a:spcPct val="115000"/>
              </a:lnSpc>
              <a:spcAft>
                <a:spcPts val="1200"/>
              </a:spcAft>
              <a:buBlip>
                <a:blip r:embed="rId4"/>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In a moment, you are going to investigate a Purple Mash Digital footprint.</a:t>
            </a:r>
          </a:p>
        </p:txBody>
      </p:sp>
      <p:sp>
        <p:nvSpPr>
          <p:cNvPr id="29" name="TextBox 28">
            <a:extLst>
              <a:ext uri="{FF2B5EF4-FFF2-40B4-BE49-F238E27FC236}">
                <a16:creationId xmlns:a16="http://schemas.microsoft.com/office/drawing/2014/main" id="{00566687-D518-4F3F-897B-83BCAAFE741F}"/>
              </a:ext>
            </a:extLst>
          </p:cNvPr>
          <p:cNvSpPr txBox="1"/>
          <p:nvPr/>
        </p:nvSpPr>
        <p:spPr>
          <a:xfrm>
            <a:off x="691045" y="4904809"/>
            <a:ext cx="9425140" cy="400494"/>
          </a:xfrm>
          <a:prstGeom prst="rect">
            <a:avLst/>
          </a:prstGeom>
          <a:noFill/>
        </p:spPr>
        <p:txBody>
          <a:bodyPr wrap="square">
            <a:spAutoFit/>
          </a:bodyPr>
          <a:lstStyle/>
          <a:p>
            <a:pPr marL="342900" lvl="0" indent="-342900">
              <a:lnSpc>
                <a:spcPct val="115000"/>
              </a:lnSpc>
              <a:spcAft>
                <a:spcPts val="1200"/>
              </a:spcAft>
              <a:buBlip>
                <a:blip r:embed="rId4"/>
              </a:buBlip>
            </a:pPr>
            <a:r>
              <a:rPr lang="en-GB" dirty="0">
                <a:latin typeface="Nunito" panose="00000500000000000000" pitchFamily="2" charset="0"/>
                <a:ea typeface="MS Mincho" panose="02020609040205080304" pitchFamily="49" charset="-128"/>
                <a:cs typeface="Times New Roman" panose="02020603050405020304" pitchFamily="18" charset="0"/>
              </a:rPr>
              <a:t>S</a:t>
            </a:r>
            <a:r>
              <a:rPr lang="en-GB" sz="1800" dirty="0">
                <a:effectLst/>
                <a:latin typeface="Nunito" panose="00000500000000000000" pitchFamily="2" charset="0"/>
                <a:ea typeface="MS Mincho" panose="02020609040205080304" pitchFamily="49" charset="-128"/>
                <a:cs typeface="Times New Roman" panose="02020603050405020304" pitchFamily="18" charset="0"/>
              </a:rPr>
              <a:t>haring on Purple Mash is different from sharing on the Internet. Can you explain why?</a:t>
            </a:r>
          </a:p>
        </p:txBody>
      </p:sp>
      <p:sp>
        <p:nvSpPr>
          <p:cNvPr id="16" name="TextBox 15">
            <a:extLst>
              <a:ext uri="{FF2B5EF4-FFF2-40B4-BE49-F238E27FC236}">
                <a16:creationId xmlns:a16="http://schemas.microsoft.com/office/drawing/2014/main" id="{544397E0-F52C-A445-B9F7-818A3EE69677}"/>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5</a:t>
            </a:fld>
            <a:endParaRPr lang="en-GB" sz="1050" dirty="0"/>
          </a:p>
        </p:txBody>
      </p:sp>
      <p:sp>
        <p:nvSpPr>
          <p:cNvPr id="2" name="Rectangle 1">
            <a:extLst>
              <a:ext uri="{FF2B5EF4-FFF2-40B4-BE49-F238E27FC236}">
                <a16:creationId xmlns:a16="http://schemas.microsoft.com/office/drawing/2014/main" id="{1BF6C827-FE79-4363-BD87-D59E5A74C458}"/>
              </a:ext>
            </a:extLst>
          </p:cNvPr>
          <p:cNvSpPr/>
          <p:nvPr/>
        </p:nvSpPr>
        <p:spPr>
          <a:xfrm>
            <a:off x="531659" y="5729607"/>
            <a:ext cx="6096000" cy="646331"/>
          </a:xfrm>
          <a:prstGeom prst="rect">
            <a:avLst/>
          </a:prstGeom>
        </p:spPr>
        <p:txBody>
          <a:bodyPr>
            <a:spAutoFit/>
          </a:bodyPr>
          <a:lstStyle/>
          <a:p>
            <a:r>
              <a:rPr lang="en-GB" dirty="0">
                <a:hlinkClick r:id="rId6"/>
              </a:rPr>
              <a:t>What is a digital footprint | Online Safety for Kids | Digital Footprint for Kids | Online Safety</a:t>
            </a:r>
            <a:endParaRPr lang="en-GB" dirty="0"/>
          </a:p>
        </p:txBody>
      </p:sp>
      <p:sp>
        <p:nvSpPr>
          <p:cNvPr id="3" name="TextBox 2">
            <a:extLst>
              <a:ext uri="{FF2B5EF4-FFF2-40B4-BE49-F238E27FC236}">
                <a16:creationId xmlns:a16="http://schemas.microsoft.com/office/drawing/2014/main" id="{08B4687D-3A98-4250-9750-01C9897C83D3}"/>
              </a:ext>
            </a:extLst>
          </p:cNvPr>
          <p:cNvSpPr txBox="1"/>
          <p:nvPr/>
        </p:nvSpPr>
        <p:spPr>
          <a:xfrm>
            <a:off x="6737896" y="5729607"/>
            <a:ext cx="2356677" cy="646331"/>
          </a:xfrm>
          <a:prstGeom prst="rect">
            <a:avLst/>
          </a:prstGeom>
          <a:noFill/>
        </p:spPr>
        <p:txBody>
          <a:bodyPr wrap="square" rtlCol="0">
            <a:spAutoFit/>
          </a:bodyPr>
          <a:lstStyle/>
          <a:p>
            <a:r>
              <a:rPr lang="en-GB" dirty="0"/>
              <a:t>Watch the video about digital footprints.</a:t>
            </a:r>
          </a:p>
        </p:txBody>
      </p:sp>
    </p:spTree>
    <p:extLst>
      <p:ext uri="{BB962C8B-B14F-4D97-AF65-F5344CB8AC3E}">
        <p14:creationId xmlns:p14="http://schemas.microsoft.com/office/powerpoint/2010/main" val="185332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3"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erson writing on a chalkboard&#10;&#10;Description automatically generated">
            <a:extLst>
              <a:ext uri="{FF2B5EF4-FFF2-40B4-BE49-F238E27FC236}">
                <a16:creationId xmlns:a16="http://schemas.microsoft.com/office/drawing/2014/main" id="{28562F6A-E621-4508-84CF-0DA154A61F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1865" y="2886759"/>
            <a:ext cx="3769200" cy="2509329"/>
          </a:xfrm>
          <a:prstGeom prst="rect">
            <a:avLst/>
          </a:prstGeom>
        </p:spPr>
      </p:pic>
      <p:pic>
        <p:nvPicPr>
          <p:cNvPr id="4" name="Picture 3">
            <a:extLst>
              <a:ext uri="{FF2B5EF4-FFF2-40B4-BE49-F238E27FC236}">
                <a16:creationId xmlns:a16="http://schemas.microsoft.com/office/drawing/2014/main" id="{9ABA7DC2-57A6-4A26-B285-0FDA2C695BD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pic>
        <p:nvPicPr>
          <p:cNvPr id="6" name="Picture 5">
            <a:extLst>
              <a:ext uri="{FF2B5EF4-FFF2-40B4-BE49-F238E27FC236}">
                <a16:creationId xmlns:a16="http://schemas.microsoft.com/office/drawing/2014/main" id="{9F8E34A3-6B6C-4862-B972-F41C9B266A9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9" name="TextBox 8">
            <a:extLst>
              <a:ext uri="{FF2B5EF4-FFF2-40B4-BE49-F238E27FC236}">
                <a16:creationId xmlns:a16="http://schemas.microsoft.com/office/drawing/2014/main" id="{B61C2583-0A68-4382-B741-893FA60ED67E}"/>
              </a:ext>
            </a:extLst>
          </p:cNvPr>
          <p:cNvSpPr txBox="1"/>
          <p:nvPr/>
        </p:nvSpPr>
        <p:spPr>
          <a:xfrm>
            <a:off x="838200" y="492083"/>
            <a:ext cx="8974360" cy="769441"/>
          </a:xfrm>
          <a:prstGeom prst="rect">
            <a:avLst/>
          </a:prstGeom>
          <a:noFill/>
        </p:spPr>
        <p:txBody>
          <a:bodyPr wrap="square">
            <a:spAutoFit/>
          </a:bodyPr>
          <a:lstStyle/>
          <a:p>
            <a:r>
              <a:rPr lang="en-GB" sz="4400" b="1" dirty="0">
                <a:latin typeface="Palanquin Dark SemiBold" panose="020B0704020203020204" pitchFamily="34" charset="0"/>
                <a:ea typeface="Times New Roman" panose="02020603050405020304" pitchFamily="18" charset="0"/>
                <a:cs typeface="Times New Roman" panose="02020603050405020304" pitchFamily="18" charset="0"/>
              </a:rPr>
              <a:t>Activity 1: Good Steps to Take</a:t>
            </a:r>
            <a:endParaRPr lang="en-GB" sz="4400" dirty="0">
              <a:latin typeface="Palanquin Dark SemiBold" panose="020B0704020203020204" pitchFamily="34" charset="0"/>
              <a:cs typeface="Palanquin Dark SemiBold" panose="020B0704020203020204" pitchFamily="34" charset="0"/>
            </a:endParaRPr>
          </a:p>
        </p:txBody>
      </p:sp>
      <p:sp>
        <p:nvSpPr>
          <p:cNvPr id="10" name="TextBox 9">
            <a:extLst>
              <a:ext uri="{FF2B5EF4-FFF2-40B4-BE49-F238E27FC236}">
                <a16:creationId xmlns:a16="http://schemas.microsoft.com/office/drawing/2014/main" id="{EE144DE4-0303-46AF-AEFF-84E7187069A8}"/>
              </a:ext>
            </a:extLst>
          </p:cNvPr>
          <p:cNvSpPr txBox="1"/>
          <p:nvPr/>
        </p:nvSpPr>
        <p:spPr>
          <a:xfrm>
            <a:off x="873389" y="1105537"/>
            <a:ext cx="11025947" cy="369332"/>
          </a:xfrm>
          <a:prstGeom prst="rect">
            <a:avLst/>
          </a:prstGeom>
          <a:noFill/>
        </p:spPr>
        <p:txBody>
          <a:bodyPr wrap="square">
            <a:spAutoFit/>
          </a:bodyPr>
          <a:lstStyle/>
          <a:p>
            <a:pPr marL="285750" indent="-285750">
              <a:buBlip>
                <a:blip r:embed="rId5"/>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Which of these are good steps to use to keep personal data and hardware secure?</a:t>
            </a:r>
            <a:endParaRPr lang="en-GB" dirty="0"/>
          </a:p>
        </p:txBody>
      </p:sp>
      <p:sp>
        <p:nvSpPr>
          <p:cNvPr id="11" name="Speech Bubble: Rectangle with Corners Rounded 10">
            <a:extLst>
              <a:ext uri="{FF2B5EF4-FFF2-40B4-BE49-F238E27FC236}">
                <a16:creationId xmlns:a16="http://schemas.microsoft.com/office/drawing/2014/main" id="{75AF0B0D-762E-4424-9B95-693E2BA8F035}"/>
              </a:ext>
            </a:extLst>
          </p:cNvPr>
          <p:cNvSpPr/>
          <p:nvPr/>
        </p:nvSpPr>
        <p:spPr>
          <a:xfrm>
            <a:off x="745067" y="2381956"/>
            <a:ext cx="2206752" cy="1603022"/>
          </a:xfrm>
          <a:prstGeom prst="wedgeRoundRectCallout">
            <a:avLst>
              <a:gd name="adj1" fmla="val 89664"/>
              <a:gd name="adj2" fmla="val 31514"/>
              <a:gd name="adj3" fmla="val 16667"/>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mustn't leave my computer unlocked when I am not with it.</a:t>
            </a:r>
          </a:p>
        </p:txBody>
      </p:sp>
      <p:sp>
        <p:nvSpPr>
          <p:cNvPr id="12" name="Speech Bubble: Rectangle with Corners Rounded 11">
            <a:extLst>
              <a:ext uri="{FF2B5EF4-FFF2-40B4-BE49-F238E27FC236}">
                <a16:creationId xmlns:a16="http://schemas.microsoft.com/office/drawing/2014/main" id="{CBD5E3C2-94F1-4F3F-BCF0-57A115005BB2}"/>
              </a:ext>
            </a:extLst>
          </p:cNvPr>
          <p:cNvSpPr/>
          <p:nvPr/>
        </p:nvSpPr>
        <p:spPr>
          <a:xfrm>
            <a:off x="2951819" y="5216934"/>
            <a:ext cx="2320092" cy="1090223"/>
          </a:xfrm>
          <a:prstGeom prst="wedgeRoundRectCallout">
            <a:avLst>
              <a:gd name="adj1" fmla="val 35950"/>
              <a:gd name="adj2" fmla="val -111644"/>
              <a:gd name="adj3" fmla="val 16667"/>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shouldn’t upload anything because I don’t want to get a digital footprint.</a:t>
            </a:r>
          </a:p>
        </p:txBody>
      </p:sp>
      <p:sp>
        <p:nvSpPr>
          <p:cNvPr id="13" name="Speech Bubble: Rectangle with Corners Rounded 12">
            <a:extLst>
              <a:ext uri="{FF2B5EF4-FFF2-40B4-BE49-F238E27FC236}">
                <a16:creationId xmlns:a16="http://schemas.microsoft.com/office/drawing/2014/main" id="{F54CF1DE-BEDB-4992-AFC2-D0D86A340435}"/>
              </a:ext>
            </a:extLst>
          </p:cNvPr>
          <p:cNvSpPr/>
          <p:nvPr/>
        </p:nvSpPr>
        <p:spPr>
          <a:xfrm>
            <a:off x="6333297" y="5294488"/>
            <a:ext cx="3104214" cy="1090223"/>
          </a:xfrm>
          <a:prstGeom prst="wedgeRoundRectCallout">
            <a:avLst>
              <a:gd name="adj1" fmla="val -57983"/>
              <a:gd name="adj2" fmla="val -133125"/>
              <a:gd name="adj3" fmla="val 16667"/>
            </a:avLst>
          </a:prstGeom>
          <a:solidFill>
            <a:srgbClr val="CC7AE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can share funny photos I’ve made of my friends, they will never find out it was me!</a:t>
            </a:r>
          </a:p>
        </p:txBody>
      </p:sp>
      <p:sp>
        <p:nvSpPr>
          <p:cNvPr id="14" name="Thought Bubble: Cloud 13">
            <a:extLst>
              <a:ext uri="{FF2B5EF4-FFF2-40B4-BE49-F238E27FC236}">
                <a16:creationId xmlns:a16="http://schemas.microsoft.com/office/drawing/2014/main" id="{B8171B9C-7E40-4070-BEA5-A8439A2CE6B4}"/>
              </a:ext>
            </a:extLst>
          </p:cNvPr>
          <p:cNvSpPr/>
          <p:nvPr/>
        </p:nvSpPr>
        <p:spPr>
          <a:xfrm>
            <a:off x="455832" y="4149441"/>
            <a:ext cx="2648612" cy="1603022"/>
          </a:xfrm>
          <a:prstGeom prst="cloudCallout">
            <a:avLst>
              <a:gd name="adj1" fmla="val 108738"/>
              <a:gd name="adj2" fmla="val -71724"/>
            </a:avLst>
          </a:prstGeom>
          <a:solidFill>
            <a:srgbClr val="8E24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It’s okay to give my brother my password to use.</a:t>
            </a:r>
          </a:p>
        </p:txBody>
      </p:sp>
      <p:sp>
        <p:nvSpPr>
          <p:cNvPr id="15" name="Thought Bubble: Cloud 14">
            <a:extLst>
              <a:ext uri="{FF2B5EF4-FFF2-40B4-BE49-F238E27FC236}">
                <a16:creationId xmlns:a16="http://schemas.microsoft.com/office/drawing/2014/main" id="{32DAC601-5B17-4B7E-BE9D-64224A99B531}"/>
              </a:ext>
            </a:extLst>
          </p:cNvPr>
          <p:cNvSpPr/>
          <p:nvPr/>
        </p:nvSpPr>
        <p:spPr>
          <a:xfrm>
            <a:off x="5729562" y="1433832"/>
            <a:ext cx="4447623" cy="1659324"/>
          </a:xfrm>
          <a:prstGeom prst="cloudCallout">
            <a:avLst>
              <a:gd name="adj1" fmla="val -39492"/>
              <a:gd name="adj2" fmla="val 86285"/>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should be careful about which photos I upload and think whether things in them could identify me to a stranger.</a:t>
            </a:r>
          </a:p>
        </p:txBody>
      </p:sp>
      <p:sp>
        <p:nvSpPr>
          <p:cNvPr id="16" name="Speech Bubble: Rectangle with Corners Rounded 15">
            <a:extLst>
              <a:ext uri="{FF2B5EF4-FFF2-40B4-BE49-F238E27FC236}">
                <a16:creationId xmlns:a16="http://schemas.microsoft.com/office/drawing/2014/main" id="{DDC79589-F6DE-4843-BE3C-2FFF5917F459}"/>
              </a:ext>
            </a:extLst>
          </p:cNvPr>
          <p:cNvSpPr/>
          <p:nvPr/>
        </p:nvSpPr>
        <p:spPr>
          <a:xfrm>
            <a:off x="9572978" y="4126711"/>
            <a:ext cx="2095314" cy="1956678"/>
          </a:xfrm>
          <a:prstGeom prst="wedgeRoundRectCallout">
            <a:avLst>
              <a:gd name="adj1" fmla="val -195369"/>
              <a:gd name="adj2" fmla="val -45430"/>
              <a:gd name="adj3" fmla="val 16667"/>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If something upsets me or I’m worried that I have done something wrong, I should tell an adult.</a:t>
            </a:r>
          </a:p>
        </p:txBody>
      </p:sp>
      <p:sp>
        <p:nvSpPr>
          <p:cNvPr id="17" name="Speech Bubble: Oval 16">
            <a:extLst>
              <a:ext uri="{FF2B5EF4-FFF2-40B4-BE49-F238E27FC236}">
                <a16:creationId xmlns:a16="http://schemas.microsoft.com/office/drawing/2014/main" id="{D5B844A1-93BB-4F96-AD20-2CD23B4C9019}"/>
              </a:ext>
            </a:extLst>
          </p:cNvPr>
          <p:cNvSpPr/>
          <p:nvPr/>
        </p:nvSpPr>
        <p:spPr>
          <a:xfrm>
            <a:off x="3122996" y="2007948"/>
            <a:ext cx="2148915" cy="1186808"/>
          </a:xfrm>
          <a:prstGeom prst="wedgeEllipseCallout">
            <a:avLst>
              <a:gd name="adj1" fmla="val 48511"/>
              <a:gd name="adj2" fmla="val 8723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will keep my password secret.</a:t>
            </a:r>
          </a:p>
        </p:txBody>
      </p:sp>
      <p:sp>
        <p:nvSpPr>
          <p:cNvPr id="18" name="Speech Bubble: Oval 17">
            <a:extLst>
              <a:ext uri="{FF2B5EF4-FFF2-40B4-BE49-F238E27FC236}">
                <a16:creationId xmlns:a16="http://schemas.microsoft.com/office/drawing/2014/main" id="{A366E8CB-9668-4A34-ACC8-5DA6097ACE9C}"/>
              </a:ext>
            </a:extLst>
          </p:cNvPr>
          <p:cNvSpPr/>
          <p:nvPr/>
        </p:nvSpPr>
        <p:spPr>
          <a:xfrm>
            <a:off x="9407978" y="2443450"/>
            <a:ext cx="2346741" cy="1469916"/>
          </a:xfrm>
          <a:prstGeom prst="wedgeEllipseCallout">
            <a:avLst>
              <a:gd name="adj1" fmla="val -176159"/>
              <a:gd name="adj2" fmla="val 5621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I should log out of sites when I finish using them.</a:t>
            </a:r>
          </a:p>
        </p:txBody>
      </p:sp>
      <p:sp>
        <p:nvSpPr>
          <p:cNvPr id="19" name="TextBox 18">
            <a:extLst>
              <a:ext uri="{FF2B5EF4-FFF2-40B4-BE49-F238E27FC236}">
                <a16:creationId xmlns:a16="http://schemas.microsoft.com/office/drawing/2014/main" id="{3DFE68DC-339A-85DD-D73D-23BDA2166EA9}"/>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6</a:t>
            </a:fld>
            <a:endParaRPr lang="en-GB" sz="1050" dirty="0"/>
          </a:p>
        </p:txBody>
      </p:sp>
    </p:spTree>
    <p:extLst>
      <p:ext uri="{BB962C8B-B14F-4D97-AF65-F5344CB8AC3E}">
        <p14:creationId xmlns:p14="http://schemas.microsoft.com/office/powerpoint/2010/main" val="944400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Activity 2: Digital Footprint Poster</a:t>
            </a:r>
            <a:endParaRPr lang="en-GB" dirty="0">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a:xfrm>
            <a:off x="858883" y="1988900"/>
            <a:ext cx="10839994" cy="1325563"/>
          </a:xfrm>
        </p:spPr>
        <p:txBody>
          <a:bodyPr>
            <a:normAutofit/>
          </a:bodyPr>
          <a:lstStyle/>
          <a:p>
            <a:pPr>
              <a:spcAft>
                <a:spcPts val="600"/>
              </a:spcAft>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Give examples of things that you would not want to be in your own digital footprint.</a:t>
            </a:r>
          </a:p>
          <a:p>
            <a:pPr>
              <a:lnSpc>
                <a:spcPct val="100000"/>
              </a:lnSpc>
              <a:spcAft>
                <a:spcPts val="600"/>
              </a:spcAft>
              <a:buBlip>
                <a:blip r:embed="rId3"/>
              </a:buBlip>
            </a:pPr>
            <a:r>
              <a:rPr lang="en-GB" sz="1800" dirty="0">
                <a:effectLst/>
                <a:latin typeface="Nunito" panose="00000500000000000000" pitchFamily="2" charset="0"/>
                <a:ea typeface="MS Mincho" panose="02020609040205080304" pitchFamily="49" charset="-128"/>
                <a:cs typeface="Times New Roman" panose="02020603050405020304" pitchFamily="18" charset="0"/>
              </a:rPr>
              <a:t>Think back to the slideshow and quiz and create a poster using the </a:t>
            </a:r>
            <a:r>
              <a:rPr lang="en-GB" sz="1800" dirty="0">
                <a:effectLst/>
                <a:latin typeface="Nunito" panose="00000500000000000000" pitchFamily="2" charset="0"/>
                <a:ea typeface="MS Mincho" panose="02020609040205080304" pitchFamily="49" charset="-128"/>
                <a:cs typeface="Times New Roman" panose="02020603050405020304" pitchFamily="18" charset="0"/>
                <a:hlinkClick r:id="rId4"/>
              </a:rPr>
              <a:t>Digital Footprint Poster </a:t>
            </a:r>
            <a:r>
              <a:rPr lang="en-GB" sz="1800" dirty="0">
                <a:effectLst/>
                <a:latin typeface="Nunito" panose="00000500000000000000" pitchFamily="2" charset="0"/>
                <a:ea typeface="MS Mincho" panose="02020609040205080304" pitchFamily="49" charset="-128"/>
                <a:cs typeface="Times New Roman" panose="02020603050405020304" pitchFamily="18" charset="0"/>
              </a:rPr>
              <a:t>template telling others what should not be shared online.</a:t>
            </a:r>
          </a:p>
          <a:p>
            <a:endParaRPr lang="en-GB" sz="1800" dirty="0">
              <a:effectLst/>
              <a:latin typeface="Nunito" panose="00000500000000000000" pitchFamily="2" charset="0"/>
              <a:ea typeface="Yu Mincho" panose="02020400000000000000" pitchFamily="18" charset="-128"/>
              <a:cs typeface="Times New Roman" panose="02020603050405020304" pitchFamily="18"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a:effectLst/>
                <a:latin typeface="Palanquin" panose="020B0004020203020204" pitchFamily="34" charset="0"/>
                <a:ea typeface="Calibri" panose="020F0502020204030204" pitchFamily="34" charset="0"/>
              </a:rPr>
              <a:t>Need more support? Contact us:</a:t>
            </a:r>
          </a:p>
          <a:p>
            <a:r>
              <a:rPr lang="en-US" sz="1050">
                <a:effectLst/>
                <a:latin typeface="Palanquin" panose="020B0004020203020204" pitchFamily="34" charset="0"/>
                <a:ea typeface="Calibri" panose="020F0502020204030204" pitchFamily="34" charset="0"/>
              </a:rPr>
              <a:t>Tel: +44(0)208 203 1781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Email: support@2simple.com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Twitter: @2simplesoftware</a:t>
            </a:r>
            <a:endParaRPr lang="en-GB" sz="1050"/>
          </a:p>
        </p:txBody>
      </p:sp>
      <p:pic>
        <p:nvPicPr>
          <p:cNvPr id="5" name="Picture 4">
            <a:extLst>
              <a:ext uri="{FF2B5EF4-FFF2-40B4-BE49-F238E27FC236}">
                <a16:creationId xmlns:a16="http://schemas.microsoft.com/office/drawing/2014/main" id="{135F4818-3E37-4E2E-B485-07B3B4705BF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pic>
        <p:nvPicPr>
          <p:cNvPr id="8" name="Picture 7">
            <a:hlinkClick r:id="rId4"/>
            <a:extLst>
              <a:ext uri="{FF2B5EF4-FFF2-40B4-BE49-F238E27FC236}">
                <a16:creationId xmlns:a16="http://schemas.microsoft.com/office/drawing/2014/main" id="{3D703ABD-452F-413D-B28C-2CF175ACD5DE}"/>
              </a:ext>
            </a:extLst>
          </p:cNvPr>
          <p:cNvPicPr>
            <a:picLocks noChangeAspect="1"/>
          </p:cNvPicPr>
          <p:nvPr/>
        </p:nvPicPr>
        <p:blipFill>
          <a:blip r:embed="rId6"/>
          <a:stretch>
            <a:fillRect/>
          </a:stretch>
        </p:blipFill>
        <p:spPr>
          <a:xfrm>
            <a:off x="10116185" y="917253"/>
            <a:ext cx="1399812" cy="139981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F56E41B0-E57F-E4E0-B381-B049ED5B3583}"/>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7</a:t>
            </a:fld>
            <a:endParaRPr lang="en-GB" sz="1050" dirty="0"/>
          </a:p>
        </p:txBody>
      </p:sp>
    </p:spTree>
    <p:extLst>
      <p:ext uri="{BB962C8B-B14F-4D97-AF65-F5344CB8AC3E}">
        <p14:creationId xmlns:p14="http://schemas.microsoft.com/office/powerpoint/2010/main" val="2133875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a:xfrm>
            <a:off x="581754" y="365125"/>
            <a:ext cx="10515600" cy="655601"/>
          </a:xfrm>
        </p:spPr>
        <p:txBody>
          <a:bodyPr>
            <a:normAutofit fontScale="90000"/>
          </a:bodyPr>
          <a:lstStyle/>
          <a:p>
            <a:r>
              <a:rPr lang="en-GB" b="1" dirty="0">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New Vocabulary Overview</a:t>
            </a:r>
            <a:endParaRPr lang="en-GB" dirty="0">
              <a:latin typeface="Palanquin Dark SemiBold" panose="020B0704020203020204" pitchFamily="34" charset="0"/>
              <a:cs typeface="Palanquin Dark SemiBold" panose="020B0704020203020204" pitchFamily="34" charset="0"/>
            </a:endParaRP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dirty="0">
                <a:effectLst/>
                <a:latin typeface="Palanquin" panose="020B0004020203020204" pitchFamily="34" charset="0"/>
                <a:ea typeface="Calibri" panose="020F0502020204030204" pitchFamily="34" charset="0"/>
              </a:rPr>
              <a:t>Need more support? Contact us:</a:t>
            </a:r>
          </a:p>
          <a:p>
            <a:r>
              <a:rPr lang="en-US" sz="1050" dirty="0">
                <a:effectLst/>
                <a:latin typeface="Palanquin" panose="020B0004020203020204" pitchFamily="34" charset="0"/>
                <a:ea typeface="Calibri" panose="020F0502020204030204" pitchFamily="34" charset="0"/>
              </a:rPr>
              <a:t>Tel: +44(0)208 203 1781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Email: support@2simple.com </a:t>
            </a:r>
            <a:r>
              <a:rPr lang="en-US" sz="1050" dirty="0">
                <a:solidFill>
                  <a:srgbClr val="8E24AA"/>
                </a:solidFill>
                <a:effectLst/>
                <a:latin typeface="Palanquin" panose="020B0004020203020204" pitchFamily="34" charset="0"/>
                <a:ea typeface="Calibri" panose="020F0502020204030204" pitchFamily="34" charset="0"/>
              </a:rPr>
              <a:t>|</a:t>
            </a:r>
            <a:r>
              <a:rPr lang="en-US" sz="1050" dirty="0">
                <a:effectLst/>
                <a:latin typeface="Palanquin" panose="020B0004020203020204" pitchFamily="34" charset="0"/>
                <a:ea typeface="Calibri" panose="020F0502020204030204" pitchFamily="34" charset="0"/>
              </a:rPr>
              <a:t> Twitter: @2simplesoftware</a:t>
            </a:r>
            <a:endParaRPr lang="en-GB" sz="1050" dirty="0"/>
          </a:p>
        </p:txBody>
      </p:sp>
      <p:pic>
        <p:nvPicPr>
          <p:cNvPr id="5" name="Picture 4">
            <a:extLst>
              <a:ext uri="{FF2B5EF4-FFF2-40B4-BE49-F238E27FC236}">
                <a16:creationId xmlns:a16="http://schemas.microsoft.com/office/drawing/2014/main" id="{135F4818-3E37-4E2E-B485-07B3B4705BF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dirty="0">
                <a:effectLst/>
                <a:latin typeface="Palanquin" panose="020B0004020203020204" pitchFamily="34" charset="0"/>
                <a:ea typeface="Calibri" panose="020F0502020204030204" pitchFamily="34" charset="0"/>
              </a:rPr>
              <a:t>Slide </a:t>
            </a:r>
            <a:fld id="{18D8FBC5-AF30-4141-8C60-BC33C0E65851}" type="slidenum">
              <a:rPr lang="en-US" sz="1050" smtClean="0">
                <a:effectLst/>
                <a:latin typeface="Palanquin" panose="020B0004020203020204" pitchFamily="34" charset="0"/>
                <a:ea typeface="Calibri" panose="020F0502020204030204" pitchFamily="34" charset="0"/>
              </a:rPr>
              <a:t>8</a:t>
            </a:fld>
            <a:endParaRPr lang="en-GB" sz="1050" dirty="0"/>
          </a:p>
        </p:txBody>
      </p:sp>
      <p:sp>
        <p:nvSpPr>
          <p:cNvPr id="23" name="TextBox 22">
            <a:extLst>
              <a:ext uri="{FF2B5EF4-FFF2-40B4-BE49-F238E27FC236}">
                <a16:creationId xmlns:a16="http://schemas.microsoft.com/office/drawing/2014/main" id="{7ED3BE08-BA60-0293-1934-3E74DF12FC3F}"/>
              </a:ext>
            </a:extLst>
          </p:cNvPr>
          <p:cNvSpPr txBox="1"/>
          <p:nvPr/>
        </p:nvSpPr>
        <p:spPr>
          <a:xfrm>
            <a:off x="6804185" y="1185923"/>
            <a:ext cx="3312000" cy="1534478"/>
          </a:xfrm>
          <a:prstGeom prst="roundRect">
            <a:avLst>
              <a:gd name="adj" fmla="val 784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r>
              <a:rPr lang="en-GB" dirty="0"/>
              <a:t>Secure: </a:t>
            </a:r>
            <a:r>
              <a:rPr lang="en-GB" b="0" dirty="0"/>
              <a:t>Users online should take steps to help keep their personal and private information secure. </a:t>
            </a:r>
          </a:p>
        </p:txBody>
      </p:sp>
      <p:sp>
        <p:nvSpPr>
          <p:cNvPr id="18" name="TextBox 17">
            <a:extLst>
              <a:ext uri="{FF2B5EF4-FFF2-40B4-BE49-F238E27FC236}">
                <a16:creationId xmlns:a16="http://schemas.microsoft.com/office/drawing/2014/main" id="{1448E77D-D061-31E1-9C79-B42131A8A2D8}"/>
              </a:ext>
            </a:extLst>
          </p:cNvPr>
          <p:cNvSpPr txBox="1"/>
          <p:nvPr/>
        </p:nvSpPr>
        <p:spPr>
          <a:xfrm>
            <a:off x="6804185" y="1173265"/>
            <a:ext cx="3312000" cy="1548000"/>
          </a:xfrm>
          <a:prstGeom prst="roundRect">
            <a:avLst>
              <a:gd name="adj" fmla="val 784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pPr algn="ctr">
              <a:buNone/>
            </a:pPr>
            <a:r>
              <a:rPr lang="en-GB" dirty="0"/>
              <a:t> </a:t>
            </a:r>
            <a:r>
              <a:rPr lang="en-GB" sz="2400" dirty="0"/>
              <a:t>Secure</a:t>
            </a:r>
            <a:endParaRPr lang="en-GB" dirty="0"/>
          </a:p>
        </p:txBody>
      </p:sp>
      <p:sp>
        <p:nvSpPr>
          <p:cNvPr id="24" name="TextBox 23">
            <a:extLst>
              <a:ext uri="{FF2B5EF4-FFF2-40B4-BE49-F238E27FC236}">
                <a16:creationId xmlns:a16="http://schemas.microsoft.com/office/drawing/2014/main" id="{FFB751B2-D760-7EF7-2DB1-DA26D11EE0C8}"/>
              </a:ext>
            </a:extLst>
          </p:cNvPr>
          <p:cNvSpPr txBox="1"/>
          <p:nvPr/>
        </p:nvSpPr>
        <p:spPr>
          <a:xfrm>
            <a:off x="2329240" y="3346779"/>
            <a:ext cx="3469132" cy="2471145"/>
          </a:xfrm>
          <a:prstGeom prst="roundRect">
            <a:avLst>
              <a:gd name="adj" fmla="val 8425"/>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r>
              <a:rPr lang="en-GB" dirty="0"/>
              <a:t>Protection: </a:t>
            </a:r>
            <a:r>
              <a:rPr lang="en-GB" b="0" dirty="0"/>
              <a:t>Some places like schools, have systems in place that help to protect users from harmful content. However, it’s important that anyone using online services should always behave carefully to help protect themselves and others.  </a:t>
            </a:r>
          </a:p>
        </p:txBody>
      </p:sp>
      <p:sp>
        <p:nvSpPr>
          <p:cNvPr id="27" name="TextBox 26">
            <a:extLst>
              <a:ext uri="{FF2B5EF4-FFF2-40B4-BE49-F238E27FC236}">
                <a16:creationId xmlns:a16="http://schemas.microsoft.com/office/drawing/2014/main" id="{390E9CCA-965F-D706-EABA-5E8AA0D37C9E}"/>
              </a:ext>
            </a:extLst>
          </p:cNvPr>
          <p:cNvSpPr txBox="1"/>
          <p:nvPr/>
        </p:nvSpPr>
        <p:spPr>
          <a:xfrm>
            <a:off x="6804185" y="3344450"/>
            <a:ext cx="3312000" cy="2468313"/>
          </a:xfrm>
          <a:prstGeom prst="roundRect">
            <a:avLst>
              <a:gd name="adj" fmla="val 813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r>
              <a:rPr lang="en-GB" dirty="0"/>
              <a:t>Identifying: </a:t>
            </a:r>
            <a:r>
              <a:rPr lang="en-GB" b="0" dirty="0"/>
              <a:t>It’s important that any information shared online doesn’t have details that can identify someone such as their name and address.</a:t>
            </a:r>
          </a:p>
        </p:txBody>
      </p:sp>
      <p:sp>
        <p:nvSpPr>
          <p:cNvPr id="19" name="TextBox 18">
            <a:extLst>
              <a:ext uri="{FF2B5EF4-FFF2-40B4-BE49-F238E27FC236}">
                <a16:creationId xmlns:a16="http://schemas.microsoft.com/office/drawing/2014/main" id="{A6160214-FEF8-A4E9-6BC7-C38272FA642D}"/>
              </a:ext>
            </a:extLst>
          </p:cNvPr>
          <p:cNvSpPr txBox="1"/>
          <p:nvPr/>
        </p:nvSpPr>
        <p:spPr>
          <a:xfrm>
            <a:off x="6804185" y="3321987"/>
            <a:ext cx="3312000" cy="2490776"/>
          </a:xfrm>
          <a:prstGeom prst="roundRect">
            <a:avLst>
              <a:gd name="adj" fmla="val 813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pPr algn="ctr">
              <a:buNone/>
            </a:pPr>
            <a:r>
              <a:rPr lang="en-GB" sz="2400" dirty="0"/>
              <a:t>Identifying</a:t>
            </a:r>
          </a:p>
        </p:txBody>
      </p:sp>
      <p:sp>
        <p:nvSpPr>
          <p:cNvPr id="20" name="TextBox 19">
            <a:extLst>
              <a:ext uri="{FF2B5EF4-FFF2-40B4-BE49-F238E27FC236}">
                <a16:creationId xmlns:a16="http://schemas.microsoft.com/office/drawing/2014/main" id="{14B3CBF1-7A58-09CB-AA59-FABA566319B3}"/>
              </a:ext>
            </a:extLst>
          </p:cNvPr>
          <p:cNvSpPr txBox="1"/>
          <p:nvPr/>
        </p:nvSpPr>
        <p:spPr>
          <a:xfrm>
            <a:off x="2407806" y="3349611"/>
            <a:ext cx="3390566" cy="2468313"/>
          </a:xfrm>
          <a:prstGeom prst="roundRect">
            <a:avLst>
              <a:gd name="adj" fmla="val 8425"/>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pPr algn="ctr">
              <a:buNone/>
            </a:pPr>
            <a:r>
              <a:rPr lang="en-GB" sz="2400" dirty="0"/>
              <a:t>Protection</a:t>
            </a:r>
            <a:endParaRPr lang="en-GB" dirty="0"/>
          </a:p>
        </p:txBody>
      </p:sp>
      <p:sp>
        <p:nvSpPr>
          <p:cNvPr id="30" name="TextBox 29">
            <a:extLst>
              <a:ext uri="{FF2B5EF4-FFF2-40B4-BE49-F238E27FC236}">
                <a16:creationId xmlns:a16="http://schemas.microsoft.com/office/drawing/2014/main" id="{4517F172-1B51-6347-CD6B-FC7E674D3898}"/>
              </a:ext>
            </a:extLst>
          </p:cNvPr>
          <p:cNvSpPr txBox="1"/>
          <p:nvPr/>
        </p:nvSpPr>
        <p:spPr>
          <a:xfrm>
            <a:off x="2368523" y="1185923"/>
            <a:ext cx="3312000" cy="1548000"/>
          </a:xfrm>
          <a:prstGeom prst="roundRect">
            <a:avLst>
              <a:gd name="adj" fmla="val 784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r>
              <a:rPr lang="en-GB" dirty="0"/>
              <a:t>Digital footprint: </a:t>
            </a:r>
            <a:r>
              <a:rPr lang="en-GB" b="0" dirty="0"/>
              <a:t>The information about a person that exists on the Internet as a result of their online activity.</a:t>
            </a:r>
          </a:p>
        </p:txBody>
      </p:sp>
      <p:sp>
        <p:nvSpPr>
          <p:cNvPr id="29" name="TextBox 28">
            <a:extLst>
              <a:ext uri="{FF2B5EF4-FFF2-40B4-BE49-F238E27FC236}">
                <a16:creationId xmlns:a16="http://schemas.microsoft.com/office/drawing/2014/main" id="{2093B9D2-75A7-9FD6-AA87-518A5116890E}"/>
              </a:ext>
            </a:extLst>
          </p:cNvPr>
          <p:cNvSpPr txBox="1"/>
          <p:nvPr/>
        </p:nvSpPr>
        <p:spPr>
          <a:xfrm>
            <a:off x="2329240" y="1185923"/>
            <a:ext cx="3390566" cy="1548000"/>
          </a:xfrm>
          <a:prstGeom prst="roundRect">
            <a:avLst>
              <a:gd name="adj" fmla="val 7843"/>
            </a:avLst>
          </a:prstGeom>
          <a:solidFill>
            <a:srgbClr val="8E24AA"/>
          </a:solidFill>
          <a:effectLst>
            <a:outerShdw blurRad="50800" dist="38100" dir="2700000" algn="tl" rotWithShape="0">
              <a:prstClr val="black">
                <a:alpha val="40000"/>
              </a:prstClr>
            </a:outerShdw>
          </a:effectLst>
        </p:spPr>
        <p:txBody>
          <a:bodyPr wrap="square" anchor="ctr">
            <a:noAutofit/>
          </a:bodyPr>
          <a:lstStyle>
            <a:defPPr>
              <a:defRPr lang="en-US"/>
            </a:defPPr>
            <a:lvl1pPr>
              <a:lnSpc>
                <a:spcPct val="100000"/>
              </a:lnSpc>
              <a:spcAft>
                <a:spcPts val="600"/>
              </a:spcAft>
              <a:buBlip>
                <a:blip r:embed="rId4"/>
              </a:buBlip>
              <a:defRPr b="1">
                <a:solidFill>
                  <a:schemeClr val="bg1"/>
                </a:solidFill>
                <a:latin typeface="Nunito" panose="00000500000000000000" pitchFamily="2" charset="0"/>
                <a:ea typeface="Times New Roman" panose="02020603050405020304" pitchFamily="18" charset="0"/>
                <a:cs typeface="Times New Roman" panose="02020603050405020304" pitchFamily="18" charset="0"/>
              </a:defRPr>
            </a:lvl1pPr>
          </a:lstStyle>
          <a:p>
            <a:pPr algn="ctr">
              <a:buNone/>
            </a:pPr>
            <a:r>
              <a:rPr lang="en-GB" sz="2400" dirty="0"/>
              <a:t>Digital footprint</a:t>
            </a:r>
          </a:p>
        </p:txBody>
      </p:sp>
    </p:spTree>
    <p:extLst>
      <p:ext uri="{BB962C8B-B14F-4D97-AF65-F5344CB8AC3E}">
        <p14:creationId xmlns:p14="http://schemas.microsoft.com/office/powerpoint/2010/main" val="406308729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500"/>
                                        <p:tgtEl>
                                          <p:spTgt spid="18"/>
                                        </p:tgtEl>
                                      </p:cBhvr>
                                    </p:animEffect>
                                    <p:anim calcmode="lin" valueType="num">
                                      <p:cBhvr>
                                        <p:cTn id="7" dur="500"/>
                                        <p:tgtEl>
                                          <p:spTgt spid="1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500"/>
                                        <p:tgtEl>
                                          <p:spTgt spid="18"/>
                                        </p:tgtEl>
                                        <p:attrNameLst>
                                          <p:attrName>ppt_h</p:attrName>
                                        </p:attrNameLst>
                                      </p:cBhvr>
                                      <p:tavLst>
                                        <p:tav tm="0">
                                          <p:val>
                                            <p:strVal val="ppt_h"/>
                                          </p:val>
                                        </p:tav>
                                        <p:tav tm="100000">
                                          <p:val>
                                            <p:strVal val="ppt_h"/>
                                          </p:val>
                                        </p:tav>
                                      </p:tavLst>
                                    </p:anim>
                                    <p:set>
                                      <p:cBhvr>
                                        <p:cTn id="9" dur="1" fill="hold">
                                          <p:stCondLst>
                                            <p:cond delay="499"/>
                                          </p:stCondLst>
                                        </p:cTn>
                                        <p:tgtEl>
                                          <p:spTgt spid="18"/>
                                        </p:tgtEl>
                                        <p:attrNameLst>
                                          <p:attrName>style.visibility</p:attrName>
                                        </p:attrNameLst>
                                      </p:cBhvr>
                                      <p:to>
                                        <p:strVal val="hidden"/>
                                      </p:to>
                                    </p:set>
                                  </p:childTnLst>
                                </p:cTn>
                              </p:par>
                            </p:childTnLst>
                          </p:cTn>
                        </p:par>
                        <p:par>
                          <p:cTn id="10" fill="hold">
                            <p:stCondLst>
                              <p:cond delay="500"/>
                            </p:stCondLst>
                            <p:childTnLst>
                              <p:par>
                                <p:cTn id="11" presetID="45" presetClass="entr" presetSubtype="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anim calcmode="lin" valueType="num">
                                      <p:cBhvr>
                                        <p:cTn id="14" dur="500" fill="hold"/>
                                        <p:tgtEl>
                                          <p:spTgt spid="23"/>
                                        </p:tgtEl>
                                        <p:attrNameLst>
                                          <p:attrName>ppt_w</p:attrName>
                                        </p:attrNameLst>
                                      </p:cBhvr>
                                      <p:tavLst>
                                        <p:tav tm="0" fmla="#ppt_w*sin(2.5*pi*$)">
                                          <p:val>
                                            <p:fltVal val="0"/>
                                          </p:val>
                                        </p:tav>
                                        <p:tav tm="100000">
                                          <p:val>
                                            <p:fltVal val="1"/>
                                          </p:val>
                                        </p:tav>
                                      </p:tavLst>
                                    </p:anim>
                                    <p:anim calcmode="lin" valueType="num">
                                      <p:cBhvr>
                                        <p:cTn id="15" dur="500" fill="hold"/>
                                        <p:tgtEl>
                                          <p:spTgt spid="23"/>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8"/>
                  </p:tgtEl>
                </p:cond>
              </p:nextCondLst>
            </p:seq>
            <p:seq concurrent="1" nextAc="seek">
              <p:cTn id="16" restart="whenNotActive" fill="hold" evtFilter="cancelBubble" nodeType="interactiveSeq">
                <p:stCondLst>
                  <p:cond evt="onClick" delay="0">
                    <p:tgtEl>
                      <p:spTgt spid="20"/>
                    </p:tgtEl>
                  </p:cond>
                </p:stCondLst>
                <p:endSync evt="end" delay="0">
                  <p:rtn val="all"/>
                </p:endSync>
                <p:childTnLst>
                  <p:par>
                    <p:cTn id="17" fill="hold">
                      <p:stCondLst>
                        <p:cond delay="0"/>
                      </p:stCondLst>
                      <p:childTnLst>
                        <p:par>
                          <p:cTn id="18" fill="hold">
                            <p:stCondLst>
                              <p:cond delay="0"/>
                            </p:stCondLst>
                            <p:childTnLst>
                              <p:par>
                                <p:cTn id="19" presetID="45" presetClass="exit" presetSubtype="0" fill="hold" grpId="0" nodeType="clickEffect">
                                  <p:stCondLst>
                                    <p:cond delay="0"/>
                                  </p:stCondLst>
                                  <p:childTnLst>
                                    <p:animEffect transition="out" filter="fade">
                                      <p:cBhvr>
                                        <p:cTn id="20" dur="500"/>
                                        <p:tgtEl>
                                          <p:spTgt spid="20"/>
                                        </p:tgtEl>
                                      </p:cBhvr>
                                    </p:animEffect>
                                    <p:anim calcmode="lin" valueType="num">
                                      <p:cBhvr>
                                        <p:cTn id="21" dur="500"/>
                                        <p:tgtEl>
                                          <p:spTgt spid="2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2" dur="500"/>
                                        <p:tgtEl>
                                          <p:spTgt spid="20"/>
                                        </p:tgtEl>
                                        <p:attrNameLst>
                                          <p:attrName>ppt_h</p:attrName>
                                        </p:attrNameLst>
                                      </p:cBhvr>
                                      <p:tavLst>
                                        <p:tav tm="0">
                                          <p:val>
                                            <p:strVal val="ppt_h"/>
                                          </p:val>
                                        </p:tav>
                                        <p:tav tm="100000">
                                          <p:val>
                                            <p:strVal val="ppt_h"/>
                                          </p:val>
                                        </p:tav>
                                      </p:tavLst>
                                    </p:anim>
                                    <p:set>
                                      <p:cBhvr>
                                        <p:cTn id="23" dur="1" fill="hold">
                                          <p:stCondLst>
                                            <p:cond delay="499"/>
                                          </p:stCondLst>
                                        </p:cTn>
                                        <p:tgtEl>
                                          <p:spTgt spid="20"/>
                                        </p:tgtEl>
                                        <p:attrNameLst>
                                          <p:attrName>style.visibility</p:attrName>
                                        </p:attrNameLst>
                                      </p:cBhvr>
                                      <p:to>
                                        <p:strVal val="hidden"/>
                                      </p:to>
                                    </p:set>
                                  </p:childTnLst>
                                </p:cTn>
                              </p:par>
                            </p:childTnLst>
                          </p:cTn>
                        </p:par>
                        <p:par>
                          <p:cTn id="24" fill="hold">
                            <p:stCondLst>
                              <p:cond delay="500"/>
                            </p:stCondLst>
                            <p:childTnLst>
                              <p:par>
                                <p:cTn id="25" presetID="45"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anim calcmode="lin" valueType="num">
                                      <p:cBhvr>
                                        <p:cTn id="28" dur="500" fill="hold"/>
                                        <p:tgtEl>
                                          <p:spTgt spid="24"/>
                                        </p:tgtEl>
                                        <p:attrNameLst>
                                          <p:attrName>ppt_w</p:attrName>
                                        </p:attrNameLst>
                                      </p:cBhvr>
                                      <p:tavLst>
                                        <p:tav tm="0" fmla="#ppt_w*sin(2.5*pi*$)">
                                          <p:val>
                                            <p:fltVal val="0"/>
                                          </p:val>
                                        </p:tav>
                                        <p:tav tm="100000">
                                          <p:val>
                                            <p:fltVal val="1"/>
                                          </p:val>
                                        </p:tav>
                                      </p:tavLst>
                                    </p:anim>
                                    <p:anim calcmode="lin" valueType="num">
                                      <p:cBhvr>
                                        <p:cTn id="29" dur="500" fill="hold"/>
                                        <p:tgtEl>
                                          <p:spTgt spid="24"/>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0"/>
                  </p:tgtEl>
                </p:cond>
              </p:nextCondLst>
            </p:seq>
            <p:seq concurrent="1" nextAc="seek">
              <p:cTn id="30" restart="whenNotActive" fill="hold" evtFilter="cancelBubble" nodeType="interactiveSeq">
                <p:stCondLst>
                  <p:cond evt="onClick" delay="0">
                    <p:tgtEl>
                      <p:spTgt spid="19"/>
                    </p:tgtEl>
                  </p:cond>
                </p:stCondLst>
                <p:endSync evt="end" delay="0">
                  <p:rtn val="all"/>
                </p:endSync>
                <p:childTnLst>
                  <p:par>
                    <p:cTn id="31" fill="hold">
                      <p:stCondLst>
                        <p:cond delay="0"/>
                      </p:stCondLst>
                      <p:childTnLst>
                        <p:par>
                          <p:cTn id="32" fill="hold">
                            <p:stCondLst>
                              <p:cond delay="0"/>
                            </p:stCondLst>
                            <p:childTnLst>
                              <p:par>
                                <p:cTn id="33" presetID="45" presetClass="exit" presetSubtype="0" fill="hold" grpId="0" nodeType="clickEffect">
                                  <p:stCondLst>
                                    <p:cond delay="0"/>
                                  </p:stCondLst>
                                  <p:childTnLst>
                                    <p:animEffect transition="out" filter="fade">
                                      <p:cBhvr>
                                        <p:cTn id="34" dur="500"/>
                                        <p:tgtEl>
                                          <p:spTgt spid="19"/>
                                        </p:tgtEl>
                                      </p:cBhvr>
                                    </p:animEffect>
                                    <p:anim calcmode="lin" valueType="num">
                                      <p:cBhvr>
                                        <p:cTn id="35" dur="500"/>
                                        <p:tgtEl>
                                          <p:spTgt spid="1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6" dur="500"/>
                                        <p:tgtEl>
                                          <p:spTgt spid="19"/>
                                        </p:tgtEl>
                                        <p:attrNameLst>
                                          <p:attrName>ppt_h</p:attrName>
                                        </p:attrNameLst>
                                      </p:cBhvr>
                                      <p:tavLst>
                                        <p:tav tm="0">
                                          <p:val>
                                            <p:strVal val="ppt_h"/>
                                          </p:val>
                                        </p:tav>
                                        <p:tav tm="100000">
                                          <p:val>
                                            <p:strVal val="ppt_h"/>
                                          </p:val>
                                        </p:tav>
                                      </p:tavLst>
                                    </p:anim>
                                    <p:set>
                                      <p:cBhvr>
                                        <p:cTn id="37" dur="1" fill="hold">
                                          <p:stCondLst>
                                            <p:cond delay="499"/>
                                          </p:stCondLst>
                                        </p:cTn>
                                        <p:tgtEl>
                                          <p:spTgt spid="19"/>
                                        </p:tgtEl>
                                        <p:attrNameLst>
                                          <p:attrName>style.visibility</p:attrName>
                                        </p:attrNameLst>
                                      </p:cBhvr>
                                      <p:to>
                                        <p:strVal val="hidden"/>
                                      </p:to>
                                    </p:set>
                                  </p:childTnLst>
                                </p:cTn>
                              </p:par>
                            </p:childTnLst>
                          </p:cTn>
                        </p:par>
                        <p:par>
                          <p:cTn id="38" fill="hold">
                            <p:stCondLst>
                              <p:cond delay="500"/>
                            </p:stCondLst>
                            <p:childTnLst>
                              <p:par>
                                <p:cTn id="39" presetID="45" presetClass="entr" presetSubtype="0"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anim calcmode="lin" valueType="num">
                                      <p:cBhvr>
                                        <p:cTn id="42" dur="500" fill="hold"/>
                                        <p:tgtEl>
                                          <p:spTgt spid="27"/>
                                        </p:tgtEl>
                                        <p:attrNameLst>
                                          <p:attrName>ppt_w</p:attrName>
                                        </p:attrNameLst>
                                      </p:cBhvr>
                                      <p:tavLst>
                                        <p:tav tm="0" fmla="#ppt_w*sin(2.5*pi*$)">
                                          <p:val>
                                            <p:fltVal val="0"/>
                                          </p:val>
                                        </p:tav>
                                        <p:tav tm="100000">
                                          <p:val>
                                            <p:fltVal val="1"/>
                                          </p:val>
                                        </p:tav>
                                      </p:tavLst>
                                    </p:anim>
                                    <p:anim calcmode="lin" valueType="num">
                                      <p:cBhvr>
                                        <p:cTn id="43" dur="500" fill="hold"/>
                                        <p:tgtEl>
                                          <p:spTgt spid="27"/>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19"/>
                  </p:tgtEl>
                </p:cond>
              </p:nextCondLst>
            </p:seq>
            <p:seq concurrent="1" nextAc="seek">
              <p:cTn id="44" restart="whenNotActive" fill="hold" evtFilter="cancelBubble" nodeType="interactiveSeq">
                <p:stCondLst>
                  <p:cond evt="onClick" delay="0">
                    <p:tgtEl>
                      <p:spTgt spid="29"/>
                    </p:tgtEl>
                  </p:cond>
                </p:stCondLst>
                <p:endSync evt="end" delay="0">
                  <p:rtn val="all"/>
                </p:endSync>
                <p:childTnLst>
                  <p:par>
                    <p:cTn id="45" fill="hold">
                      <p:stCondLst>
                        <p:cond delay="0"/>
                      </p:stCondLst>
                      <p:childTnLst>
                        <p:par>
                          <p:cTn id="46" fill="hold">
                            <p:stCondLst>
                              <p:cond delay="0"/>
                            </p:stCondLst>
                            <p:childTnLst>
                              <p:par>
                                <p:cTn id="47" presetID="45" presetClass="exit" presetSubtype="0" fill="hold" grpId="0" nodeType="clickEffect">
                                  <p:stCondLst>
                                    <p:cond delay="0"/>
                                  </p:stCondLst>
                                  <p:childTnLst>
                                    <p:animEffect transition="out" filter="fade">
                                      <p:cBhvr>
                                        <p:cTn id="48" dur="500"/>
                                        <p:tgtEl>
                                          <p:spTgt spid="29"/>
                                        </p:tgtEl>
                                      </p:cBhvr>
                                    </p:animEffect>
                                    <p:anim calcmode="lin" valueType="num">
                                      <p:cBhvr>
                                        <p:cTn id="49" dur="500"/>
                                        <p:tgtEl>
                                          <p:spTgt spid="29"/>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0" dur="500"/>
                                        <p:tgtEl>
                                          <p:spTgt spid="29"/>
                                        </p:tgtEl>
                                        <p:attrNameLst>
                                          <p:attrName>ppt_h</p:attrName>
                                        </p:attrNameLst>
                                      </p:cBhvr>
                                      <p:tavLst>
                                        <p:tav tm="0">
                                          <p:val>
                                            <p:strVal val="ppt_h"/>
                                          </p:val>
                                        </p:tav>
                                        <p:tav tm="100000">
                                          <p:val>
                                            <p:strVal val="ppt_h"/>
                                          </p:val>
                                        </p:tav>
                                      </p:tavLst>
                                    </p:anim>
                                    <p:set>
                                      <p:cBhvr>
                                        <p:cTn id="51" dur="1" fill="hold">
                                          <p:stCondLst>
                                            <p:cond delay="499"/>
                                          </p:stCondLst>
                                        </p:cTn>
                                        <p:tgtEl>
                                          <p:spTgt spid="29"/>
                                        </p:tgtEl>
                                        <p:attrNameLst>
                                          <p:attrName>style.visibility</p:attrName>
                                        </p:attrNameLst>
                                      </p:cBhvr>
                                      <p:to>
                                        <p:strVal val="hidden"/>
                                      </p:to>
                                    </p:set>
                                  </p:childTnLst>
                                </p:cTn>
                              </p:par>
                            </p:childTnLst>
                          </p:cTn>
                        </p:par>
                        <p:par>
                          <p:cTn id="52" fill="hold">
                            <p:stCondLst>
                              <p:cond delay="500"/>
                            </p:stCondLst>
                            <p:childTnLst>
                              <p:par>
                                <p:cTn id="53" presetID="45"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500"/>
                                        <p:tgtEl>
                                          <p:spTgt spid="30"/>
                                        </p:tgtEl>
                                      </p:cBhvr>
                                    </p:animEffect>
                                    <p:anim calcmode="lin" valueType="num">
                                      <p:cBhvr>
                                        <p:cTn id="56" dur="500" fill="hold"/>
                                        <p:tgtEl>
                                          <p:spTgt spid="30"/>
                                        </p:tgtEl>
                                        <p:attrNameLst>
                                          <p:attrName>ppt_w</p:attrName>
                                        </p:attrNameLst>
                                      </p:cBhvr>
                                      <p:tavLst>
                                        <p:tav tm="0" fmla="#ppt_w*sin(2.5*pi*$)">
                                          <p:val>
                                            <p:fltVal val="0"/>
                                          </p:val>
                                        </p:tav>
                                        <p:tav tm="100000">
                                          <p:val>
                                            <p:fltVal val="1"/>
                                          </p:val>
                                        </p:tav>
                                      </p:tavLst>
                                    </p:anim>
                                    <p:anim calcmode="lin" valueType="num">
                                      <p:cBhvr>
                                        <p:cTn id="57" dur="500" fill="hold"/>
                                        <p:tgtEl>
                                          <p:spTgt spid="3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9"/>
                  </p:tgtEl>
                </p:cond>
              </p:nextCondLst>
            </p:seq>
            <p:seq concurrent="1" nextAc="seek">
              <p:cTn id="58" restart="whenNotActive" fill="hold" evtFilter="cancelBubble" nodeType="interactiveSeq">
                <p:stCondLst>
                  <p:cond evt="onClick" delay="0">
                    <p:tgtEl>
                      <p:spTgt spid="30"/>
                    </p:tgtEl>
                  </p:cond>
                </p:stCondLst>
                <p:endSync evt="end" delay="0">
                  <p:rtn val="all"/>
                </p:endSync>
                <p:childTnLst>
                  <p:par>
                    <p:cTn id="59" fill="hold">
                      <p:stCondLst>
                        <p:cond delay="0"/>
                      </p:stCondLst>
                      <p:childTnLst>
                        <p:par>
                          <p:cTn id="60" fill="hold">
                            <p:stCondLst>
                              <p:cond delay="0"/>
                            </p:stCondLst>
                            <p:childTnLst>
                              <p:par>
                                <p:cTn id="61" presetID="45" presetClass="exit" presetSubtype="0" fill="hold" grpId="1" nodeType="clickEffect">
                                  <p:stCondLst>
                                    <p:cond delay="0"/>
                                  </p:stCondLst>
                                  <p:childTnLst>
                                    <p:animEffect transition="out" filter="fade">
                                      <p:cBhvr>
                                        <p:cTn id="62" dur="500"/>
                                        <p:tgtEl>
                                          <p:spTgt spid="30"/>
                                        </p:tgtEl>
                                      </p:cBhvr>
                                    </p:animEffect>
                                    <p:anim calcmode="lin" valueType="num">
                                      <p:cBhvr>
                                        <p:cTn id="63" dur="500"/>
                                        <p:tgtEl>
                                          <p:spTgt spid="30"/>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64" dur="500"/>
                                        <p:tgtEl>
                                          <p:spTgt spid="30"/>
                                        </p:tgtEl>
                                        <p:attrNameLst>
                                          <p:attrName>ppt_h</p:attrName>
                                        </p:attrNameLst>
                                      </p:cBhvr>
                                      <p:tavLst>
                                        <p:tav tm="0">
                                          <p:val>
                                            <p:strVal val="ppt_h"/>
                                          </p:val>
                                        </p:tav>
                                        <p:tav tm="100000">
                                          <p:val>
                                            <p:strVal val="ppt_h"/>
                                          </p:val>
                                        </p:tav>
                                      </p:tavLst>
                                    </p:anim>
                                    <p:set>
                                      <p:cBhvr>
                                        <p:cTn id="65" dur="1" fill="hold">
                                          <p:stCondLst>
                                            <p:cond delay="499"/>
                                          </p:stCondLst>
                                        </p:cTn>
                                        <p:tgtEl>
                                          <p:spTgt spid="30"/>
                                        </p:tgtEl>
                                        <p:attrNameLst>
                                          <p:attrName>style.visibility</p:attrName>
                                        </p:attrNameLst>
                                      </p:cBhvr>
                                      <p:to>
                                        <p:strVal val="hidden"/>
                                      </p:to>
                                    </p:set>
                                  </p:childTnLst>
                                </p:cTn>
                              </p:par>
                            </p:childTnLst>
                          </p:cTn>
                        </p:par>
                        <p:par>
                          <p:cTn id="66" fill="hold">
                            <p:stCondLst>
                              <p:cond delay="500"/>
                            </p:stCondLst>
                            <p:childTnLst>
                              <p:par>
                                <p:cTn id="67" presetID="45" presetClass="entr" presetSubtype="0" fill="hold" grpId="1" nodeType="after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fade">
                                      <p:cBhvr>
                                        <p:cTn id="69" dur="500"/>
                                        <p:tgtEl>
                                          <p:spTgt spid="29"/>
                                        </p:tgtEl>
                                      </p:cBhvr>
                                    </p:animEffect>
                                    <p:anim calcmode="lin" valueType="num">
                                      <p:cBhvr>
                                        <p:cTn id="70" dur="500" fill="hold"/>
                                        <p:tgtEl>
                                          <p:spTgt spid="29"/>
                                        </p:tgtEl>
                                        <p:attrNameLst>
                                          <p:attrName>ppt_w</p:attrName>
                                        </p:attrNameLst>
                                      </p:cBhvr>
                                      <p:tavLst>
                                        <p:tav tm="0" fmla="#ppt_w*sin(2.5*pi*$)">
                                          <p:val>
                                            <p:fltVal val="0"/>
                                          </p:val>
                                        </p:tav>
                                        <p:tav tm="100000">
                                          <p:val>
                                            <p:fltVal val="1"/>
                                          </p:val>
                                        </p:tav>
                                      </p:tavLst>
                                    </p:anim>
                                    <p:anim calcmode="lin" valueType="num">
                                      <p:cBhvr>
                                        <p:cTn id="71"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30"/>
                  </p:tgtEl>
                </p:cond>
              </p:nextCondLst>
            </p:seq>
            <p:seq concurrent="1" nextAc="seek">
              <p:cTn id="72" restart="whenNotActive" fill="hold" evtFilter="cancelBubble" nodeType="interactiveSeq">
                <p:stCondLst>
                  <p:cond evt="onClick" delay="0">
                    <p:tgtEl>
                      <p:spTgt spid="23"/>
                    </p:tgtEl>
                  </p:cond>
                </p:stCondLst>
                <p:endSync evt="end" delay="0">
                  <p:rtn val="all"/>
                </p:endSync>
                <p:childTnLst>
                  <p:par>
                    <p:cTn id="73" fill="hold">
                      <p:stCondLst>
                        <p:cond delay="0"/>
                      </p:stCondLst>
                      <p:childTnLst>
                        <p:par>
                          <p:cTn id="74" fill="hold">
                            <p:stCondLst>
                              <p:cond delay="0"/>
                            </p:stCondLst>
                            <p:childTnLst>
                              <p:par>
                                <p:cTn id="75" presetID="45" presetClass="exit" presetSubtype="0" fill="hold" grpId="1" nodeType="clickEffect">
                                  <p:stCondLst>
                                    <p:cond delay="0"/>
                                  </p:stCondLst>
                                  <p:childTnLst>
                                    <p:animEffect transition="out" filter="fade">
                                      <p:cBhvr>
                                        <p:cTn id="76" dur="500"/>
                                        <p:tgtEl>
                                          <p:spTgt spid="23"/>
                                        </p:tgtEl>
                                      </p:cBhvr>
                                    </p:animEffect>
                                    <p:anim calcmode="lin" valueType="num">
                                      <p:cBhvr>
                                        <p:cTn id="77" dur="500"/>
                                        <p:tgtEl>
                                          <p:spTgt spid="23"/>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78" dur="500"/>
                                        <p:tgtEl>
                                          <p:spTgt spid="23"/>
                                        </p:tgtEl>
                                        <p:attrNameLst>
                                          <p:attrName>ppt_h</p:attrName>
                                        </p:attrNameLst>
                                      </p:cBhvr>
                                      <p:tavLst>
                                        <p:tav tm="0">
                                          <p:val>
                                            <p:strVal val="ppt_h"/>
                                          </p:val>
                                        </p:tav>
                                        <p:tav tm="100000">
                                          <p:val>
                                            <p:strVal val="ppt_h"/>
                                          </p:val>
                                        </p:tav>
                                      </p:tavLst>
                                    </p:anim>
                                    <p:set>
                                      <p:cBhvr>
                                        <p:cTn id="79" dur="1" fill="hold">
                                          <p:stCondLst>
                                            <p:cond delay="499"/>
                                          </p:stCondLst>
                                        </p:cTn>
                                        <p:tgtEl>
                                          <p:spTgt spid="23"/>
                                        </p:tgtEl>
                                        <p:attrNameLst>
                                          <p:attrName>style.visibility</p:attrName>
                                        </p:attrNameLst>
                                      </p:cBhvr>
                                      <p:to>
                                        <p:strVal val="hidden"/>
                                      </p:to>
                                    </p:set>
                                  </p:childTnLst>
                                </p:cTn>
                              </p:par>
                            </p:childTnLst>
                          </p:cTn>
                        </p:par>
                        <p:par>
                          <p:cTn id="80" fill="hold">
                            <p:stCondLst>
                              <p:cond delay="500"/>
                            </p:stCondLst>
                            <p:childTnLst>
                              <p:par>
                                <p:cTn id="81" presetID="45" presetClass="entr" presetSubtype="0" fill="hold" grpId="1" nodeType="after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fade">
                                      <p:cBhvr>
                                        <p:cTn id="83" dur="500"/>
                                        <p:tgtEl>
                                          <p:spTgt spid="18"/>
                                        </p:tgtEl>
                                      </p:cBhvr>
                                    </p:animEffect>
                                    <p:anim calcmode="lin" valueType="num">
                                      <p:cBhvr>
                                        <p:cTn id="84" dur="500" fill="hold"/>
                                        <p:tgtEl>
                                          <p:spTgt spid="18"/>
                                        </p:tgtEl>
                                        <p:attrNameLst>
                                          <p:attrName>ppt_w</p:attrName>
                                        </p:attrNameLst>
                                      </p:cBhvr>
                                      <p:tavLst>
                                        <p:tav tm="0" fmla="#ppt_w*sin(2.5*pi*$)">
                                          <p:val>
                                            <p:fltVal val="0"/>
                                          </p:val>
                                        </p:tav>
                                        <p:tav tm="100000">
                                          <p:val>
                                            <p:fltVal val="1"/>
                                          </p:val>
                                        </p:tav>
                                      </p:tavLst>
                                    </p:anim>
                                    <p:anim calcmode="lin" valueType="num">
                                      <p:cBhvr>
                                        <p:cTn id="85"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3"/>
                  </p:tgtEl>
                </p:cond>
              </p:nextCondLst>
            </p:seq>
            <p:seq concurrent="1" nextAc="seek">
              <p:cTn id="86" restart="whenNotActive" fill="hold" evtFilter="cancelBubble" nodeType="interactiveSeq">
                <p:stCondLst>
                  <p:cond evt="onClick" delay="0">
                    <p:tgtEl>
                      <p:spTgt spid="27"/>
                    </p:tgtEl>
                  </p:cond>
                </p:stCondLst>
                <p:endSync evt="end" delay="0">
                  <p:rtn val="all"/>
                </p:endSync>
                <p:childTnLst>
                  <p:par>
                    <p:cTn id="87" fill="hold">
                      <p:stCondLst>
                        <p:cond delay="0"/>
                      </p:stCondLst>
                      <p:childTnLst>
                        <p:par>
                          <p:cTn id="88" fill="hold">
                            <p:stCondLst>
                              <p:cond delay="0"/>
                            </p:stCondLst>
                            <p:childTnLst>
                              <p:par>
                                <p:cTn id="89" presetID="45" presetClass="exit" presetSubtype="0" fill="hold" grpId="1" nodeType="clickEffect">
                                  <p:stCondLst>
                                    <p:cond delay="0"/>
                                  </p:stCondLst>
                                  <p:childTnLst>
                                    <p:animEffect transition="out" filter="fade">
                                      <p:cBhvr>
                                        <p:cTn id="90" dur="500"/>
                                        <p:tgtEl>
                                          <p:spTgt spid="27"/>
                                        </p:tgtEl>
                                      </p:cBhvr>
                                    </p:animEffect>
                                    <p:anim calcmode="lin" valueType="num">
                                      <p:cBhvr>
                                        <p:cTn id="91" dur="500"/>
                                        <p:tgtEl>
                                          <p:spTgt spid="2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92" dur="500"/>
                                        <p:tgtEl>
                                          <p:spTgt spid="27"/>
                                        </p:tgtEl>
                                        <p:attrNameLst>
                                          <p:attrName>ppt_h</p:attrName>
                                        </p:attrNameLst>
                                      </p:cBhvr>
                                      <p:tavLst>
                                        <p:tav tm="0">
                                          <p:val>
                                            <p:strVal val="ppt_h"/>
                                          </p:val>
                                        </p:tav>
                                        <p:tav tm="100000">
                                          <p:val>
                                            <p:strVal val="ppt_h"/>
                                          </p:val>
                                        </p:tav>
                                      </p:tavLst>
                                    </p:anim>
                                    <p:set>
                                      <p:cBhvr>
                                        <p:cTn id="93" dur="1" fill="hold">
                                          <p:stCondLst>
                                            <p:cond delay="499"/>
                                          </p:stCondLst>
                                        </p:cTn>
                                        <p:tgtEl>
                                          <p:spTgt spid="27"/>
                                        </p:tgtEl>
                                        <p:attrNameLst>
                                          <p:attrName>style.visibility</p:attrName>
                                        </p:attrNameLst>
                                      </p:cBhvr>
                                      <p:to>
                                        <p:strVal val="hidden"/>
                                      </p:to>
                                    </p:set>
                                  </p:childTnLst>
                                </p:cTn>
                              </p:par>
                            </p:childTnLst>
                          </p:cTn>
                        </p:par>
                        <p:par>
                          <p:cTn id="94" fill="hold">
                            <p:stCondLst>
                              <p:cond delay="500"/>
                            </p:stCondLst>
                            <p:childTnLst>
                              <p:par>
                                <p:cTn id="95" presetID="45" presetClass="entr" presetSubtype="0" fill="hold" grpId="1" nodeType="after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anim calcmode="lin" valueType="num">
                                      <p:cBhvr>
                                        <p:cTn id="98" dur="500" fill="hold"/>
                                        <p:tgtEl>
                                          <p:spTgt spid="19"/>
                                        </p:tgtEl>
                                        <p:attrNameLst>
                                          <p:attrName>ppt_w</p:attrName>
                                        </p:attrNameLst>
                                      </p:cBhvr>
                                      <p:tavLst>
                                        <p:tav tm="0" fmla="#ppt_w*sin(2.5*pi*$)">
                                          <p:val>
                                            <p:fltVal val="0"/>
                                          </p:val>
                                        </p:tav>
                                        <p:tav tm="100000">
                                          <p:val>
                                            <p:fltVal val="1"/>
                                          </p:val>
                                        </p:tav>
                                      </p:tavLst>
                                    </p:anim>
                                    <p:anim calcmode="lin" valueType="num">
                                      <p:cBhvr>
                                        <p:cTn id="99" dur="500" fill="hold"/>
                                        <p:tgtEl>
                                          <p:spTgt spid="19"/>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7"/>
                  </p:tgtEl>
                </p:cond>
              </p:nextCondLst>
            </p:seq>
            <p:seq concurrent="1" nextAc="seek">
              <p:cTn id="100" restart="whenNotActive" fill="hold" evtFilter="cancelBubble" nodeType="interactiveSeq">
                <p:stCondLst>
                  <p:cond evt="onClick" delay="0">
                    <p:tgtEl>
                      <p:spTgt spid="24"/>
                    </p:tgtEl>
                  </p:cond>
                </p:stCondLst>
                <p:endSync evt="end" delay="0">
                  <p:rtn val="all"/>
                </p:endSync>
                <p:childTnLst>
                  <p:par>
                    <p:cTn id="101" fill="hold">
                      <p:stCondLst>
                        <p:cond delay="0"/>
                      </p:stCondLst>
                      <p:childTnLst>
                        <p:par>
                          <p:cTn id="102" fill="hold">
                            <p:stCondLst>
                              <p:cond delay="0"/>
                            </p:stCondLst>
                            <p:childTnLst>
                              <p:par>
                                <p:cTn id="103" presetID="45" presetClass="exit" presetSubtype="0" fill="hold" grpId="1" nodeType="clickEffect">
                                  <p:stCondLst>
                                    <p:cond delay="0"/>
                                  </p:stCondLst>
                                  <p:childTnLst>
                                    <p:animEffect transition="out" filter="fade">
                                      <p:cBhvr>
                                        <p:cTn id="104" dur="500"/>
                                        <p:tgtEl>
                                          <p:spTgt spid="24"/>
                                        </p:tgtEl>
                                      </p:cBhvr>
                                    </p:animEffect>
                                    <p:anim calcmode="lin" valueType="num">
                                      <p:cBhvr>
                                        <p:cTn id="105" dur="500"/>
                                        <p:tgtEl>
                                          <p:spTgt spid="2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06" dur="500"/>
                                        <p:tgtEl>
                                          <p:spTgt spid="24"/>
                                        </p:tgtEl>
                                        <p:attrNameLst>
                                          <p:attrName>ppt_h</p:attrName>
                                        </p:attrNameLst>
                                      </p:cBhvr>
                                      <p:tavLst>
                                        <p:tav tm="0">
                                          <p:val>
                                            <p:strVal val="ppt_h"/>
                                          </p:val>
                                        </p:tav>
                                        <p:tav tm="100000">
                                          <p:val>
                                            <p:strVal val="ppt_h"/>
                                          </p:val>
                                        </p:tav>
                                      </p:tavLst>
                                    </p:anim>
                                    <p:set>
                                      <p:cBhvr>
                                        <p:cTn id="107" dur="1" fill="hold">
                                          <p:stCondLst>
                                            <p:cond delay="499"/>
                                          </p:stCondLst>
                                        </p:cTn>
                                        <p:tgtEl>
                                          <p:spTgt spid="24"/>
                                        </p:tgtEl>
                                        <p:attrNameLst>
                                          <p:attrName>style.visibility</p:attrName>
                                        </p:attrNameLst>
                                      </p:cBhvr>
                                      <p:to>
                                        <p:strVal val="hidden"/>
                                      </p:to>
                                    </p:set>
                                  </p:childTnLst>
                                </p:cTn>
                              </p:par>
                            </p:childTnLst>
                          </p:cTn>
                        </p:par>
                        <p:par>
                          <p:cTn id="108" fill="hold">
                            <p:stCondLst>
                              <p:cond delay="500"/>
                            </p:stCondLst>
                            <p:childTnLst>
                              <p:par>
                                <p:cTn id="109" presetID="45" presetClass="entr" presetSubtype="0" fill="hold" grpId="1"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500"/>
                                        <p:tgtEl>
                                          <p:spTgt spid="20"/>
                                        </p:tgtEl>
                                      </p:cBhvr>
                                    </p:animEffect>
                                    <p:anim calcmode="lin" valueType="num">
                                      <p:cBhvr>
                                        <p:cTn id="112" dur="500" fill="hold"/>
                                        <p:tgtEl>
                                          <p:spTgt spid="20"/>
                                        </p:tgtEl>
                                        <p:attrNameLst>
                                          <p:attrName>ppt_w</p:attrName>
                                        </p:attrNameLst>
                                      </p:cBhvr>
                                      <p:tavLst>
                                        <p:tav tm="0" fmla="#ppt_w*sin(2.5*pi*$)">
                                          <p:val>
                                            <p:fltVal val="0"/>
                                          </p:val>
                                        </p:tav>
                                        <p:tav tm="100000">
                                          <p:val>
                                            <p:fltVal val="1"/>
                                          </p:val>
                                        </p:tav>
                                      </p:tavLst>
                                    </p:anim>
                                    <p:anim calcmode="lin" valueType="num">
                                      <p:cBhvr>
                                        <p:cTn id="113" dur="500" fill="hold"/>
                                        <p:tgtEl>
                                          <p:spTgt spid="20"/>
                                        </p:tgtEl>
                                        <p:attrNameLst>
                                          <p:attrName>ppt_h</p:attrName>
                                        </p:attrNameLst>
                                      </p:cBhvr>
                                      <p:tavLst>
                                        <p:tav tm="0">
                                          <p:val>
                                            <p:strVal val="#ppt_h"/>
                                          </p:val>
                                        </p:tav>
                                        <p:tav tm="100000">
                                          <p:val>
                                            <p:strVal val="#ppt_h"/>
                                          </p:val>
                                        </p:tav>
                                      </p:tavLst>
                                    </p:anim>
                                  </p:childTnLst>
                                </p:cTn>
                              </p:par>
                            </p:childTnLst>
                          </p:cTn>
                        </p:par>
                      </p:childTnLst>
                    </p:cTn>
                  </p:par>
                </p:childTnLst>
              </p:cTn>
              <p:nextCondLst>
                <p:cond evt="onClick" delay="0">
                  <p:tgtEl>
                    <p:spTgt spid="24"/>
                  </p:tgtEl>
                </p:cond>
              </p:nextCondLst>
            </p:seq>
          </p:childTnLst>
        </p:cTn>
      </p:par>
    </p:tnLst>
    <p:bldLst>
      <p:bldP spid="23" grpId="0" animBg="1"/>
      <p:bldP spid="23" grpId="1" animBg="1"/>
      <p:bldP spid="18" grpId="0" animBg="1"/>
      <p:bldP spid="18" grpId="1" animBg="1"/>
      <p:bldP spid="24" grpId="0" animBg="1"/>
      <p:bldP spid="24" grpId="1" animBg="1"/>
      <p:bldP spid="27" grpId="0" animBg="1"/>
      <p:bldP spid="27" grpId="1" animBg="1"/>
      <p:bldP spid="19" grpId="0" animBg="1"/>
      <p:bldP spid="19" grpId="1" animBg="1"/>
      <p:bldP spid="20" grpId="0" animBg="1"/>
      <p:bldP spid="20" grpId="1" animBg="1"/>
      <p:bldP spid="30" grpId="0" animBg="1"/>
      <p:bldP spid="30" grpId="1" animBg="1"/>
      <p:bldP spid="29" grpId="0" animBg="1"/>
      <p:bldP spid="29"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B04E1-0535-4D08-97CE-B5DBA22C90C9}"/>
              </a:ext>
            </a:extLst>
          </p:cNvPr>
          <p:cNvSpPr>
            <a:spLocks noGrp="1"/>
          </p:cNvSpPr>
          <p:nvPr>
            <p:ph type="title"/>
          </p:nvPr>
        </p:nvSpPr>
        <p:spPr/>
        <p:txBody>
          <a:bodyPr>
            <a:normAutofit/>
          </a:bodyPr>
          <a:lstStyle/>
          <a:p>
            <a:r>
              <a:rPr lang="en-GB" b="1">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Review Success </a:t>
            </a:r>
            <a:r>
              <a:rPr lang="en-GB" b="1">
                <a:solidFill>
                  <a:srgbClr val="000000"/>
                </a:solidFill>
                <a:latin typeface="Palanquin Dark SemiBold" panose="020B0704020203020204" pitchFamily="34" charset="0"/>
                <a:ea typeface="Times New Roman" panose="02020603050405020304" pitchFamily="18" charset="0"/>
                <a:cs typeface="Times New Roman" panose="02020603050405020304" pitchFamily="18" charset="0"/>
              </a:rPr>
              <a:t>C</a:t>
            </a:r>
            <a:r>
              <a:rPr lang="en-GB" b="1">
                <a:solidFill>
                  <a:srgbClr val="000000"/>
                </a:solidFill>
                <a:effectLst/>
                <a:latin typeface="Palanquin Dark SemiBold" panose="020B0704020203020204" pitchFamily="34" charset="0"/>
                <a:ea typeface="Times New Roman" panose="02020603050405020304" pitchFamily="18" charset="0"/>
                <a:cs typeface="Times New Roman" panose="02020603050405020304" pitchFamily="18" charset="0"/>
              </a:rPr>
              <a:t>riteria</a:t>
            </a:r>
            <a:endParaRPr lang="en-GB">
              <a:latin typeface="Palanquin Dark SemiBold" panose="020B0704020203020204" pitchFamily="34" charset="0"/>
              <a:cs typeface="Palanquin Dark SemiBold" panose="020B0704020203020204" pitchFamily="34" charset="0"/>
            </a:endParaRPr>
          </a:p>
        </p:txBody>
      </p:sp>
      <p:sp>
        <p:nvSpPr>
          <p:cNvPr id="3" name="Content Placeholder 2">
            <a:extLst>
              <a:ext uri="{FF2B5EF4-FFF2-40B4-BE49-F238E27FC236}">
                <a16:creationId xmlns:a16="http://schemas.microsoft.com/office/drawing/2014/main" id="{415FCCA1-1AAE-4DC4-A6EA-1B449F4D8E6A}"/>
              </a:ext>
            </a:extLst>
          </p:cNvPr>
          <p:cNvSpPr>
            <a:spLocks noGrp="1"/>
          </p:cNvSpPr>
          <p:nvPr>
            <p:ph idx="1"/>
          </p:nvPr>
        </p:nvSpPr>
        <p:spPr/>
        <p:txBody>
          <a:bodyPr/>
          <a:lstStyle/>
          <a:p>
            <a:pPr lvl="0">
              <a:lnSpc>
                <a:spcPct val="100000"/>
              </a:lnSpc>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I can explain what a digital footprint is.</a:t>
            </a:r>
          </a:p>
          <a:p>
            <a:pPr lvl="0">
              <a:lnSpc>
                <a:spcPct val="100000"/>
              </a:lnSpc>
              <a:spcAft>
                <a:spcPts val="600"/>
              </a:spcAft>
              <a:buBlip>
                <a:blip r:embed="rId3"/>
              </a:buBlip>
            </a:pPr>
            <a:r>
              <a:rPr lang="en-GB" sz="1800" dirty="0">
                <a:effectLst/>
                <a:latin typeface="Nunito" panose="00000500000000000000" pitchFamily="2" charset="0"/>
                <a:ea typeface="Times New Roman" panose="02020603050405020304" pitchFamily="18" charset="0"/>
                <a:cs typeface="Times New Roman" panose="02020603050405020304" pitchFamily="18" charset="0"/>
              </a:rPr>
              <a:t>I can give examples of things that I would not want to be in my digital footprint.</a:t>
            </a:r>
          </a:p>
        </p:txBody>
      </p:sp>
      <p:sp>
        <p:nvSpPr>
          <p:cNvPr id="4" name="TextBox 3">
            <a:extLst>
              <a:ext uri="{FF2B5EF4-FFF2-40B4-BE49-F238E27FC236}">
                <a16:creationId xmlns:a16="http://schemas.microsoft.com/office/drawing/2014/main" id="{1B48C231-1311-4707-84AE-1D38711EE1FE}"/>
              </a:ext>
            </a:extLst>
          </p:cNvPr>
          <p:cNvSpPr txBox="1"/>
          <p:nvPr/>
        </p:nvSpPr>
        <p:spPr>
          <a:xfrm>
            <a:off x="838200" y="6176963"/>
            <a:ext cx="10515600" cy="415498"/>
          </a:xfrm>
          <a:prstGeom prst="rect">
            <a:avLst/>
          </a:prstGeom>
          <a:noFill/>
        </p:spPr>
        <p:txBody>
          <a:bodyPr wrap="square" rtlCol="0">
            <a:spAutoFit/>
          </a:bodyPr>
          <a:lstStyle/>
          <a:p>
            <a:r>
              <a:rPr lang="en-US" sz="1050" b="1">
                <a:effectLst/>
                <a:latin typeface="Palanquin" panose="020B0004020203020204" pitchFamily="34" charset="0"/>
                <a:ea typeface="Calibri" panose="020F0502020204030204" pitchFamily="34" charset="0"/>
              </a:rPr>
              <a:t>Need more support? Contact us:</a:t>
            </a:r>
          </a:p>
          <a:p>
            <a:r>
              <a:rPr lang="en-US" sz="1050">
                <a:effectLst/>
                <a:latin typeface="Palanquin" panose="020B0004020203020204" pitchFamily="34" charset="0"/>
                <a:ea typeface="Calibri" panose="020F0502020204030204" pitchFamily="34" charset="0"/>
              </a:rPr>
              <a:t>Tel: +44(0)208 203 1781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Email: support@2simple.com </a:t>
            </a:r>
            <a:r>
              <a:rPr lang="en-US" sz="1050">
                <a:solidFill>
                  <a:srgbClr val="8E24AA"/>
                </a:solidFill>
                <a:effectLst/>
                <a:latin typeface="Palanquin" panose="020B0004020203020204" pitchFamily="34" charset="0"/>
                <a:ea typeface="Calibri" panose="020F0502020204030204" pitchFamily="34" charset="0"/>
              </a:rPr>
              <a:t>|</a:t>
            </a:r>
            <a:r>
              <a:rPr lang="en-US" sz="1050">
                <a:effectLst/>
                <a:latin typeface="Palanquin" panose="020B0004020203020204" pitchFamily="34" charset="0"/>
                <a:ea typeface="Calibri" panose="020F0502020204030204" pitchFamily="34" charset="0"/>
              </a:rPr>
              <a:t> Twitter: @2simplesoftware</a:t>
            </a:r>
            <a:endParaRPr lang="en-GB" sz="1050"/>
          </a:p>
        </p:txBody>
      </p:sp>
      <p:pic>
        <p:nvPicPr>
          <p:cNvPr id="5" name="Picture 4">
            <a:extLst>
              <a:ext uri="{FF2B5EF4-FFF2-40B4-BE49-F238E27FC236}">
                <a16:creationId xmlns:a16="http://schemas.microsoft.com/office/drawing/2014/main" id="{135F4818-3E37-4E2E-B485-07B3B4705BF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0116185" y="6192203"/>
            <a:ext cx="1237615" cy="342900"/>
          </a:xfrm>
          <a:prstGeom prst="rect">
            <a:avLst/>
          </a:prstGeom>
          <a:noFill/>
        </p:spPr>
      </p:pic>
      <p:sp>
        <p:nvSpPr>
          <p:cNvPr id="6" name="TextBox 5">
            <a:extLst>
              <a:ext uri="{FF2B5EF4-FFF2-40B4-BE49-F238E27FC236}">
                <a16:creationId xmlns:a16="http://schemas.microsoft.com/office/drawing/2014/main" id="{E62588E9-EA66-421A-9377-37D8CFDB7762}"/>
              </a:ext>
            </a:extLst>
          </p:cNvPr>
          <p:cNvSpPr txBox="1"/>
          <p:nvPr/>
        </p:nvSpPr>
        <p:spPr>
          <a:xfrm>
            <a:off x="11353800" y="365125"/>
            <a:ext cx="690154" cy="253916"/>
          </a:xfrm>
          <a:prstGeom prst="rect">
            <a:avLst/>
          </a:prstGeom>
          <a:noFill/>
        </p:spPr>
        <p:txBody>
          <a:bodyPr wrap="square" rtlCol="0">
            <a:spAutoFit/>
          </a:bodyPr>
          <a:lstStyle/>
          <a:p>
            <a:r>
              <a:rPr lang="en-US" sz="1050">
                <a:effectLst/>
                <a:latin typeface="Palanquin" panose="020B0004020203020204" pitchFamily="34" charset="0"/>
                <a:ea typeface="Calibri" panose="020F0502020204030204" pitchFamily="34" charset="0"/>
              </a:rPr>
              <a:t>Slide </a:t>
            </a:r>
            <a:fld id="{55C8F386-4F53-41B5-9FE5-8CDE384B50BF}" type="slidenum">
              <a:rPr lang="en-US" sz="1050" smtClean="0">
                <a:effectLst/>
                <a:latin typeface="Palanquin" panose="020B0004020203020204" pitchFamily="34" charset="0"/>
                <a:ea typeface="Calibri" panose="020F0502020204030204" pitchFamily="34" charset="0"/>
              </a:rPr>
              <a:t>9</a:t>
            </a:fld>
            <a:endParaRPr lang="en-GB" sz="1050"/>
          </a:p>
        </p:txBody>
      </p:sp>
    </p:spTree>
    <p:extLst>
      <p:ext uri="{BB962C8B-B14F-4D97-AF65-F5344CB8AC3E}">
        <p14:creationId xmlns:p14="http://schemas.microsoft.com/office/powerpoint/2010/main" val="4234819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9A8F9B8A978A47A35AB74DB814E8C0" ma:contentTypeVersion="20" ma:contentTypeDescription="Create a new document." ma:contentTypeScope="" ma:versionID="6ed8770a002ddebba5fbea651c821372">
  <xsd:schema xmlns:xsd="http://www.w3.org/2001/XMLSchema" xmlns:xs="http://www.w3.org/2001/XMLSchema" xmlns:p="http://schemas.microsoft.com/office/2006/metadata/properties" xmlns:ns2="13450042-f009-418d-a922-a3175eeea887" xmlns:ns3="13d5997a-e98d-49c4-b2de-b6e4809b0311" targetNamespace="http://schemas.microsoft.com/office/2006/metadata/properties" ma:root="true" ma:fieldsID="e8fe8fc572689b1aeff4491027492a6a" ns2:_="" ns3:_="">
    <xsd:import namespace="13450042-f009-418d-a922-a3175eeea887"/>
    <xsd:import namespace="13d5997a-e98d-49c4-b2de-b6e4809b031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Location" minOccurs="0"/>
                <xsd:element ref="ns3: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450042-f009-418d-a922-a3175eeea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b40093be-0ba5-4de6-a682-6a7f395e3b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3d5997a-e98d-49c4-b2de-b6e4809b031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c6cd323c-74db-4a3e-9a3c-ea14a676a1f7}" ma:internalName="TaxCatchAll" ma:showField="CatchAllData" ma:web="13d5997a-e98d-49c4-b2de-b6e4809b03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3d5997a-e98d-49c4-b2de-b6e4809b0311" xsi:nil="true"/>
    <lcf76f155ced4ddcb4097134ff3c332f xmlns="13450042-f009-418d-a922-a3175eeea88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34FC4C7-0DAC-4026-B12A-6F44F57A93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450042-f009-418d-a922-a3175eeea887"/>
    <ds:schemaRef ds:uri="13d5997a-e98d-49c4-b2de-b6e4809b03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F2F33F-5076-4400-BB2A-AEDD9CA959DD}">
  <ds:schemaRefs>
    <ds:schemaRef ds:uri="http://schemas.microsoft.com/sharepoint/v3/contenttype/forms"/>
  </ds:schemaRefs>
</ds:datastoreItem>
</file>

<file path=customXml/itemProps3.xml><?xml version="1.0" encoding="utf-8"?>
<ds:datastoreItem xmlns:ds="http://schemas.openxmlformats.org/officeDocument/2006/customXml" ds:itemID="{0963F61E-650D-4EC9-9AA3-CD6C03C4BDE1}">
  <ds:schemaRefs>
    <ds:schemaRef ds:uri="http://purl.org/dc/dcmitype/"/>
    <ds:schemaRef ds:uri="http://schemas.microsoft.com/office/infopath/2007/PartnerControls"/>
    <ds:schemaRef ds:uri="13d5997a-e98d-49c4-b2de-b6e4809b0311"/>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3450042-f009-418d-a922-a3175eeea88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1856</TotalTime>
  <Words>1035</Words>
  <Application>Microsoft Office PowerPoint</Application>
  <PresentationFormat>Widescreen</PresentationFormat>
  <Paragraphs>92</Paragraphs>
  <Slides>9</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9</vt:i4>
      </vt:variant>
    </vt:vector>
  </HeadingPairs>
  <TitlesOfParts>
    <vt:vector size="19" baseType="lpstr">
      <vt:lpstr>Yu Mincho</vt:lpstr>
      <vt:lpstr>Calibri</vt:lpstr>
      <vt:lpstr>Palanquin</vt:lpstr>
      <vt:lpstr>Arial</vt:lpstr>
      <vt:lpstr>Times New Roman</vt:lpstr>
      <vt:lpstr>Nunito</vt:lpstr>
      <vt:lpstr>Palanquin Dark SemiBold</vt:lpstr>
      <vt:lpstr>MS Mincho</vt:lpstr>
      <vt:lpstr>Calibri Light</vt:lpstr>
      <vt:lpstr>Office Theme</vt:lpstr>
      <vt:lpstr>Thursday 9th January</vt:lpstr>
      <vt:lpstr>Aims</vt:lpstr>
      <vt:lpstr>Vocabulary Overview</vt:lpstr>
      <vt:lpstr>Footprints</vt:lpstr>
      <vt:lpstr>Footprints</vt:lpstr>
      <vt:lpstr>PowerPoint Presentation</vt:lpstr>
      <vt:lpstr>Activity 2: Digital Footprint Poster</vt:lpstr>
      <vt:lpstr>New Vocabulary Overview</vt:lpstr>
      <vt:lpstr>Review Success Criteria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2.2 Online Safety - Lesson 3 -  Slideshow</dc:title>
  <dc:creator>©2021 2Simple Limited</dc:creator>
  <cp:lastModifiedBy>Emma Wesson</cp:lastModifiedBy>
  <cp:revision>12</cp:revision>
  <dcterms:created xsi:type="dcterms:W3CDTF">2021-04-13T07:23:00Z</dcterms:created>
  <dcterms:modified xsi:type="dcterms:W3CDTF">2025-01-07T14:31:13Z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0x010100F29A8F9B8A978A47A35AB74DB814E8C0</vt:lpwstr>
  </property>
  <property fmtid="{D5CDD505-2E9C-101B-9397-08002B2CF9AE}" pid="3" name="MediaServiceImageTags">
    <vt:lpwstr/>
  </property>
</Properties>
</file>