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14"/>
  </p:notesMasterIdLst>
  <p:sldIdLst>
    <p:sldId id="256" r:id="rId5"/>
    <p:sldId id="293" r:id="rId6"/>
    <p:sldId id="270" r:id="rId7"/>
    <p:sldId id="259" r:id="rId8"/>
    <p:sldId id="276" r:id="rId9"/>
    <p:sldId id="275" r:id="rId10"/>
    <p:sldId id="277" r:id="rId11"/>
    <p:sldId id="278" r:id="rId12"/>
    <p:sldId id="29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S Mincho" panose="02020609040205080304" pitchFamily="49" charset="-128"/>
      <p:regular r:id="rId21"/>
    </p:embeddedFont>
    <p:embeddedFont>
      <p:font typeface="Nunito" panose="020B0604020202020204" charset="0"/>
      <p:regular r:id="rId22"/>
      <p:bold r:id="rId23"/>
      <p:italic r:id="rId24"/>
      <p:boldItalic r:id="rId25"/>
    </p:embeddedFont>
    <p:embeddedFont>
      <p:font typeface="Palanquin" panose="020B0604020202020204" charset="0"/>
      <p:regular r:id="rId26"/>
      <p:bold r:id="rId27"/>
    </p:embeddedFont>
    <p:embeddedFont>
      <p:font typeface="Palanquin Dark SemiBold" panose="020B0604020202020204"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0CCEF-74B7-40C9-A925-69A029750EFE}" v="1" dt="2022-08-18T14:01:2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52" autoAdjust="0"/>
  </p:normalViewPr>
  <p:slideViewPr>
    <p:cSldViewPr snapToGrid="0">
      <p:cViewPr varScale="1">
        <p:scale>
          <a:sx n="79" d="100"/>
          <a:sy n="79" d="100"/>
        </p:scale>
        <p:origin x="802"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699ED-DCBF-443D-BE23-2A84295EB88D}"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01E05-DB08-4C28-BF09-AE681D68E868}" type="slidenum">
              <a:rPr lang="en-GB" smtClean="0"/>
              <a:t>‹#›</a:t>
            </a:fld>
            <a:endParaRPr lang="en-GB"/>
          </a:p>
        </p:txBody>
      </p:sp>
    </p:spTree>
    <p:extLst>
      <p:ext uri="{BB962C8B-B14F-4D97-AF65-F5344CB8AC3E}">
        <p14:creationId xmlns:p14="http://schemas.microsoft.com/office/powerpoint/2010/main" val="17248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rplemash.com/#tab/computing_sow_y1_unit_1-5/computing_sow_year1_unit_1_5_lesson_1" TargetMode="External"/><Relationship Id="rId7" Type="http://schemas.openxmlformats.org/officeDocument/2006/relationships/hyperlink" Target="https://www.purplemash.com/app/purplemash/sow_2Go_Lesson1_Level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urplemash.com/app/purplemash/sow_2Go_Lesson1_Level1" TargetMode="External"/><Relationship Id="rId5" Type="http://schemas.openxmlformats.org/officeDocument/2006/relationships/hyperlink" Target="https://www.purplemash.com/#app/purplemash/sow_2Go_1_5_lesson_1_challenge_2" TargetMode="External"/><Relationship Id="rId4" Type="http://schemas.openxmlformats.org/officeDocument/2006/relationships/hyperlink" Target="https://www.purplemash.com/#app/purplemash/sow_2Go_unit_1_5_lesson_1_challenge_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800" dirty="0">
                <a:effectLst/>
                <a:latin typeface="Nunito" pitchFamily="2" charset="0"/>
                <a:ea typeface="MS Mincho" panose="02020609040205080304" pitchFamily="49" charset="-128"/>
                <a:cs typeface="Calibri" panose="020F0502020204030204" pitchFamily="34" charset="0"/>
              </a:rPr>
              <a:t>Unless otherwise stated, all resources can be found on the </a:t>
            </a:r>
            <a:r>
              <a:rPr lang="en-GB" sz="1800" u="sng" dirty="0">
                <a:solidFill>
                  <a:srgbClr val="0000FF"/>
                </a:solidFill>
                <a:effectLst/>
                <a:latin typeface="Nunito" pitchFamily="2" charset="0"/>
                <a:ea typeface="MS Mincho" panose="02020609040205080304" pitchFamily="49" charset="-128"/>
                <a:cs typeface="Calibri" panose="020F0502020204030204" pitchFamily="34" charset="0"/>
                <a:hlinkClick r:id="rId3"/>
              </a:rPr>
              <a:t>Lesson Materials: Lesson 1 page.</a:t>
            </a:r>
            <a:r>
              <a:rPr lang="en-GB" sz="1800" dirty="0">
                <a:effectLst/>
                <a:latin typeface="Nunito" pitchFamily="2" charset="0"/>
                <a:ea typeface="MS Mincho" panose="02020609040205080304" pitchFamily="49" charset="-128"/>
                <a:cs typeface="Calibri" panose="020F0502020204030204" pitchFamily="34" charset="0"/>
              </a:rPr>
              <a:t> </a:t>
            </a:r>
            <a:r>
              <a:rPr lang="en-GB" sz="1050" u="none" dirty="0">
                <a:solidFill>
                  <a:srgbClr val="000000"/>
                </a:solidFill>
                <a:effectLst/>
                <a:latin typeface="Nunito" panose="00000500000000000000" pitchFamily="2" charset="0"/>
                <a:ea typeface="Times New Roman" panose="02020603050405020304" pitchFamily="18" charset="0"/>
                <a:cs typeface="Calibri" panose="020F0502020204030204" pitchFamily="34" charset="0"/>
              </a:rPr>
              <a:t>From here, they can be set as 2Dos by clicking on the icon. </a:t>
            </a:r>
            <a:endParaRPr lang="en-GB" sz="1050" u="none" dirty="0">
              <a:effectLst/>
              <a:latin typeface="Nunito" panose="00000500000000000000" pitchFamily="2" charset="0"/>
              <a:ea typeface="Times New Roman" panose="02020603050405020304" pitchFamily="18" charset="0"/>
              <a:cs typeface="Times New Roman" panose="02020603050405020304" pitchFamily="18" charset="0"/>
            </a:endParaRPr>
          </a:p>
          <a:p>
            <a:pPr marL="342900" lvl="0" indent="-342900">
              <a:buClr>
                <a:srgbClr val="000000"/>
              </a:buClr>
              <a:buFont typeface="Symbol" panose="05050102010706020507" pitchFamily="18" charset="2"/>
              <a:buChar char=""/>
            </a:pPr>
            <a:r>
              <a:rPr lang="en-GB" sz="1800" u="sng" dirty="0">
                <a:solidFill>
                  <a:srgbClr val="0000FF"/>
                </a:solidFill>
                <a:effectLst/>
                <a:latin typeface="Nunito" pitchFamily="2" charset="0"/>
                <a:ea typeface="MS Mincho" panose="02020609040205080304" pitchFamily="49" charset="-128"/>
                <a:cs typeface="Calibri" panose="020F0502020204030204" pitchFamily="34" charset="0"/>
                <a:hlinkClick r:id="rId4"/>
              </a:rPr>
              <a:t>2Go: Lesson 1 Challenge 1</a:t>
            </a:r>
            <a:endParaRPr lang="en-GB" sz="1800" dirty="0">
              <a:effectLst/>
              <a:latin typeface="Nunito" pitchFamily="2" charset="0"/>
              <a:ea typeface="MS Mincho" panose="02020609040205080304" pitchFamily="49" charset="-128"/>
              <a:cs typeface="Times New Roman" panose="02020603050405020304" pitchFamily="18" charset="0"/>
            </a:endParaRPr>
          </a:p>
          <a:p>
            <a:pPr marL="342900" lvl="0" indent="-342900">
              <a:spcAft>
                <a:spcPts val="600"/>
              </a:spcAft>
              <a:buClr>
                <a:srgbClr val="000000"/>
              </a:buClr>
              <a:buFont typeface="Symbol" panose="05050102010706020507" pitchFamily="18" charset="2"/>
              <a:buChar char=""/>
            </a:pPr>
            <a:r>
              <a:rPr lang="en-GB" sz="1800" u="sng" dirty="0">
                <a:solidFill>
                  <a:srgbClr val="0000FF"/>
                </a:solidFill>
                <a:effectLst/>
                <a:latin typeface="Nunito" pitchFamily="2" charset="0"/>
                <a:ea typeface="MS Mincho" panose="02020609040205080304" pitchFamily="49" charset="-128"/>
                <a:cs typeface="Calibri" panose="020F0502020204030204" pitchFamily="34" charset="0"/>
                <a:hlinkClick r:id="rId5"/>
              </a:rPr>
              <a:t>2Go: Lesson 1 Challenge 2</a:t>
            </a:r>
            <a:endParaRPr lang="en-GB" sz="1800" u="sng" dirty="0">
              <a:solidFill>
                <a:srgbClr val="0000FF"/>
              </a:solidFill>
              <a:effectLst/>
              <a:latin typeface="Nunito" pitchFamily="2" charset="0"/>
              <a:ea typeface="MS Mincho" panose="02020609040205080304" pitchFamily="49" charset="-128"/>
              <a:cs typeface="Calibri" panose="020F0502020204030204" pitchFamily="34" charset="0"/>
            </a:endParaRPr>
          </a:p>
          <a:p>
            <a:pPr marL="342900" lvl="0" indent="-342900">
              <a:buClr>
                <a:srgbClr val="000000"/>
              </a:buClr>
              <a:buFont typeface="Symbol" panose="05050102010706020507" pitchFamily="18" charset="2"/>
              <a:buChar char=""/>
            </a:pPr>
            <a:r>
              <a:rPr lang="en-GB" sz="1800" dirty="0">
                <a:effectLst/>
                <a:latin typeface="Nunito" pitchFamily="2" charset="0"/>
                <a:ea typeface="Arial" panose="020B0604020202020204" pitchFamily="34" charset="0"/>
                <a:cs typeface="Calibri" panose="020F0502020204030204" pitchFamily="34" charset="0"/>
              </a:rPr>
              <a:t>Additional extension activities for the 2Go challenges:</a:t>
            </a:r>
            <a:endParaRPr lang="en-GB" sz="1800" dirty="0">
              <a:effectLst/>
              <a:latin typeface="Nunito" pitchFamily="2" charset="0"/>
              <a:ea typeface="MS Mincho" panose="02020609040205080304" pitchFamily="49" charset="-128"/>
              <a:cs typeface="Times New Roman" panose="02020603050405020304" pitchFamily="18" charset="0"/>
            </a:endParaRPr>
          </a:p>
          <a:p>
            <a:pPr marL="457200"/>
            <a:r>
              <a:rPr lang="en-GB" sz="1800" u="sng" dirty="0">
                <a:solidFill>
                  <a:srgbClr val="0000FF"/>
                </a:solidFill>
                <a:effectLst/>
                <a:latin typeface="Nunito" pitchFamily="2" charset="0"/>
                <a:ea typeface="Arial" panose="020B0604020202020204" pitchFamily="34" charset="0"/>
                <a:cs typeface="Calibri" panose="020F0502020204030204" pitchFamily="34" charset="0"/>
                <a:hlinkClick r:id="rId6"/>
              </a:rPr>
              <a:t>Extension Activity 1 – Lesson 1 Level 1</a:t>
            </a:r>
            <a:endParaRPr lang="en-GB" sz="1800" dirty="0">
              <a:effectLst/>
              <a:latin typeface="Nunito" pitchFamily="2" charset="0"/>
              <a:ea typeface="MS Mincho" panose="02020609040205080304" pitchFamily="49" charset="-128"/>
              <a:cs typeface="Times New Roman" panose="02020603050405020304" pitchFamily="18" charset="0"/>
            </a:endParaRPr>
          </a:p>
          <a:p>
            <a:pPr marL="457200">
              <a:spcAft>
                <a:spcPts val="600"/>
              </a:spcAft>
            </a:pPr>
            <a:r>
              <a:rPr lang="en-GB" sz="1800" u="sng" dirty="0">
                <a:solidFill>
                  <a:srgbClr val="0000FF"/>
                </a:solidFill>
                <a:effectLst/>
                <a:latin typeface="Nunito" pitchFamily="2" charset="0"/>
                <a:ea typeface="Arial" panose="020B0604020202020204" pitchFamily="34" charset="0"/>
                <a:cs typeface="Calibri" panose="020F0502020204030204" pitchFamily="34" charset="0"/>
                <a:hlinkClick r:id="rId7"/>
              </a:rPr>
              <a:t>Extension Activity 2 – Lesson 1 Level 2</a:t>
            </a:r>
            <a:endParaRPr lang="en-GB" sz="1800" dirty="0">
              <a:effectLst/>
              <a:latin typeface="Nunito" pitchFamily="2"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050" dirty="0">
                <a:effectLst/>
                <a:latin typeface="Nunito" panose="00000500000000000000" pitchFamily="2" charset="0"/>
                <a:ea typeface="Arial" panose="020B0604020202020204" pitchFamily="34" charset="0"/>
                <a:cs typeface="Calibri" panose="020F0502020204030204" pitchFamily="34" charset="0"/>
              </a:rPr>
              <a:t>To make the most of this unit, it would be helpful if the children had had the opportunity to work with simple programmable toys to help develop directional language before engaging with this unit of work.</a:t>
            </a:r>
            <a:endParaRPr lang="en-GB" sz="1050" dirty="0">
              <a:effectLst/>
              <a:latin typeface="Nunito" panose="00000500000000000000" pitchFamily="2"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a:t>
            </a:fld>
            <a:endParaRPr lang="en-GB"/>
          </a:p>
        </p:txBody>
      </p:sp>
    </p:spTree>
    <p:extLst>
      <p:ext uri="{BB962C8B-B14F-4D97-AF65-F5344CB8AC3E}">
        <p14:creationId xmlns:p14="http://schemas.microsoft.com/office/powerpoint/2010/main" val="16989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a:spcBef>
                <a:spcPts val="600"/>
              </a:spcBef>
              <a:spcAft>
                <a:spcPts val="600"/>
              </a:spcAf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This slide can be used to see key vocabulary found within this lesson.</a:t>
            </a:r>
          </a:p>
          <a:p>
            <a:pPr marL="0" indent="-228600">
              <a:spcBef>
                <a:spcPts val="600"/>
              </a:spcBef>
              <a:spcAft>
                <a:spcPts val="600"/>
              </a:spcAf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The vocabulary is repeated at the end of the lesson where it can be used to review new vocabulary.</a:t>
            </a:r>
          </a:p>
        </p:txBody>
      </p:sp>
      <p:sp>
        <p:nvSpPr>
          <p:cNvPr id="4" name="Slide Number Placeholder 3"/>
          <p:cNvSpPr>
            <a:spLocks noGrp="1"/>
          </p:cNvSpPr>
          <p:nvPr>
            <p:ph type="sldNum" sz="quarter" idx="5"/>
          </p:nvPr>
        </p:nvSpPr>
        <p:spPr/>
        <p:txBody>
          <a:bodyPr/>
          <a:lstStyle/>
          <a:p>
            <a:fld id="{C2B01E05-DB08-4C28-BF09-AE681D68E868}" type="slidenum">
              <a:rPr lang="en-GB" smtClean="0"/>
              <a:t>2</a:t>
            </a:fld>
            <a:endParaRPr lang="en-GB"/>
          </a:p>
        </p:txBody>
      </p:sp>
    </p:spTree>
    <p:extLst>
      <p:ext uri="{BB962C8B-B14F-4D97-AF65-F5344CB8AC3E}">
        <p14:creationId xmlns:p14="http://schemas.microsoft.com/office/powerpoint/2010/main" val="6915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a:spcAft>
                <a:spcPts val="600"/>
              </a:spcAft>
            </a:pPr>
            <a:r>
              <a:rPr lang="en-GB" sz="1800" kern="12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Introduce the program 2Go from the tools section of Purple Mash.</a:t>
            </a:r>
          </a:p>
          <a:p>
            <a:pPr marL="0" marR="0" lvl="0" indent="-228600" algn="l" defTabSz="914400" rtl="0" eaLnBrk="1" fontAlgn="auto" latinLnBrk="0" hangingPunct="1">
              <a:lnSpc>
                <a:spcPct val="100000"/>
              </a:lnSpc>
              <a:spcBef>
                <a:spcPts val="0"/>
              </a:spcBef>
              <a:spcAft>
                <a:spcPts val="600"/>
              </a:spcAft>
              <a:buClrTx/>
              <a:buSzTx/>
              <a:buFontTx/>
              <a:buNone/>
              <a:tabLst/>
              <a:defRPr/>
            </a:pPr>
            <a:r>
              <a:rPr lang="en-GB" sz="1800" kern="1200" dirty="0">
                <a:solidFill>
                  <a:schemeClr val="tx1"/>
                </a:solidFill>
                <a:effectLst/>
                <a:latin typeface="Nunito" panose="00000500000000000000" pitchFamily="2" charset="0"/>
                <a:ea typeface="MS Mincho" panose="02020609040205080304" pitchFamily="49" charset="-128"/>
                <a:cs typeface="Times New Roman" panose="02020603050405020304" pitchFamily="18" charset="0"/>
              </a:rPr>
              <a:t>Clicking reveals further information.</a:t>
            </a:r>
          </a:p>
        </p:txBody>
      </p:sp>
      <p:sp>
        <p:nvSpPr>
          <p:cNvPr id="4" name="Slide Number Placeholder 3"/>
          <p:cNvSpPr>
            <a:spLocks noGrp="1"/>
          </p:cNvSpPr>
          <p:nvPr>
            <p:ph type="sldNum" sz="quarter" idx="5"/>
          </p:nvPr>
        </p:nvSpPr>
        <p:spPr/>
        <p:txBody>
          <a:bodyPr/>
          <a:lstStyle/>
          <a:p>
            <a:fld id="{C2B01E05-DB08-4C28-BF09-AE681D68E868}" type="slidenum">
              <a:rPr lang="en-GB" smtClean="0"/>
              <a:t>3</a:t>
            </a:fld>
            <a:endParaRPr lang="en-GB"/>
          </a:p>
        </p:txBody>
      </p:sp>
    </p:spTree>
    <p:extLst>
      <p:ext uri="{BB962C8B-B14F-4D97-AF65-F5344CB8AC3E}">
        <p14:creationId xmlns:p14="http://schemas.microsoft.com/office/powerpoint/2010/main" val="321338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Nunito" panose="00000500000000000000" pitchFamily="2" charset="0"/>
                <a:ea typeface="MS Mincho" panose="02020609040205080304" pitchFamily="49" charset="-128"/>
                <a:cs typeface="Times New Roman" panose="02020603050405020304" pitchFamily="18" charset="0"/>
              </a:rPr>
              <a:t>Introduce Challenge 1: Click on the link to open Challenge 1.</a:t>
            </a:r>
          </a:p>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Demonstrate how to use the direction keys to move the fish around the screen.</a:t>
            </a:r>
          </a:p>
        </p:txBody>
      </p:sp>
      <p:sp>
        <p:nvSpPr>
          <p:cNvPr id="4" name="Slide Number Placeholder 3"/>
          <p:cNvSpPr>
            <a:spLocks noGrp="1"/>
          </p:cNvSpPr>
          <p:nvPr>
            <p:ph type="sldNum" sz="quarter" idx="5"/>
          </p:nvPr>
        </p:nvSpPr>
        <p:spPr/>
        <p:txBody>
          <a:bodyPr/>
          <a:lstStyle/>
          <a:p>
            <a:fld id="{C2B01E05-DB08-4C28-BF09-AE681D68E868}" type="slidenum">
              <a:rPr lang="en-GB" smtClean="0"/>
              <a:t>4</a:t>
            </a:fld>
            <a:endParaRPr lang="en-GB"/>
          </a:p>
        </p:txBody>
      </p:sp>
    </p:spTree>
    <p:extLst>
      <p:ext uri="{BB962C8B-B14F-4D97-AF65-F5344CB8AC3E}">
        <p14:creationId xmlns:p14="http://schemas.microsoft.com/office/powerpoint/2010/main" val="265553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Check children understand the program and use the suggested questions to ensure children understand what the challenge is asking them to do.</a:t>
            </a:r>
          </a:p>
          <a:p>
            <a:r>
              <a:rPr lang="en-GB" sz="1800" dirty="0">
                <a:effectLst/>
                <a:latin typeface="Nunito" panose="00000500000000000000" pitchFamily="2" charset="0"/>
                <a:ea typeface="MS Mincho" panose="02020609040205080304" pitchFamily="49" charset="-128"/>
                <a:cs typeface="Times New Roman" panose="02020603050405020304" pitchFamily="18" charset="0"/>
              </a:rPr>
              <a:t>When confident, allow them to have a go on their devices</a:t>
            </a:r>
            <a:r>
              <a:rPr lang="en-GB" sz="1800">
                <a:effectLst/>
                <a:latin typeface="Nunito" panose="00000500000000000000" pitchFamily="2" charset="0"/>
                <a:ea typeface="MS Mincho" panose="02020609040205080304" pitchFamily="49" charset="-128"/>
                <a:cs typeface="Times New Roman" panose="02020603050405020304" pitchFamily="18" charset="0"/>
              </a:rPr>
              <a:t>. </a:t>
            </a:r>
          </a:p>
          <a:p>
            <a:r>
              <a:rPr lang="en-GB" sz="1800">
                <a:effectLst/>
                <a:latin typeface="Nunito" panose="00000500000000000000" pitchFamily="2" charset="0"/>
                <a:ea typeface="MS Mincho" panose="02020609040205080304" pitchFamily="49" charset="-128"/>
                <a:cs typeface="Times New Roman" panose="02020603050405020304" pitchFamily="18" charset="0"/>
              </a:rPr>
              <a:t>(</a:t>
            </a:r>
            <a:r>
              <a:rPr lang="en-GB" sz="1800" dirty="0">
                <a:effectLst/>
                <a:latin typeface="Nunito" panose="00000500000000000000" pitchFamily="2" charset="0"/>
                <a:ea typeface="MS Mincho" panose="02020609040205080304" pitchFamily="49" charset="-128"/>
                <a:cs typeface="Times New Roman" panose="02020603050405020304" pitchFamily="18" charset="0"/>
              </a:rPr>
              <a:t>Setting Challenge 1 as a 2Do enables quick access to this challenge from the 2Do area).</a:t>
            </a:r>
          </a:p>
        </p:txBody>
      </p:sp>
      <p:sp>
        <p:nvSpPr>
          <p:cNvPr id="4" name="Slide Number Placeholder 3"/>
          <p:cNvSpPr>
            <a:spLocks noGrp="1"/>
          </p:cNvSpPr>
          <p:nvPr>
            <p:ph type="sldNum" sz="quarter" idx="5"/>
          </p:nvPr>
        </p:nvSpPr>
        <p:spPr/>
        <p:txBody>
          <a:bodyPr/>
          <a:lstStyle/>
          <a:p>
            <a:fld id="{C2B01E05-DB08-4C28-BF09-AE681D68E868}" type="slidenum">
              <a:rPr lang="en-GB" smtClean="0"/>
              <a:t>5</a:t>
            </a:fld>
            <a:endParaRPr lang="en-GB"/>
          </a:p>
        </p:txBody>
      </p:sp>
    </p:spTree>
    <p:extLst>
      <p:ext uri="{BB962C8B-B14F-4D97-AF65-F5344CB8AC3E}">
        <p14:creationId xmlns:p14="http://schemas.microsoft.com/office/powerpoint/2010/main" val="23801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effectLst/>
                <a:latin typeface="Nunito" panose="00000500000000000000" pitchFamily="2" charset="0"/>
                <a:ea typeface="MS Mincho" panose="02020609040205080304" pitchFamily="49" charset="-128"/>
                <a:cs typeface="Times New Roman" panose="02020603050405020304" pitchFamily="18" charset="0"/>
              </a:rPr>
              <a:t>Introduce challenge 2. (Click on the link to open Challenge 2).</a:t>
            </a:r>
          </a:p>
          <a:p>
            <a:pPr>
              <a:spcAft>
                <a:spcPts val="600"/>
              </a:spcAf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Discuss the questions first then click to reveal answers.</a:t>
            </a:r>
          </a:p>
        </p:txBody>
      </p:sp>
      <p:sp>
        <p:nvSpPr>
          <p:cNvPr id="4" name="Slide Number Placeholder 3"/>
          <p:cNvSpPr>
            <a:spLocks noGrp="1"/>
          </p:cNvSpPr>
          <p:nvPr>
            <p:ph type="sldNum" sz="quarter" idx="5"/>
          </p:nvPr>
        </p:nvSpPr>
        <p:spPr/>
        <p:txBody>
          <a:bodyPr/>
          <a:lstStyle/>
          <a:p>
            <a:fld id="{C2B01E05-DB08-4C28-BF09-AE681D68E868}" type="slidenum">
              <a:rPr lang="en-GB" smtClean="0"/>
              <a:t>6</a:t>
            </a:fld>
            <a:endParaRPr lang="en-GB"/>
          </a:p>
        </p:txBody>
      </p:sp>
    </p:spTree>
    <p:extLst>
      <p:ext uri="{BB962C8B-B14F-4D97-AF65-F5344CB8AC3E}">
        <p14:creationId xmlns:p14="http://schemas.microsoft.com/office/powerpoint/2010/main" val="64632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Ensure children understand the program and use the suggested questions to ensure children understand what the challenge is asking them to do.</a:t>
            </a:r>
          </a:p>
          <a:p>
            <a:r>
              <a:rPr lang="en-GB" sz="1800" dirty="0">
                <a:effectLst/>
                <a:latin typeface="Nunito" panose="00000500000000000000" pitchFamily="2" charset="0"/>
                <a:ea typeface="MS Mincho" panose="02020609040205080304" pitchFamily="49" charset="-128"/>
                <a:cs typeface="Times New Roman" panose="02020603050405020304" pitchFamily="18" charset="0"/>
              </a:rPr>
              <a:t>When confident, allow them to have a go on their devices. (Setting Challenge 2 as a 2Do enables quick access to this challenge from the 2Do area).</a:t>
            </a:r>
          </a:p>
        </p:txBody>
      </p:sp>
      <p:sp>
        <p:nvSpPr>
          <p:cNvPr id="4" name="Slide Number Placeholder 3"/>
          <p:cNvSpPr>
            <a:spLocks noGrp="1"/>
          </p:cNvSpPr>
          <p:nvPr>
            <p:ph type="sldNum" sz="quarter" idx="5"/>
          </p:nvPr>
        </p:nvSpPr>
        <p:spPr/>
        <p:txBody>
          <a:bodyPr/>
          <a:lstStyle/>
          <a:p>
            <a:fld id="{C2B01E05-DB08-4C28-BF09-AE681D68E868}" type="slidenum">
              <a:rPr lang="en-GB" smtClean="0"/>
              <a:t>7</a:t>
            </a:fld>
            <a:endParaRPr lang="en-GB"/>
          </a:p>
        </p:txBody>
      </p:sp>
    </p:spTree>
    <p:extLst>
      <p:ext uri="{BB962C8B-B14F-4D97-AF65-F5344CB8AC3E}">
        <p14:creationId xmlns:p14="http://schemas.microsoft.com/office/powerpoint/2010/main" val="379705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Suggest other things the children can try after they have reached the bank and hospital.</a:t>
            </a:r>
          </a:p>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Children can explore another scene by clicking new, then using the white arrow keys to scroll through different backgrounds.</a:t>
            </a:r>
          </a:p>
        </p:txBody>
      </p:sp>
      <p:sp>
        <p:nvSpPr>
          <p:cNvPr id="4" name="Slide Number Placeholder 3"/>
          <p:cNvSpPr>
            <a:spLocks noGrp="1"/>
          </p:cNvSpPr>
          <p:nvPr>
            <p:ph type="sldNum" sz="quarter" idx="5"/>
          </p:nvPr>
        </p:nvSpPr>
        <p:spPr/>
        <p:txBody>
          <a:bodyPr/>
          <a:lstStyle/>
          <a:p>
            <a:fld id="{C2B01E05-DB08-4C28-BF09-AE681D68E868}" type="slidenum">
              <a:rPr lang="en-GB" smtClean="0"/>
              <a:t>8</a:t>
            </a:fld>
            <a:endParaRPr lang="en-GB"/>
          </a:p>
        </p:txBody>
      </p:sp>
    </p:spTree>
    <p:extLst>
      <p:ext uri="{BB962C8B-B14F-4D97-AF65-F5344CB8AC3E}">
        <p14:creationId xmlns:p14="http://schemas.microsoft.com/office/powerpoint/2010/main" val="104941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28600">
              <a:spcBef>
                <a:spcPts val="600"/>
              </a:spcBef>
              <a:spcAft>
                <a:spcPts val="600"/>
              </a:spcAf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The slide can be used to review new vocabulary. Click on the words to reveal the definitions.</a:t>
            </a:r>
          </a:p>
        </p:txBody>
      </p:sp>
      <p:sp>
        <p:nvSpPr>
          <p:cNvPr id="4" name="Slide Number Placeholder 3"/>
          <p:cNvSpPr>
            <a:spLocks noGrp="1"/>
          </p:cNvSpPr>
          <p:nvPr>
            <p:ph type="sldNum" sz="quarter" idx="5"/>
          </p:nvPr>
        </p:nvSpPr>
        <p:spPr/>
        <p:txBody>
          <a:bodyPr/>
          <a:lstStyle/>
          <a:p>
            <a:fld id="{C2B01E05-DB08-4C28-BF09-AE681D68E868}" type="slidenum">
              <a:rPr lang="en-GB" smtClean="0"/>
              <a:t>9</a:t>
            </a:fld>
            <a:endParaRPr lang="en-GB"/>
          </a:p>
        </p:txBody>
      </p:sp>
    </p:spTree>
    <p:extLst>
      <p:ext uri="{BB962C8B-B14F-4D97-AF65-F5344CB8AC3E}">
        <p14:creationId xmlns:p14="http://schemas.microsoft.com/office/powerpoint/2010/main" val="407289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17/01/2024</a:t>
            </a:fld>
            <a:endParaRPr lang="en-GB"/>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17/01/2024</a:t>
            </a:fld>
            <a:endParaRPr lang="en-GB"/>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purplemash.com/app/tools/2g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hyperlink" Target="https://www.purplemash.com/app/purplemash/sow_2Go_unit_1_5_lesson_1_challenge_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purplemash.com/app/purplemash/sow_2Go_1_5_lesson_1_challenge_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Thursday 18</a:t>
            </a:r>
            <a:r>
              <a:rPr lang="en-GB" sz="4000" baseline="30000" dirty="0">
                <a:solidFill>
                  <a:schemeClr val="bg1"/>
                </a:solidFill>
                <a:latin typeface="Palanquin Dark SemiBold" panose="020B0704020203020204" pitchFamily="34" charset="0"/>
                <a:cs typeface="Palanquin Dark SemiBold" panose="020B0704020203020204" pitchFamily="34" charset="0"/>
              </a:rPr>
              <a:t>th</a:t>
            </a:r>
            <a:r>
              <a:rPr lang="en-GB" sz="4000" dirty="0">
                <a:solidFill>
                  <a:schemeClr val="bg1"/>
                </a:solidFill>
                <a:latin typeface="Palanquin Dark SemiBold" panose="020B0704020203020204" pitchFamily="34" charset="0"/>
                <a:cs typeface="Palanquin Dark SemiBold" panose="020B0704020203020204" pitchFamily="34" charset="0"/>
              </a:rPr>
              <a:t> January</a:t>
            </a: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KL: Challenges 1 and 2</a:t>
            </a:r>
            <a:endParaRPr lang="en-GB" sz="4000" dirty="0">
              <a:solidFill>
                <a:schemeClr val="bg1"/>
              </a:solidFill>
            </a:endParaRPr>
          </a:p>
        </p:txBody>
      </p:sp>
      <p:sp>
        <p:nvSpPr>
          <p:cNvPr id="4" name="TextBox 3">
            <a:extLst>
              <a:ext uri="{FF2B5EF4-FFF2-40B4-BE49-F238E27FC236}">
                <a16:creationId xmlns:a16="http://schemas.microsoft.com/office/drawing/2014/main" id="{77616F28-871B-42AE-8B42-15273F2FB254}"/>
              </a:ext>
            </a:extLst>
          </p:cNvPr>
          <p:cNvSpPr txBox="1"/>
          <p:nvPr/>
        </p:nvSpPr>
        <p:spPr>
          <a:xfrm>
            <a:off x="7869827" y="414477"/>
            <a:ext cx="3584636" cy="707886"/>
          </a:xfrm>
          <a:prstGeom prst="rect">
            <a:avLst/>
          </a:prstGeom>
          <a:noFill/>
        </p:spPr>
        <p:txBody>
          <a:bodyPr wrap="none" rtlCol="0">
            <a:spAutoFit/>
          </a:bodyPr>
          <a:lstStyle/>
          <a:p>
            <a:r>
              <a:rPr lang="en-GB" sz="2000" dirty="0">
                <a:solidFill>
                  <a:schemeClr val="bg1"/>
                </a:solidFill>
                <a:latin typeface="Palanquin Dark SemiBold" panose="020B0704020203020204" pitchFamily="34" charset="0"/>
                <a:cs typeface="Palanquin Dark SemiBold" panose="020B0704020203020204" pitchFamily="34" charset="0"/>
              </a:rPr>
              <a:t>Computing Scheme of Work</a:t>
            </a:r>
            <a:br>
              <a:rPr lang="en-GB" sz="2000" dirty="0">
                <a:solidFill>
                  <a:schemeClr val="bg1"/>
                </a:solidFill>
                <a:latin typeface="Palanquin Dark SemiBold" panose="020B0704020203020204" pitchFamily="34" charset="0"/>
                <a:cs typeface="Palanquin Dark SemiBold" panose="020B0704020203020204" pitchFamily="34" charset="0"/>
              </a:rPr>
            </a:br>
            <a:r>
              <a:rPr lang="en-GB" sz="2000" dirty="0">
                <a:solidFill>
                  <a:schemeClr val="bg1"/>
                </a:solidFill>
                <a:latin typeface="Palanquin Dark SemiBold" panose="020B0704020203020204" pitchFamily="34" charset="0"/>
                <a:cs typeface="Palanquin Dark SemiBold" panose="020B0704020203020204" pitchFamily="34" charset="0"/>
              </a:rPr>
              <a:t>Unit 1.5 – Maze Explorers</a:t>
            </a:r>
          </a:p>
        </p:txBody>
      </p:sp>
    </p:spTree>
    <p:extLst>
      <p:ext uri="{BB962C8B-B14F-4D97-AF65-F5344CB8AC3E}">
        <p14:creationId xmlns:p14="http://schemas.microsoft.com/office/powerpoint/2010/main" val="86858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5E3BD94-8EA7-0FF0-EEA9-8BFF0BEA475F}"/>
              </a:ext>
            </a:extLst>
          </p:cNvPr>
          <p:cNvSpPr/>
          <p:nvPr/>
        </p:nvSpPr>
        <p:spPr>
          <a:xfrm>
            <a:off x="6092969" y="1225785"/>
            <a:ext cx="5760000" cy="4893820"/>
          </a:xfrm>
          <a:prstGeom prst="roundRect">
            <a:avLst>
              <a:gd name="adj" fmla="val 5152"/>
            </a:avLst>
          </a:prstGeom>
          <a:solidFill>
            <a:srgbClr val="D28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CBD2C4B-E27F-8BE5-A57E-4BC762872015}"/>
              </a:ext>
            </a:extLst>
          </p:cNvPr>
          <p:cNvSpPr/>
          <p:nvPr/>
        </p:nvSpPr>
        <p:spPr>
          <a:xfrm>
            <a:off x="244550" y="1234710"/>
            <a:ext cx="5760000" cy="4893820"/>
          </a:xfrm>
          <a:prstGeom prst="roundRect">
            <a:avLst>
              <a:gd name="adj" fmla="val 4935"/>
            </a:avLst>
          </a:prstGeom>
          <a:solidFill>
            <a:srgbClr val="D28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581754" y="365125"/>
            <a:ext cx="10515600" cy="655601"/>
          </a:xfrm>
        </p:spPr>
        <p:txBody>
          <a:bodyPr>
            <a:normAutofit fontScale="90000"/>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Vocabulary Overview</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485554" y="1892910"/>
            <a:ext cx="5341088" cy="2861970"/>
          </a:xfrm>
        </p:spPr>
        <p:txBody>
          <a:bodyPr>
            <a:normAutofit/>
          </a:bodyPr>
          <a:lstStyle/>
          <a:p>
            <a:pPr>
              <a:lnSpc>
                <a:spcPct val="100000"/>
              </a:lnSpc>
              <a:spcAft>
                <a:spcPts val="600"/>
              </a:spcAft>
              <a:buBlip>
                <a:blip r:embed="rId3"/>
              </a:buBlip>
            </a:pP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Instruction</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detailed information about how something should be done or operated.</a:t>
            </a:r>
          </a:p>
          <a:p>
            <a:pPr>
              <a:lnSpc>
                <a:spcPct val="100000"/>
              </a:lnSpc>
              <a:spcAft>
                <a:spcPts val="600"/>
              </a:spcAft>
              <a:buBlip>
                <a:blip r:embed="rId3"/>
              </a:buBlip>
            </a:pP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Algorithm</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 precise, step-by-step set of instructions used to solve a problem or achieve an objective.</a:t>
            </a:r>
            <a:endParaRPr lang="en-GB" sz="18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2</a:t>
            </a:fld>
            <a:endParaRPr lang="en-GB" sz="1050" dirty="0"/>
          </a:p>
        </p:txBody>
      </p:sp>
      <p:sp>
        <p:nvSpPr>
          <p:cNvPr id="9" name="TextBox 8">
            <a:extLst>
              <a:ext uri="{FF2B5EF4-FFF2-40B4-BE49-F238E27FC236}">
                <a16:creationId xmlns:a16="http://schemas.microsoft.com/office/drawing/2014/main" id="{7ADEA9C0-60C0-7071-F894-6DEAE2E8573F}"/>
              </a:ext>
            </a:extLst>
          </p:cNvPr>
          <p:cNvSpPr txBox="1"/>
          <p:nvPr/>
        </p:nvSpPr>
        <p:spPr>
          <a:xfrm>
            <a:off x="455989" y="1312196"/>
            <a:ext cx="5064134" cy="461665"/>
          </a:xfrm>
          <a:prstGeom prst="rect">
            <a:avLst/>
          </a:prstGeom>
          <a:noFill/>
        </p:spPr>
        <p:txBody>
          <a:bodyPr wrap="square">
            <a:spAutoFit/>
          </a:bodyPr>
          <a:lstStyle/>
          <a:p>
            <a:pPr>
              <a:lnSpc>
                <a:spcPct val="100000"/>
              </a:lnSpc>
              <a:spcAft>
                <a:spcPts val="600"/>
              </a:spcAft>
            </a:pPr>
            <a:r>
              <a:rPr lang="en-GB" sz="2400" b="1" dirty="0">
                <a:solidFill>
                  <a:srgbClr val="000000"/>
                </a:solidFill>
                <a:latin typeface="Palanquin Dark SemiBold" panose="020B0704020203020204" pitchFamily="34" charset="0"/>
                <a:cs typeface="Times New Roman" panose="02020603050405020304" pitchFamily="18" charset="0"/>
              </a:rPr>
              <a:t>Words</a:t>
            </a:r>
            <a:r>
              <a:rPr lang="en-GB" sz="2400" dirty="0">
                <a:effectLst/>
                <a:latin typeface="Nunito" panose="00000500000000000000" pitchFamily="2" charset="0"/>
                <a:ea typeface="Times New Roman" panose="02020603050405020304" pitchFamily="18" charset="0"/>
                <a:cs typeface="Times New Roman" panose="02020603050405020304" pitchFamily="18" charset="0"/>
              </a:rPr>
              <a:t> </a:t>
            </a:r>
            <a:r>
              <a:rPr lang="en-GB" sz="2400" b="1" dirty="0">
                <a:solidFill>
                  <a:srgbClr val="000000"/>
                </a:solidFill>
                <a:latin typeface="Palanquin Dark SemiBold" panose="020B0704020203020204" pitchFamily="34" charset="0"/>
                <a:cs typeface="Times New Roman" panose="02020603050405020304" pitchFamily="18" charset="0"/>
              </a:rPr>
              <a:t>encountered</a:t>
            </a:r>
            <a:r>
              <a:rPr lang="en-GB" sz="2400" dirty="0">
                <a:effectLst/>
                <a:latin typeface="Nunito" panose="00000500000000000000" pitchFamily="2" charset="0"/>
                <a:ea typeface="Times New Roman" panose="02020603050405020304" pitchFamily="18" charset="0"/>
                <a:cs typeface="Times New Roman" panose="02020603050405020304" pitchFamily="18" charset="0"/>
              </a:rPr>
              <a:t> </a:t>
            </a:r>
            <a:r>
              <a:rPr lang="en-GB" sz="2400" b="1" dirty="0">
                <a:solidFill>
                  <a:srgbClr val="000000"/>
                </a:solidFill>
                <a:latin typeface="Palanquin Dark SemiBold" panose="020B0704020203020204" pitchFamily="34" charset="0"/>
                <a:cs typeface="Times New Roman" panose="02020603050405020304" pitchFamily="18" charset="0"/>
              </a:rPr>
              <a:t>previously*</a:t>
            </a:r>
          </a:p>
        </p:txBody>
      </p:sp>
      <p:sp>
        <p:nvSpPr>
          <p:cNvPr id="11" name="TextBox 10">
            <a:extLst>
              <a:ext uri="{FF2B5EF4-FFF2-40B4-BE49-F238E27FC236}">
                <a16:creationId xmlns:a16="http://schemas.microsoft.com/office/drawing/2014/main" id="{92F5BCF8-6045-FAA9-39D1-E3D03C38AEA2}"/>
              </a:ext>
            </a:extLst>
          </p:cNvPr>
          <p:cNvSpPr txBox="1"/>
          <p:nvPr/>
        </p:nvSpPr>
        <p:spPr>
          <a:xfrm>
            <a:off x="6234377" y="1225785"/>
            <a:ext cx="4726516" cy="461665"/>
          </a:xfrm>
          <a:prstGeom prst="rect">
            <a:avLst/>
          </a:prstGeom>
          <a:noFill/>
        </p:spPr>
        <p:txBody>
          <a:bodyPr wrap="square">
            <a:spAutoFit/>
          </a:bodyPr>
          <a:lstStyle/>
          <a:p>
            <a:pPr>
              <a:lnSpc>
                <a:spcPct val="100000"/>
              </a:lnSpc>
              <a:spcAft>
                <a:spcPts val="600"/>
              </a:spcAft>
            </a:pPr>
            <a:r>
              <a:rPr lang="en-GB" sz="2400" b="1" dirty="0">
                <a:solidFill>
                  <a:srgbClr val="000000"/>
                </a:solidFill>
                <a:latin typeface="Palanquin Dark SemiBold" panose="020B0704020203020204" pitchFamily="34" charset="0"/>
                <a:cs typeface="Times New Roman" panose="02020603050405020304" pitchFamily="18" charset="0"/>
              </a:rPr>
              <a:t>New in this lesson and the unit.</a:t>
            </a:r>
          </a:p>
        </p:txBody>
      </p:sp>
      <p:sp>
        <p:nvSpPr>
          <p:cNvPr id="10" name="Content Placeholder 2">
            <a:extLst>
              <a:ext uri="{FF2B5EF4-FFF2-40B4-BE49-F238E27FC236}">
                <a16:creationId xmlns:a16="http://schemas.microsoft.com/office/drawing/2014/main" id="{B2CB6A29-D6B2-8940-B0A6-A77192B05FA3}"/>
              </a:ext>
            </a:extLst>
          </p:cNvPr>
          <p:cNvSpPr txBox="1">
            <a:spLocks/>
          </p:cNvSpPr>
          <p:nvPr/>
        </p:nvSpPr>
        <p:spPr>
          <a:xfrm>
            <a:off x="6125565" y="1773861"/>
            <a:ext cx="5727404" cy="43062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Direction: </a:t>
            </a:r>
            <a:r>
              <a:rPr lang="en-GB" sz="1800" dirty="0">
                <a:latin typeface="Nunito" panose="00000500000000000000" pitchFamily="2" charset="0"/>
                <a:ea typeface="Times New Roman" panose="02020603050405020304" pitchFamily="18" charset="0"/>
                <a:cs typeface="Times New Roman" panose="02020603050405020304" pitchFamily="18" charset="0"/>
              </a:rPr>
              <a:t>The path that something travels. For example, a robot moving forwards or backwards. </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Left and Right: </a:t>
            </a:r>
            <a:r>
              <a:rPr lang="en-GB" sz="1800" dirty="0">
                <a:latin typeface="Nunito" panose="00000500000000000000" pitchFamily="2" charset="0"/>
                <a:ea typeface="Times New Roman" panose="02020603050405020304" pitchFamily="18" charset="0"/>
                <a:cs typeface="Times New Roman" panose="02020603050405020304" pitchFamily="18" charset="0"/>
              </a:rPr>
              <a:t>A position which relates to something. For example, make the fish move left of the screen.</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Challenge: </a:t>
            </a:r>
            <a:r>
              <a:rPr lang="en-GB" sz="1800" dirty="0">
                <a:latin typeface="Nunito" panose="00000500000000000000" pitchFamily="2" charset="0"/>
                <a:ea typeface="Times New Roman" panose="02020603050405020304" pitchFamily="18" charset="0"/>
                <a:cs typeface="Times New Roman" panose="02020603050405020304" pitchFamily="18" charset="0"/>
              </a:rPr>
              <a:t>A task to be completed.</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Undo: </a:t>
            </a:r>
            <a:r>
              <a:rPr lang="en-GB" sz="1800" dirty="0">
                <a:latin typeface="Nunito" panose="00000500000000000000" pitchFamily="2" charset="0"/>
                <a:ea typeface="Times New Roman" panose="02020603050405020304" pitchFamily="18" charset="0"/>
                <a:cs typeface="Times New Roman" panose="02020603050405020304" pitchFamily="18" charset="0"/>
              </a:rPr>
              <a:t>If we make a mistake, we can press the undo button.</a:t>
            </a:r>
            <a:endParaRPr lang="en-GB" sz="1800" b="1" dirty="0">
              <a:latin typeface="Nunito" panose="00000500000000000000" pitchFamily="2" charset="0"/>
              <a:ea typeface="Times New Roman" panose="02020603050405020304" pitchFamily="18" charset="0"/>
              <a:cs typeface="Times New Roman" panose="02020603050405020304" pitchFamily="18" charset="0"/>
            </a:endParaRP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Route: </a:t>
            </a:r>
            <a:r>
              <a:rPr lang="en-GB" sz="1800" dirty="0">
                <a:latin typeface="Nunito" panose="00000500000000000000" pitchFamily="2" charset="0"/>
                <a:ea typeface="Times New Roman" panose="02020603050405020304" pitchFamily="18" charset="0"/>
                <a:cs typeface="Times New Roman" panose="02020603050405020304" pitchFamily="18" charset="0"/>
              </a:rPr>
              <a:t>A path an object or thing takes to get somewhere.</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Delete: </a:t>
            </a:r>
            <a:r>
              <a:rPr lang="en-GB" sz="1800" dirty="0">
                <a:latin typeface="Nunito" panose="00000500000000000000" pitchFamily="2" charset="0"/>
                <a:ea typeface="Times New Roman" panose="02020603050405020304" pitchFamily="18" charset="0"/>
                <a:cs typeface="Times New Roman" panose="02020603050405020304" pitchFamily="18" charset="0"/>
              </a:rPr>
              <a:t>Removes something such as an instruction.</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Command: </a:t>
            </a:r>
            <a:r>
              <a:rPr lang="en-GB" sz="1800" dirty="0">
                <a:latin typeface="Nunito" panose="00000500000000000000" pitchFamily="2" charset="0"/>
                <a:ea typeface="Times New Roman" panose="02020603050405020304" pitchFamily="18" charset="0"/>
                <a:cs typeface="Times New Roman" panose="02020603050405020304" pitchFamily="18" charset="0"/>
              </a:rPr>
              <a:t>An action such as left command. </a:t>
            </a:r>
          </a:p>
          <a:p>
            <a:pPr>
              <a:lnSpc>
                <a:spcPct val="100000"/>
              </a:lnSpc>
              <a:spcAft>
                <a:spcPts val="600"/>
              </a:spcAft>
              <a:buBlip>
                <a:blip r:embed="rId3"/>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Unit: </a:t>
            </a:r>
            <a:r>
              <a:rPr lang="en-GB" sz="1800" dirty="0">
                <a:latin typeface="Nunito" panose="00000500000000000000" pitchFamily="2" charset="0"/>
                <a:ea typeface="Times New Roman" panose="02020603050405020304" pitchFamily="18" charset="0"/>
                <a:cs typeface="Times New Roman" panose="02020603050405020304" pitchFamily="18" charset="0"/>
              </a:rPr>
              <a:t>A unit such as make the turtle move 2 units (squares).</a:t>
            </a:r>
          </a:p>
          <a:p>
            <a:pPr>
              <a:lnSpc>
                <a:spcPct val="100000"/>
              </a:lnSpc>
              <a:spcAft>
                <a:spcPts val="600"/>
              </a:spcAft>
              <a:buBlip>
                <a:blip r:embed="rId3"/>
              </a:buBlip>
            </a:pPr>
            <a:endParaRPr lang="en-GB" sz="1800" dirty="0">
              <a:latin typeface="Nunito" panose="00000500000000000000" pitchFamily="2" charset="0"/>
              <a:ea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45699EBA-7545-AF2C-F37B-E47E16F8E2F1}"/>
              </a:ext>
            </a:extLst>
          </p:cNvPr>
          <p:cNvSpPr txBox="1">
            <a:spLocks/>
          </p:cNvSpPr>
          <p:nvPr/>
        </p:nvSpPr>
        <p:spPr>
          <a:xfrm>
            <a:off x="244550" y="5768932"/>
            <a:ext cx="1615641" cy="3595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GB" sz="1800" dirty="0">
                <a:latin typeface="Nunito" panose="00000500000000000000" pitchFamily="2" charset="0"/>
                <a:ea typeface="Times New Roman" panose="02020603050405020304" pitchFamily="18" charset="0"/>
                <a:cs typeface="Times New Roman" panose="02020603050405020304" pitchFamily="18" charset="0"/>
              </a:rPr>
              <a:t>*See unit 1.4</a:t>
            </a:r>
          </a:p>
        </p:txBody>
      </p:sp>
    </p:spTree>
    <p:extLst>
      <p:ext uri="{BB962C8B-B14F-4D97-AF65-F5344CB8AC3E}">
        <p14:creationId xmlns:p14="http://schemas.microsoft.com/office/powerpoint/2010/main" val="348729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838200" y="365125"/>
            <a:ext cx="10515600" cy="1049005"/>
          </a:xfrm>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Introduction: 2Go</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pic>
        <p:nvPicPr>
          <p:cNvPr id="8" name="Picture 7">
            <a:hlinkClick r:id="rId4"/>
            <a:extLst>
              <a:ext uri="{FF2B5EF4-FFF2-40B4-BE49-F238E27FC236}">
                <a16:creationId xmlns:a16="http://schemas.microsoft.com/office/drawing/2014/main" id="{65B06272-D786-411F-871F-E042A003E18F}"/>
              </a:ext>
            </a:extLst>
          </p:cNvPr>
          <p:cNvPicPr>
            <a:picLocks noChangeAspect="1"/>
          </p:cNvPicPr>
          <p:nvPr/>
        </p:nvPicPr>
        <p:blipFill>
          <a:blip r:embed="rId5"/>
          <a:stretch>
            <a:fillRect/>
          </a:stretch>
        </p:blipFill>
        <p:spPr>
          <a:xfrm>
            <a:off x="9664953" y="423303"/>
            <a:ext cx="1395966" cy="152095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FFB4164-D932-4468-86C5-05E07C90B68E}"/>
              </a:ext>
            </a:extLst>
          </p:cNvPr>
          <p:cNvSpPr txBox="1"/>
          <p:nvPr/>
        </p:nvSpPr>
        <p:spPr>
          <a:xfrm>
            <a:off x="519223" y="1728475"/>
            <a:ext cx="10515600" cy="369332"/>
          </a:xfrm>
          <a:prstGeom prst="rect">
            <a:avLst/>
          </a:prstGeom>
          <a:noFill/>
        </p:spPr>
        <p:txBody>
          <a:bodyPr wrap="square" lIns="91440" tIns="45720" rIns="91440" bIns="45720" rtlCol="0" anchor="t">
            <a:spAutoFit/>
          </a:bodyPr>
          <a:lstStyle/>
          <a:p>
            <a:pPr marL="285750" indent="-285750">
              <a:buBlip>
                <a:blip r:embed="rId6"/>
              </a:buBlip>
            </a:pPr>
            <a:r>
              <a:rPr lang="en-GB" dirty="0">
                <a:latin typeface="Nunito"/>
              </a:rPr>
              <a:t>You are going to learn how to move things around on the computer using </a:t>
            </a:r>
            <a:r>
              <a:rPr lang="en-GB" dirty="0">
                <a:latin typeface="Nunito"/>
                <a:hlinkClick r:id="rId4"/>
              </a:rPr>
              <a:t>2Go</a:t>
            </a:r>
            <a:r>
              <a:rPr lang="en-GB" dirty="0">
                <a:latin typeface="Nunito"/>
              </a:rPr>
              <a:t>.</a:t>
            </a:r>
          </a:p>
        </p:txBody>
      </p:sp>
      <p:pic>
        <p:nvPicPr>
          <p:cNvPr id="13" name="Picture 12">
            <a:extLst>
              <a:ext uri="{FF2B5EF4-FFF2-40B4-BE49-F238E27FC236}">
                <a16:creationId xmlns:a16="http://schemas.microsoft.com/office/drawing/2014/main" id="{F48FCBA8-3A70-4745-B742-8950E0F60B4E}"/>
              </a:ext>
            </a:extLst>
          </p:cNvPr>
          <p:cNvPicPr>
            <a:picLocks noChangeAspect="1"/>
          </p:cNvPicPr>
          <p:nvPr/>
        </p:nvPicPr>
        <p:blipFill>
          <a:blip r:embed="rId7"/>
          <a:stretch>
            <a:fillRect/>
          </a:stretch>
        </p:blipFill>
        <p:spPr>
          <a:xfrm>
            <a:off x="4511128" y="2537666"/>
            <a:ext cx="7161649" cy="329960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00E5ADD2-9B4E-4EAA-8C42-8F609D58201D}"/>
              </a:ext>
            </a:extLst>
          </p:cNvPr>
          <p:cNvSpPr txBox="1"/>
          <p:nvPr/>
        </p:nvSpPr>
        <p:spPr>
          <a:xfrm>
            <a:off x="519223" y="2502253"/>
            <a:ext cx="3797596" cy="2585323"/>
          </a:xfrm>
          <a:prstGeom prst="rect">
            <a:avLst/>
          </a:prstGeom>
          <a:noFill/>
        </p:spPr>
        <p:txBody>
          <a:bodyPr wrap="square" lIns="91440" tIns="45720" rIns="91440" bIns="45720" rtlCol="0" anchor="t">
            <a:spAutoFit/>
          </a:bodyPr>
          <a:lstStyle/>
          <a:p>
            <a:r>
              <a:rPr lang="en-GB" dirty="0">
                <a:latin typeface="Nunito"/>
              </a:rPr>
              <a:t>You will learn how...</a:t>
            </a:r>
          </a:p>
          <a:p>
            <a:endParaRPr lang="en-GB" dirty="0">
              <a:latin typeface="Nunito" panose="00000500000000000000" pitchFamily="2" charset="0"/>
            </a:endParaRPr>
          </a:p>
          <a:p>
            <a:pPr marL="285750" indent="-285750">
              <a:buBlip>
                <a:blip r:embed="rId6"/>
              </a:buBlip>
            </a:pPr>
            <a:r>
              <a:rPr lang="en-GB" dirty="0">
                <a:latin typeface="Nunito" panose="00000500000000000000" pitchFamily="2" charset="0"/>
              </a:rPr>
              <a:t>2watch carefully</a:t>
            </a:r>
          </a:p>
          <a:p>
            <a:pPr marL="285750" indent="-285750">
              <a:buBlip>
                <a:blip r:embed="rId6"/>
              </a:buBlip>
            </a:pPr>
            <a:r>
              <a:rPr lang="en-GB" dirty="0">
                <a:latin typeface="Nunito" panose="00000500000000000000" pitchFamily="2" charset="0"/>
              </a:rPr>
              <a:t>2listen carefully</a:t>
            </a:r>
          </a:p>
          <a:p>
            <a:pPr marL="285750" indent="-285750">
              <a:buBlip>
                <a:blip r:embed="rId6"/>
              </a:buBlip>
            </a:pPr>
            <a:r>
              <a:rPr lang="en-GB" dirty="0">
                <a:latin typeface="Nunito" panose="00000500000000000000" pitchFamily="2" charset="0"/>
              </a:rPr>
              <a:t>2think brilliantly!</a:t>
            </a:r>
          </a:p>
          <a:p>
            <a:pPr marL="285750" indent="-285750">
              <a:buFont typeface="Arial" panose="020B0604020202020204" pitchFamily="34" charset="0"/>
              <a:buChar char="•"/>
            </a:pPr>
            <a:endParaRPr lang="en-GB" dirty="0">
              <a:latin typeface="Nunito" panose="00000500000000000000" pitchFamily="2" charset="0"/>
            </a:endParaRPr>
          </a:p>
          <a:p>
            <a:r>
              <a:rPr lang="en-GB" sz="1800" dirty="0">
                <a:effectLst/>
                <a:latin typeface="Nunito"/>
                <a:ea typeface="MS Mincho"/>
                <a:cs typeface="Times New Roman"/>
              </a:rPr>
              <a:t>Then </a:t>
            </a:r>
            <a:r>
              <a:rPr lang="en-GB" dirty="0">
                <a:latin typeface="Nunito"/>
                <a:ea typeface="MS Mincho"/>
                <a:cs typeface="Times New Roman"/>
              </a:rPr>
              <a:t>you </a:t>
            </a:r>
            <a:r>
              <a:rPr lang="en-GB" sz="1800" dirty="0">
                <a:effectLst/>
                <a:latin typeface="Nunito"/>
                <a:ea typeface="MS Mincho"/>
                <a:cs typeface="Times New Roman"/>
              </a:rPr>
              <a:t>can really make things happen!</a:t>
            </a:r>
          </a:p>
          <a:p>
            <a:pPr marL="285750" indent="-285750">
              <a:buFont typeface="Arial" panose="020B0604020202020204" pitchFamily="34" charset="0"/>
              <a:buChar char="•"/>
            </a:pPr>
            <a:endParaRPr lang="en-GB" dirty="0">
              <a:latin typeface="Nunito" panose="00000500000000000000" pitchFamily="2" charset="0"/>
            </a:endParaRPr>
          </a:p>
        </p:txBody>
      </p:sp>
      <p:sp>
        <p:nvSpPr>
          <p:cNvPr id="10" name="TextBox 9">
            <a:extLst>
              <a:ext uri="{FF2B5EF4-FFF2-40B4-BE49-F238E27FC236}">
                <a16:creationId xmlns:a16="http://schemas.microsoft.com/office/drawing/2014/main" id="{46E2CE2F-D7B7-AB58-AFE2-EAD79C7F28A0}"/>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3</a:t>
            </a:fld>
            <a:endParaRPr lang="en-GB" sz="1050" dirty="0"/>
          </a:p>
        </p:txBody>
      </p:sp>
    </p:spTree>
    <p:extLst>
      <p:ext uri="{BB962C8B-B14F-4D97-AF65-F5344CB8AC3E}">
        <p14:creationId xmlns:p14="http://schemas.microsoft.com/office/powerpoint/2010/main" val="226451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317205" y="322228"/>
            <a:ext cx="10515600" cy="1006475"/>
          </a:xfrm>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1: Challenge 1</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grpSp>
        <p:nvGrpSpPr>
          <p:cNvPr id="8" name="Group 7">
            <a:extLst>
              <a:ext uri="{FF2B5EF4-FFF2-40B4-BE49-F238E27FC236}">
                <a16:creationId xmlns:a16="http://schemas.microsoft.com/office/drawing/2014/main" id="{6626E90B-5E26-4FF3-A1B1-98F3A5017F9C}"/>
              </a:ext>
            </a:extLst>
          </p:cNvPr>
          <p:cNvGrpSpPr/>
          <p:nvPr/>
        </p:nvGrpSpPr>
        <p:grpSpPr>
          <a:xfrm>
            <a:off x="1959388" y="2106613"/>
            <a:ext cx="8444023" cy="3400918"/>
            <a:chOff x="1224059" y="1595189"/>
            <a:chExt cx="8444023" cy="3400918"/>
          </a:xfrm>
        </p:grpSpPr>
        <p:pic>
          <p:nvPicPr>
            <p:cNvPr id="24" name="Picture 23">
              <a:extLst>
                <a:ext uri="{FF2B5EF4-FFF2-40B4-BE49-F238E27FC236}">
                  <a16:creationId xmlns:a16="http://schemas.microsoft.com/office/drawing/2014/main" id="{D769FD40-2CA7-49CF-9CDD-FB2B65A6F6CD}"/>
                </a:ext>
              </a:extLst>
            </p:cNvPr>
            <p:cNvPicPr/>
            <p:nvPr/>
          </p:nvPicPr>
          <p:blipFill>
            <a:blip r:embed="rId4"/>
            <a:stretch>
              <a:fillRect/>
            </a:stretch>
          </p:blipFill>
          <p:spPr>
            <a:xfrm>
              <a:off x="6669434" y="2258775"/>
              <a:ext cx="1657361" cy="150706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2D8861D-21A1-4A19-A2A4-9379F1215E7D}"/>
                </a:ext>
              </a:extLst>
            </p:cNvPr>
            <p:cNvSpPr txBox="1"/>
            <p:nvPr/>
          </p:nvSpPr>
          <p:spPr>
            <a:xfrm>
              <a:off x="1224059" y="1595189"/>
              <a:ext cx="8444023" cy="369332"/>
            </a:xfrm>
            <a:prstGeom prst="rect">
              <a:avLst/>
            </a:prstGeom>
            <a:noFill/>
          </p:spPr>
          <p:txBody>
            <a:bodyPr wrap="square" rtlCol="0">
              <a:spAutoFit/>
            </a:bodyPr>
            <a:lstStyle/>
            <a:p>
              <a:r>
                <a:rPr lang="en-GB" b="1" dirty="0">
                  <a:latin typeface="Nunito" panose="00000500000000000000" pitchFamily="2" charset="0"/>
                </a:rPr>
                <a:t>Challenge: Guide the fish to the treasure chest using the direction keys.</a:t>
              </a:r>
            </a:p>
          </p:txBody>
        </p:sp>
        <p:pic>
          <p:nvPicPr>
            <p:cNvPr id="14" name="Picture 13">
              <a:extLst>
                <a:ext uri="{FF2B5EF4-FFF2-40B4-BE49-F238E27FC236}">
                  <a16:creationId xmlns:a16="http://schemas.microsoft.com/office/drawing/2014/main" id="{0E2ECCE9-8BDF-4E3B-B99E-C906E5B2BF3D}"/>
                </a:ext>
              </a:extLst>
            </p:cNvPr>
            <p:cNvPicPr>
              <a:picLocks noChangeAspect="1"/>
            </p:cNvPicPr>
            <p:nvPr/>
          </p:nvPicPr>
          <p:blipFill>
            <a:blip r:embed="rId5"/>
            <a:stretch>
              <a:fillRect/>
            </a:stretch>
          </p:blipFill>
          <p:spPr>
            <a:xfrm>
              <a:off x="1390611" y="2263540"/>
              <a:ext cx="3652181" cy="2732567"/>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25B43FF0-04D2-4721-BD88-81AD9F2791E9}"/>
                </a:ext>
              </a:extLst>
            </p:cNvPr>
            <p:cNvSpPr txBox="1"/>
            <p:nvPr/>
          </p:nvSpPr>
          <p:spPr>
            <a:xfrm>
              <a:off x="6669434" y="3864218"/>
              <a:ext cx="1886469" cy="369332"/>
            </a:xfrm>
            <a:prstGeom prst="rect">
              <a:avLst/>
            </a:prstGeom>
            <a:noFill/>
          </p:spPr>
          <p:txBody>
            <a:bodyPr wrap="square" rtlCol="0">
              <a:spAutoFit/>
            </a:bodyPr>
            <a:lstStyle/>
            <a:p>
              <a:r>
                <a:rPr lang="en-GB" dirty="0">
                  <a:latin typeface="Nunito" panose="00000500000000000000" pitchFamily="2" charset="0"/>
                </a:rPr>
                <a:t>direction keys</a:t>
              </a:r>
            </a:p>
          </p:txBody>
        </p:sp>
      </p:grpSp>
      <p:sp>
        <p:nvSpPr>
          <p:cNvPr id="27" name="TextBox 26">
            <a:extLst>
              <a:ext uri="{FF2B5EF4-FFF2-40B4-BE49-F238E27FC236}">
                <a16:creationId xmlns:a16="http://schemas.microsoft.com/office/drawing/2014/main" id="{052777B5-E32C-4CA0-AB20-06371A1A6837}"/>
              </a:ext>
            </a:extLst>
          </p:cNvPr>
          <p:cNvSpPr txBox="1"/>
          <p:nvPr/>
        </p:nvSpPr>
        <p:spPr>
          <a:xfrm>
            <a:off x="317205" y="1532992"/>
            <a:ext cx="7646581" cy="369332"/>
          </a:xfrm>
          <a:prstGeom prst="rect">
            <a:avLst/>
          </a:prstGeom>
          <a:noFill/>
        </p:spPr>
        <p:txBody>
          <a:bodyPr wrap="square" rtlCol="0">
            <a:spAutoFit/>
          </a:bodyPr>
          <a:lstStyle/>
          <a:p>
            <a:pPr marL="285750" indent="-285750">
              <a:buBlip>
                <a:blip r:embed="rId6"/>
              </a:buBlip>
            </a:pPr>
            <a:r>
              <a:rPr lang="en-GB" dirty="0">
                <a:latin typeface="Nunito" panose="00000500000000000000" pitchFamily="2" charset="0"/>
              </a:rPr>
              <a:t>Open up </a:t>
            </a:r>
            <a:r>
              <a:rPr lang="en-GB" sz="1800" u="sng" dirty="0">
                <a:solidFill>
                  <a:srgbClr val="0000FF"/>
                </a:solidFill>
                <a:effectLst/>
                <a:latin typeface="Nunito" pitchFamily="2" charset="0"/>
                <a:ea typeface="MS Mincho" panose="02020609040205080304" pitchFamily="49" charset="-128"/>
                <a:cs typeface="Calibri" panose="020F0502020204030204" pitchFamily="34" charset="0"/>
                <a:hlinkClick r:id="rId7"/>
              </a:rPr>
              <a:t>2Go: Lesson 1 Challenge 1</a:t>
            </a:r>
            <a:endParaRPr lang="en-GB" sz="1800" dirty="0">
              <a:effectLst/>
              <a:latin typeface="Nunito" pitchFamily="2" charset="0"/>
              <a:ea typeface="MS Mincho" panose="02020609040205080304" pitchFamily="49" charset="-128"/>
              <a:cs typeface="Times New Roman" panose="02020603050405020304" pitchFamily="18" charset="0"/>
            </a:endParaRPr>
          </a:p>
        </p:txBody>
      </p:sp>
      <p:sp>
        <p:nvSpPr>
          <p:cNvPr id="26" name="TextBox 25">
            <a:extLst>
              <a:ext uri="{FF2B5EF4-FFF2-40B4-BE49-F238E27FC236}">
                <a16:creationId xmlns:a16="http://schemas.microsoft.com/office/drawing/2014/main" id="{F96E75C2-CA5F-99E9-899C-557391491733}"/>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4</a:t>
            </a:fld>
            <a:endParaRPr lang="en-GB" sz="1050" dirty="0"/>
          </a:p>
        </p:txBody>
      </p:sp>
      <p:pic>
        <p:nvPicPr>
          <p:cNvPr id="6" name="Picture 5">
            <a:hlinkClick r:id="rId7"/>
            <a:extLst>
              <a:ext uri="{FF2B5EF4-FFF2-40B4-BE49-F238E27FC236}">
                <a16:creationId xmlns:a16="http://schemas.microsoft.com/office/drawing/2014/main" id="{2BB7FAC0-84EA-2491-D778-B937E95CA295}"/>
              </a:ext>
            </a:extLst>
          </p:cNvPr>
          <p:cNvPicPr>
            <a:picLocks noChangeAspect="1"/>
          </p:cNvPicPr>
          <p:nvPr/>
        </p:nvPicPr>
        <p:blipFill>
          <a:blip r:embed="rId8"/>
          <a:stretch>
            <a:fillRect/>
          </a:stretch>
        </p:blipFill>
        <p:spPr>
          <a:xfrm>
            <a:off x="10403411" y="1247220"/>
            <a:ext cx="962025" cy="12287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317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8" name="TextBox 7">
            <a:extLst>
              <a:ext uri="{FF2B5EF4-FFF2-40B4-BE49-F238E27FC236}">
                <a16:creationId xmlns:a16="http://schemas.microsoft.com/office/drawing/2014/main" id="{C8A77D30-82F9-418D-A415-34CBA24408FB}"/>
              </a:ext>
            </a:extLst>
          </p:cNvPr>
          <p:cNvSpPr txBox="1"/>
          <p:nvPr/>
        </p:nvSpPr>
        <p:spPr>
          <a:xfrm>
            <a:off x="320749" y="5581937"/>
            <a:ext cx="7398487" cy="369332"/>
          </a:xfrm>
          <a:prstGeom prst="rect">
            <a:avLst/>
          </a:prstGeom>
          <a:noFill/>
        </p:spPr>
        <p:txBody>
          <a:bodyPr wrap="square" rtlCol="0">
            <a:spAutoFit/>
          </a:bodyPr>
          <a:lstStyle/>
          <a:p>
            <a:pPr marL="285750" indent="-285750">
              <a:buBlip>
                <a:blip r:embed="rId4"/>
              </a:buBlip>
            </a:pPr>
            <a:r>
              <a:rPr lang="en-GB" dirty="0">
                <a:latin typeface="Nunito" panose="00000500000000000000" pitchFamily="2" charset="0"/>
              </a:rPr>
              <a:t>Now have a go at completing the challenge on your own device.</a:t>
            </a:r>
          </a:p>
        </p:txBody>
      </p:sp>
      <p:grpSp>
        <p:nvGrpSpPr>
          <p:cNvPr id="26" name="Group 25">
            <a:extLst>
              <a:ext uri="{FF2B5EF4-FFF2-40B4-BE49-F238E27FC236}">
                <a16:creationId xmlns:a16="http://schemas.microsoft.com/office/drawing/2014/main" id="{4F62C5BB-9AD7-4E43-B16A-44308C6DFE3F}"/>
              </a:ext>
            </a:extLst>
          </p:cNvPr>
          <p:cNvGrpSpPr/>
          <p:nvPr/>
        </p:nvGrpSpPr>
        <p:grpSpPr>
          <a:xfrm>
            <a:off x="417733" y="365125"/>
            <a:ext cx="11057860" cy="5641743"/>
            <a:chOff x="404037" y="386666"/>
            <a:chExt cx="11057860" cy="5641743"/>
          </a:xfrm>
        </p:grpSpPr>
        <p:grpSp>
          <p:nvGrpSpPr>
            <p:cNvPr id="12" name="Group 11">
              <a:extLst>
                <a:ext uri="{FF2B5EF4-FFF2-40B4-BE49-F238E27FC236}">
                  <a16:creationId xmlns:a16="http://schemas.microsoft.com/office/drawing/2014/main" id="{73958EE2-1C53-48F6-B38A-996B809BE2C9}"/>
                </a:ext>
              </a:extLst>
            </p:cNvPr>
            <p:cNvGrpSpPr/>
            <p:nvPr/>
          </p:nvGrpSpPr>
          <p:grpSpPr>
            <a:xfrm>
              <a:off x="404037" y="916409"/>
              <a:ext cx="11057860" cy="5112000"/>
              <a:chOff x="404037" y="916409"/>
              <a:chExt cx="11057860" cy="5112000"/>
            </a:xfrm>
          </p:grpSpPr>
          <p:pic>
            <p:nvPicPr>
              <p:cNvPr id="14" name="Picture 13">
                <a:extLst>
                  <a:ext uri="{FF2B5EF4-FFF2-40B4-BE49-F238E27FC236}">
                    <a16:creationId xmlns:a16="http://schemas.microsoft.com/office/drawing/2014/main" id="{0E2ECCE9-8BDF-4E3B-B99E-C906E5B2BF3D}"/>
                  </a:ext>
                </a:extLst>
              </p:cNvPr>
              <p:cNvPicPr>
                <a:picLocks noChangeAspect="1"/>
              </p:cNvPicPr>
              <p:nvPr/>
            </p:nvPicPr>
            <p:blipFill>
              <a:blip r:embed="rId5"/>
              <a:stretch>
                <a:fillRect/>
              </a:stretch>
            </p:blipFill>
            <p:spPr>
              <a:xfrm>
                <a:off x="1713615" y="1557294"/>
                <a:ext cx="4853762" cy="3631591"/>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32B6A4EE-892E-4663-A6A4-C91CA9803F14}"/>
                  </a:ext>
                </a:extLst>
              </p:cNvPr>
              <p:cNvSpPr txBox="1"/>
              <p:nvPr/>
            </p:nvSpPr>
            <p:spPr>
              <a:xfrm>
                <a:off x="404037" y="1187962"/>
                <a:ext cx="7752907" cy="369332"/>
              </a:xfrm>
              <a:prstGeom prst="rect">
                <a:avLst/>
              </a:prstGeom>
              <a:noFill/>
            </p:spPr>
            <p:txBody>
              <a:bodyPr wrap="square" rtlCol="0">
                <a:spAutoFit/>
              </a:bodyPr>
              <a:lstStyle/>
              <a:p>
                <a:r>
                  <a:rPr lang="en-GB" b="1" dirty="0">
                    <a:latin typeface="Nunito" panose="00000500000000000000" pitchFamily="2" charset="0"/>
                  </a:rPr>
                  <a:t>Challenge: Guide the fish to the treasure chest using the direction keys.</a:t>
                </a:r>
              </a:p>
            </p:txBody>
          </p:sp>
          <p:sp>
            <p:nvSpPr>
              <p:cNvPr id="7" name="TextBox 6">
                <a:extLst>
                  <a:ext uri="{FF2B5EF4-FFF2-40B4-BE49-F238E27FC236}">
                    <a16:creationId xmlns:a16="http://schemas.microsoft.com/office/drawing/2014/main" id="{45E4B1B1-DECF-4661-8B6C-44E95E72D995}"/>
                  </a:ext>
                </a:extLst>
              </p:cNvPr>
              <p:cNvSpPr txBox="1"/>
              <p:nvPr/>
            </p:nvSpPr>
            <p:spPr>
              <a:xfrm>
                <a:off x="8070112" y="916409"/>
                <a:ext cx="3391785" cy="5112000"/>
              </a:xfrm>
              <a:prstGeom prst="roundRect">
                <a:avLst>
                  <a:gd name="adj" fmla="val 8830"/>
                </a:avLst>
              </a:prstGeom>
              <a:noFill/>
              <a:ln w="28575">
                <a:solidFill>
                  <a:srgbClr val="8E24AA"/>
                </a:solidFill>
              </a:ln>
            </p:spPr>
            <p:txBody>
              <a:bodyPr wrap="square" rtlCol="0">
                <a:spAutoFit/>
              </a:bodyPr>
              <a:lstStyle/>
              <a:p>
                <a:pPr algn="ctr"/>
                <a:r>
                  <a:rPr lang="en-GB" sz="1400" b="1" dirty="0">
                    <a:effectLst/>
                    <a:latin typeface="Nunito" panose="00000500000000000000" pitchFamily="2" charset="0"/>
                    <a:ea typeface="MS Mincho" panose="02020609040205080304" pitchFamily="49" charset="-128"/>
                    <a:cs typeface="Times New Roman" panose="02020603050405020304" pitchFamily="18" charset="0"/>
                  </a:rPr>
                  <a:t>Suggested Questions:</a:t>
                </a:r>
              </a:p>
              <a:p>
                <a:pPr algn="ct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Which way are we going to follow the path to the treasure? </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Do you think there is a shortcut? Let’s draw the path with our finger first. </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Which way do we need to make the fish go first?</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Which command shall we press to make it go that way? </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How far did the fish move? </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Where shall we make the fish move to next?</a:t>
                </a:r>
              </a:p>
              <a:p>
                <a:pPr marL="342900" lvl="0" indent="-342900">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Let’s count the squares; how many times do we need to press the command to make it move that way?</a:t>
                </a:r>
              </a:p>
              <a:p>
                <a:pPr marL="342900" indent="-342900">
                  <a:spcAft>
                    <a:spcPts val="6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Times New Roman" panose="02020603050405020304" pitchFamily="18" charset="0"/>
                  </a:rPr>
                  <a:t>Make a mistake and let </a:t>
                </a:r>
                <a:r>
                  <a:rPr lang="en-GB" sz="1400" dirty="0">
                    <a:latin typeface="Nunito" panose="00000500000000000000" pitchFamily="2" charset="0"/>
                    <a:ea typeface="MS Mincho" panose="02020609040205080304" pitchFamily="49" charset="-128"/>
                    <a:cs typeface="Times New Roman" panose="02020603050405020304" pitchFamily="18" charset="0"/>
                  </a:rPr>
                  <a:t>the children</a:t>
                </a:r>
                <a:r>
                  <a:rPr lang="en-GB" sz="1400" dirty="0">
                    <a:effectLst/>
                    <a:latin typeface="Nunito" panose="00000500000000000000" pitchFamily="2" charset="0"/>
                    <a:ea typeface="MS Mincho" panose="02020609040205080304" pitchFamily="49" charset="-128"/>
                    <a:cs typeface="Times New Roman" panose="02020603050405020304" pitchFamily="18" charset="0"/>
                  </a:rPr>
                  <a:t> see how easy it is to undo it (undo button) or to send the fish back to the starting position and start again (rewind).</a:t>
                </a:r>
              </a:p>
            </p:txBody>
          </p:sp>
        </p:grpSp>
        <p:sp>
          <p:nvSpPr>
            <p:cNvPr id="13" name="TextBox 12">
              <a:extLst>
                <a:ext uri="{FF2B5EF4-FFF2-40B4-BE49-F238E27FC236}">
                  <a16:creationId xmlns:a16="http://schemas.microsoft.com/office/drawing/2014/main" id="{3802DEEB-9FBC-4498-91B0-738A1307E82F}"/>
                </a:ext>
              </a:extLst>
            </p:cNvPr>
            <p:cNvSpPr txBox="1"/>
            <p:nvPr/>
          </p:nvSpPr>
          <p:spPr>
            <a:xfrm>
              <a:off x="404037" y="386666"/>
              <a:ext cx="6974958" cy="769441"/>
            </a:xfrm>
            <a:prstGeom prst="rect">
              <a:avLst/>
            </a:prstGeom>
            <a:noFill/>
          </p:spPr>
          <p:txBody>
            <a:bodyPr wrap="square" rtlCol="0">
              <a:spAutoFit/>
            </a:bodyPr>
            <a:lstStyle/>
            <a:p>
              <a:r>
                <a:rPr lang="en-GB" sz="4400"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1: Challenge 1</a:t>
              </a:r>
              <a:endParaRPr lang="en-GB" sz="4400" dirty="0"/>
            </a:p>
          </p:txBody>
        </p:sp>
      </p:grpSp>
      <p:sp>
        <p:nvSpPr>
          <p:cNvPr id="15" name="TextBox 14">
            <a:extLst>
              <a:ext uri="{FF2B5EF4-FFF2-40B4-BE49-F238E27FC236}">
                <a16:creationId xmlns:a16="http://schemas.microsoft.com/office/drawing/2014/main" id="{BBC10BA2-1E2D-E9B8-D5C1-CDDF43A705F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5</a:t>
            </a:fld>
            <a:endParaRPr lang="en-GB" sz="1050" dirty="0"/>
          </a:p>
        </p:txBody>
      </p:sp>
    </p:spTree>
    <p:extLst>
      <p:ext uri="{BB962C8B-B14F-4D97-AF65-F5344CB8AC3E}">
        <p14:creationId xmlns:p14="http://schemas.microsoft.com/office/powerpoint/2010/main" val="5947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grpSp>
        <p:nvGrpSpPr>
          <p:cNvPr id="27" name="Group 26">
            <a:extLst>
              <a:ext uri="{FF2B5EF4-FFF2-40B4-BE49-F238E27FC236}">
                <a16:creationId xmlns:a16="http://schemas.microsoft.com/office/drawing/2014/main" id="{895DE60B-F4D9-4607-A7CD-262DD55A976B}"/>
              </a:ext>
            </a:extLst>
          </p:cNvPr>
          <p:cNvGrpSpPr/>
          <p:nvPr/>
        </p:nvGrpSpPr>
        <p:grpSpPr>
          <a:xfrm>
            <a:off x="523258" y="501588"/>
            <a:ext cx="11146844" cy="5552072"/>
            <a:chOff x="206956" y="386569"/>
            <a:chExt cx="11146844" cy="5552072"/>
          </a:xfrm>
        </p:grpSpPr>
        <p:sp>
          <p:nvSpPr>
            <p:cNvPr id="10" name="TextBox 9">
              <a:extLst>
                <a:ext uri="{FF2B5EF4-FFF2-40B4-BE49-F238E27FC236}">
                  <a16:creationId xmlns:a16="http://schemas.microsoft.com/office/drawing/2014/main" id="{12D8861D-21A1-4A19-A2A4-9379F1215E7D}"/>
                </a:ext>
              </a:extLst>
            </p:cNvPr>
            <p:cNvSpPr txBox="1"/>
            <p:nvPr/>
          </p:nvSpPr>
          <p:spPr>
            <a:xfrm>
              <a:off x="206956" y="1302312"/>
              <a:ext cx="6745071" cy="1077218"/>
            </a:xfrm>
            <a:prstGeom prst="rect">
              <a:avLst/>
            </a:prstGeom>
            <a:noFill/>
          </p:spPr>
          <p:txBody>
            <a:bodyPr wrap="square" rtlCol="0">
              <a:spAutoFit/>
            </a:bodyPr>
            <a:lstStyle/>
            <a:p>
              <a:pPr marL="342900" lvl="0" indent="-342900">
                <a:spcAft>
                  <a:spcPts val="600"/>
                </a:spcAft>
                <a:buClr>
                  <a:srgbClr val="000000"/>
                </a:buClr>
                <a:buFont typeface="Symbol" panose="05050102010706020507" pitchFamily="18" charset="2"/>
                <a:buChar char=""/>
              </a:pPr>
              <a:r>
                <a:rPr lang="en-GB" dirty="0">
                  <a:latin typeface="Nunito" panose="00000500000000000000" pitchFamily="2" charset="0"/>
                </a:rPr>
                <a:t>Open up </a:t>
              </a:r>
              <a:r>
                <a:rPr lang="en-GB" sz="1800" u="sng" dirty="0">
                  <a:solidFill>
                    <a:srgbClr val="0000FF"/>
                  </a:solidFill>
                  <a:effectLst/>
                  <a:latin typeface="Nunito" pitchFamily="2" charset="0"/>
                  <a:ea typeface="MS Mincho" panose="02020609040205080304" pitchFamily="49" charset="-128"/>
                  <a:cs typeface="Calibri" panose="020F0502020204030204" pitchFamily="34" charset="0"/>
                  <a:hlinkClick r:id="rId4"/>
                </a:rPr>
                <a:t>2Go: Lesson 1 Challenge 2</a:t>
              </a:r>
              <a:endParaRPr lang="en-GB" u="sng" dirty="0">
                <a:solidFill>
                  <a:srgbClr val="0000FF"/>
                </a:solidFill>
                <a:latin typeface="Nunito" pitchFamily="2" charset="0"/>
                <a:ea typeface="MS Mincho" panose="02020609040205080304" pitchFamily="49" charset="-128"/>
                <a:cs typeface="Times New Roman" panose="02020603050405020304" pitchFamily="18" charset="0"/>
              </a:endParaRPr>
            </a:p>
            <a:p>
              <a:pPr marL="342900" lvl="0" indent="-342900">
                <a:spcAft>
                  <a:spcPts val="600"/>
                </a:spcAft>
                <a:buClr>
                  <a:srgbClr val="000000"/>
                </a:buClr>
                <a:buFont typeface="Symbol" panose="05050102010706020507" pitchFamily="18" charset="2"/>
                <a:buChar char=""/>
              </a:pPr>
              <a:endParaRPr lang="en-GB" dirty="0">
                <a:latin typeface="Nunito" panose="00000500000000000000" pitchFamily="2" charset="0"/>
              </a:endParaRPr>
            </a:p>
            <a:p>
              <a:r>
                <a:rPr lang="en-GB" b="1" dirty="0">
                  <a:latin typeface="Nunito" panose="00000500000000000000" pitchFamily="2" charset="0"/>
                </a:rPr>
                <a:t>Challenge: Drive the car to the bank and then to the hospital. </a:t>
              </a:r>
            </a:p>
          </p:txBody>
        </p:sp>
        <p:pic>
          <p:nvPicPr>
            <p:cNvPr id="7" name="Picture 6">
              <a:extLst>
                <a:ext uri="{FF2B5EF4-FFF2-40B4-BE49-F238E27FC236}">
                  <a16:creationId xmlns:a16="http://schemas.microsoft.com/office/drawing/2014/main" id="{CA4875DD-1FDD-4B96-A658-0A4552A975A5}"/>
                </a:ext>
              </a:extLst>
            </p:cNvPr>
            <p:cNvPicPr>
              <a:picLocks noChangeAspect="1"/>
            </p:cNvPicPr>
            <p:nvPr/>
          </p:nvPicPr>
          <p:blipFill>
            <a:blip r:embed="rId5"/>
            <a:stretch>
              <a:fillRect/>
            </a:stretch>
          </p:blipFill>
          <p:spPr>
            <a:xfrm>
              <a:off x="7970384" y="998720"/>
              <a:ext cx="3383416" cy="253454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302C475A-9EA2-4614-B656-CA70E91504D5}"/>
                </a:ext>
              </a:extLst>
            </p:cNvPr>
            <p:cNvPicPr/>
            <p:nvPr/>
          </p:nvPicPr>
          <p:blipFill>
            <a:blip r:embed="rId6"/>
            <a:stretch>
              <a:fillRect/>
            </a:stretch>
          </p:blipFill>
          <p:spPr>
            <a:xfrm>
              <a:off x="8567858" y="3771583"/>
              <a:ext cx="1285402" cy="216705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EBDC43B7-4632-45A2-AFC1-15A1422BD23F}"/>
                </a:ext>
              </a:extLst>
            </p:cNvPr>
            <p:cNvSpPr txBox="1"/>
            <p:nvPr/>
          </p:nvSpPr>
          <p:spPr>
            <a:xfrm>
              <a:off x="317205" y="386569"/>
              <a:ext cx="6519531" cy="769441"/>
            </a:xfrm>
            <a:prstGeom prst="rect">
              <a:avLst/>
            </a:prstGeom>
            <a:noFill/>
          </p:spPr>
          <p:txBody>
            <a:bodyPr wrap="square" rtlCol="0">
              <a:spAutoFit/>
            </a:bodyPr>
            <a:lstStyle/>
            <a:p>
              <a:r>
                <a:rPr lang="en-GB" sz="4400"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2: Challenge 2</a:t>
              </a:r>
              <a:endParaRPr lang="en-GB" sz="4400" dirty="0"/>
            </a:p>
          </p:txBody>
        </p:sp>
        <p:sp>
          <p:nvSpPr>
            <p:cNvPr id="15" name="TextBox 14">
              <a:extLst>
                <a:ext uri="{FF2B5EF4-FFF2-40B4-BE49-F238E27FC236}">
                  <a16:creationId xmlns:a16="http://schemas.microsoft.com/office/drawing/2014/main" id="{65FC44C3-B7E9-4A81-8D90-F306AF571D17}"/>
                </a:ext>
              </a:extLst>
            </p:cNvPr>
            <p:cNvSpPr txBox="1"/>
            <p:nvPr/>
          </p:nvSpPr>
          <p:spPr>
            <a:xfrm>
              <a:off x="317205" y="2456044"/>
              <a:ext cx="6338776" cy="1077218"/>
            </a:xfrm>
            <a:prstGeom prst="rect">
              <a:avLst/>
            </a:prstGeom>
            <a:noFill/>
          </p:spPr>
          <p:txBody>
            <a:bodyPr wrap="square" rtlCol="0">
              <a:spAutoFit/>
            </a:bodyPr>
            <a:lstStyle/>
            <a:p>
              <a:pPr>
                <a:spcAft>
                  <a:spcPts val="600"/>
                </a:spcAft>
                <a:buBlip>
                  <a:blip r:embed="rId7"/>
                </a:buBlip>
              </a:pPr>
              <a:r>
                <a:rPr lang="en-GB" dirty="0">
                  <a:latin typeface="Nunito" panose="00000500000000000000" pitchFamily="2" charset="0"/>
                  <a:ea typeface="Times New Roman" panose="02020603050405020304" pitchFamily="18" charset="0"/>
                  <a:cs typeface="Arial" panose="020B0604020202020204" pitchFamily="34" charset="0"/>
                </a:rPr>
                <a:t>  How does this challenge look different from challenge 1?</a:t>
              </a:r>
            </a:p>
            <a:p>
              <a:pPr>
                <a:spcAft>
                  <a:spcPts val="600"/>
                </a:spcAft>
                <a:buBlip>
                  <a:blip r:embed="rId7"/>
                </a:buBlip>
              </a:pPr>
              <a:r>
                <a:rPr lang="en-GB" sz="1800" dirty="0">
                  <a:effectLst/>
                  <a:latin typeface="Nunito" panose="00000500000000000000" pitchFamily="2" charset="0"/>
                  <a:ea typeface="Times New Roman" panose="02020603050405020304" pitchFamily="18" charset="0"/>
                  <a:cs typeface="Arial" panose="020B0604020202020204" pitchFamily="34" charset="0"/>
                </a:rPr>
                <a:t>  How are the direction keys different?</a:t>
              </a:r>
            </a:p>
            <a:p>
              <a:endParaRPr lang="en-GB" dirty="0"/>
            </a:p>
          </p:txBody>
        </p:sp>
      </p:grpSp>
      <p:grpSp>
        <p:nvGrpSpPr>
          <p:cNvPr id="31" name="Group 30">
            <a:extLst>
              <a:ext uri="{FF2B5EF4-FFF2-40B4-BE49-F238E27FC236}">
                <a16:creationId xmlns:a16="http://schemas.microsoft.com/office/drawing/2014/main" id="{FF19B681-EFEB-4B43-891E-932B01758EFB}"/>
              </a:ext>
            </a:extLst>
          </p:cNvPr>
          <p:cNvGrpSpPr/>
          <p:nvPr/>
        </p:nvGrpSpPr>
        <p:grpSpPr>
          <a:xfrm>
            <a:off x="317205" y="3778861"/>
            <a:ext cx="7969481" cy="2515869"/>
            <a:chOff x="317205" y="3778861"/>
            <a:chExt cx="7969481" cy="2515869"/>
          </a:xfrm>
        </p:grpSpPr>
        <p:sp>
          <p:nvSpPr>
            <p:cNvPr id="28" name="TextBox 27">
              <a:extLst>
                <a:ext uri="{FF2B5EF4-FFF2-40B4-BE49-F238E27FC236}">
                  <a16:creationId xmlns:a16="http://schemas.microsoft.com/office/drawing/2014/main" id="{EA11362E-4FF7-4200-B7B7-121F62198CC5}"/>
                </a:ext>
              </a:extLst>
            </p:cNvPr>
            <p:cNvSpPr txBox="1"/>
            <p:nvPr/>
          </p:nvSpPr>
          <p:spPr>
            <a:xfrm>
              <a:off x="832105" y="3962238"/>
              <a:ext cx="2915093" cy="923330"/>
            </a:xfrm>
            <a:prstGeom prst="rect">
              <a:avLst/>
            </a:prstGeom>
            <a:noFill/>
            <a:ln>
              <a:solidFill>
                <a:srgbClr val="8E24AA"/>
              </a:solidFill>
            </a:ln>
          </p:spPr>
          <p:txBody>
            <a:bodyPr wrap="square" rtlCol="0">
              <a:spAutoFit/>
            </a:bodyPr>
            <a:lstStyle/>
            <a:p>
              <a:pPr algn="ctr"/>
              <a:r>
                <a:rPr lang="en-GB" sz="1800" dirty="0">
                  <a:effectLst/>
                  <a:latin typeface="Nunito" panose="00000500000000000000" pitchFamily="2" charset="0"/>
                  <a:ea typeface="MS Mincho" panose="02020609040205080304" pitchFamily="49" charset="-128"/>
                  <a:cs typeface="Times New Roman" panose="02020603050405020304" pitchFamily="18" charset="0"/>
                </a:rPr>
                <a:t>The squares used in the grid are smaller than in the first activity.</a:t>
              </a:r>
            </a:p>
          </p:txBody>
        </p:sp>
        <p:sp>
          <p:nvSpPr>
            <p:cNvPr id="29" name="TextBox 28">
              <a:extLst>
                <a:ext uri="{FF2B5EF4-FFF2-40B4-BE49-F238E27FC236}">
                  <a16:creationId xmlns:a16="http://schemas.microsoft.com/office/drawing/2014/main" id="{F9B1A686-37D1-4EC5-AD06-C5141DBFA89A}"/>
                </a:ext>
              </a:extLst>
            </p:cNvPr>
            <p:cNvSpPr txBox="1"/>
            <p:nvPr/>
          </p:nvSpPr>
          <p:spPr>
            <a:xfrm>
              <a:off x="4371754" y="3778861"/>
              <a:ext cx="2915093" cy="1354217"/>
            </a:xfrm>
            <a:prstGeom prst="rect">
              <a:avLst/>
            </a:prstGeom>
            <a:noFill/>
            <a:ln>
              <a:solidFill>
                <a:srgbClr val="8E24AA"/>
              </a:solidFill>
            </a:ln>
          </p:spPr>
          <p:txBody>
            <a:bodyPr wrap="square" rtlCol="0">
              <a:spAutoFit/>
            </a:bodyPr>
            <a:lstStyle/>
            <a:p>
              <a:pPr lvl="0" algn="ctr">
                <a:spcBef>
                  <a:spcPts val="600"/>
                </a:spcBef>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There is a number pad as well as direction keys.</a:t>
              </a:r>
              <a:endParaRPr lang="en-GB" dirty="0">
                <a:latin typeface="Nunito" panose="00000500000000000000" pitchFamily="2" charset="0"/>
                <a:ea typeface="MS Mincho" panose="02020609040205080304" pitchFamily="49" charset="-128"/>
                <a:cs typeface="Times New Roman" panose="02020603050405020304" pitchFamily="18" charset="0"/>
              </a:endParaRPr>
            </a:p>
            <a:p>
              <a:pPr lvl="0" algn="ctr">
                <a:spcBef>
                  <a:spcPts val="600"/>
                </a:spcBef>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You can now give a direction, e.g. forward 3.</a:t>
              </a:r>
            </a:p>
          </p:txBody>
        </p:sp>
        <p:sp>
          <p:nvSpPr>
            <p:cNvPr id="30" name="TextBox 29">
              <a:extLst>
                <a:ext uri="{FF2B5EF4-FFF2-40B4-BE49-F238E27FC236}">
                  <a16:creationId xmlns:a16="http://schemas.microsoft.com/office/drawing/2014/main" id="{7371C412-183C-461B-9284-8A195D0C898C}"/>
                </a:ext>
              </a:extLst>
            </p:cNvPr>
            <p:cNvSpPr txBox="1"/>
            <p:nvPr/>
          </p:nvSpPr>
          <p:spPr>
            <a:xfrm>
              <a:off x="317205" y="5371400"/>
              <a:ext cx="7969481" cy="923330"/>
            </a:xfrm>
            <a:prstGeom prst="rect">
              <a:avLst/>
            </a:prstGeom>
            <a:noFill/>
          </p:spPr>
          <p:txBody>
            <a:bodyPr wrap="square" rtlCol="0">
              <a:spAutoFit/>
            </a:bodyPr>
            <a:lstStyle/>
            <a:p>
              <a:r>
                <a:rPr lang="en-GB" sz="1800" dirty="0">
                  <a:effectLst/>
                  <a:latin typeface="Nunito" panose="00000500000000000000" pitchFamily="2" charset="0"/>
                  <a:ea typeface="MS Mincho" panose="02020609040205080304" pitchFamily="49" charset="-128"/>
                  <a:cs typeface="Times New Roman" panose="02020603050405020304" pitchFamily="18" charset="0"/>
                </a:rPr>
                <a:t>Using the left and right commands, followed by a number, will move the car to the left or right by the number of squares you have chosen.</a:t>
              </a:r>
            </a:p>
            <a:p>
              <a:endParaRPr lang="en-GB" dirty="0"/>
            </a:p>
          </p:txBody>
        </p:sp>
      </p:grpSp>
      <p:sp>
        <p:nvSpPr>
          <p:cNvPr id="16" name="TextBox 15">
            <a:extLst>
              <a:ext uri="{FF2B5EF4-FFF2-40B4-BE49-F238E27FC236}">
                <a16:creationId xmlns:a16="http://schemas.microsoft.com/office/drawing/2014/main" id="{010FD9E1-A787-9F8D-9484-87A3B6480210}"/>
              </a:ext>
            </a:extLst>
          </p:cNvPr>
          <p:cNvSpPr txBox="1"/>
          <p:nvPr/>
        </p:nvSpPr>
        <p:spPr>
          <a:xfrm>
            <a:off x="11325025" y="198926"/>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6</a:t>
            </a:fld>
            <a:endParaRPr lang="en-GB" sz="1050" dirty="0"/>
          </a:p>
        </p:txBody>
      </p:sp>
      <p:pic>
        <p:nvPicPr>
          <p:cNvPr id="3" name="Picture 2">
            <a:hlinkClick r:id="rId4"/>
            <a:extLst>
              <a:ext uri="{FF2B5EF4-FFF2-40B4-BE49-F238E27FC236}">
                <a16:creationId xmlns:a16="http://schemas.microsoft.com/office/drawing/2014/main" id="{B169DCDF-1EC6-6640-1995-F94963987EF6}"/>
              </a:ext>
            </a:extLst>
          </p:cNvPr>
          <p:cNvPicPr>
            <a:picLocks noChangeAspect="1"/>
          </p:cNvPicPr>
          <p:nvPr/>
        </p:nvPicPr>
        <p:blipFill>
          <a:blip r:embed="rId8"/>
          <a:stretch>
            <a:fillRect/>
          </a:stretch>
        </p:blipFill>
        <p:spPr>
          <a:xfrm>
            <a:off x="6882653" y="666191"/>
            <a:ext cx="952500" cy="12096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142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grpSp>
        <p:nvGrpSpPr>
          <p:cNvPr id="3" name="Group 2">
            <a:extLst>
              <a:ext uri="{FF2B5EF4-FFF2-40B4-BE49-F238E27FC236}">
                <a16:creationId xmlns:a16="http://schemas.microsoft.com/office/drawing/2014/main" id="{45535BFA-C784-4EB8-9254-CC4C19EF5D9C}"/>
              </a:ext>
            </a:extLst>
          </p:cNvPr>
          <p:cNvGrpSpPr/>
          <p:nvPr/>
        </p:nvGrpSpPr>
        <p:grpSpPr>
          <a:xfrm>
            <a:off x="319545" y="241785"/>
            <a:ext cx="10945543" cy="5294147"/>
            <a:chOff x="319545" y="241785"/>
            <a:chExt cx="10945543" cy="5294147"/>
          </a:xfrm>
        </p:grpSpPr>
        <p:pic>
          <p:nvPicPr>
            <p:cNvPr id="7" name="Picture 6">
              <a:extLst>
                <a:ext uri="{FF2B5EF4-FFF2-40B4-BE49-F238E27FC236}">
                  <a16:creationId xmlns:a16="http://schemas.microsoft.com/office/drawing/2014/main" id="{CA4875DD-1FDD-4B96-A658-0A4552A975A5}"/>
                </a:ext>
              </a:extLst>
            </p:cNvPr>
            <p:cNvPicPr>
              <a:picLocks noChangeAspect="1"/>
            </p:cNvPicPr>
            <p:nvPr/>
          </p:nvPicPr>
          <p:blipFill>
            <a:blip r:embed="rId4"/>
            <a:stretch>
              <a:fillRect/>
            </a:stretch>
          </p:blipFill>
          <p:spPr>
            <a:xfrm>
              <a:off x="838200" y="1424415"/>
              <a:ext cx="5351931" cy="400916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BDC43B7-4632-45A2-AFC1-15A1422BD23F}"/>
                </a:ext>
              </a:extLst>
            </p:cNvPr>
            <p:cNvSpPr txBox="1"/>
            <p:nvPr/>
          </p:nvSpPr>
          <p:spPr>
            <a:xfrm>
              <a:off x="353689" y="241785"/>
              <a:ext cx="6519531" cy="769441"/>
            </a:xfrm>
            <a:prstGeom prst="rect">
              <a:avLst/>
            </a:prstGeom>
            <a:noFill/>
          </p:spPr>
          <p:txBody>
            <a:bodyPr wrap="square" rtlCol="0">
              <a:spAutoFit/>
            </a:bodyPr>
            <a:lstStyle/>
            <a:p>
              <a:r>
                <a:rPr lang="en-GB" sz="4400"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2: Challenge 2</a:t>
              </a:r>
              <a:endParaRPr lang="en-GB" sz="4400" dirty="0"/>
            </a:p>
          </p:txBody>
        </p:sp>
        <p:sp>
          <p:nvSpPr>
            <p:cNvPr id="16" name="TextBox 15">
              <a:extLst>
                <a:ext uri="{FF2B5EF4-FFF2-40B4-BE49-F238E27FC236}">
                  <a16:creationId xmlns:a16="http://schemas.microsoft.com/office/drawing/2014/main" id="{973A9416-0385-43FE-902F-39E4CED85299}"/>
                </a:ext>
              </a:extLst>
            </p:cNvPr>
            <p:cNvSpPr txBox="1"/>
            <p:nvPr/>
          </p:nvSpPr>
          <p:spPr>
            <a:xfrm>
              <a:off x="319545" y="1011226"/>
              <a:ext cx="7349755" cy="369332"/>
            </a:xfrm>
            <a:prstGeom prst="rect">
              <a:avLst/>
            </a:prstGeom>
            <a:noFill/>
          </p:spPr>
          <p:txBody>
            <a:bodyPr wrap="square">
              <a:spAutoFit/>
            </a:bodyPr>
            <a:lstStyle/>
            <a:p>
              <a:r>
                <a:rPr lang="en-GB" b="1" dirty="0">
                  <a:latin typeface="Nunito" panose="00000500000000000000" pitchFamily="2" charset="0"/>
                </a:rPr>
                <a:t>Challenge: Drive the car to the bank and then to the hospital. </a:t>
              </a:r>
            </a:p>
          </p:txBody>
        </p:sp>
        <p:sp>
          <p:nvSpPr>
            <p:cNvPr id="18" name="TextBox 17">
              <a:extLst>
                <a:ext uri="{FF2B5EF4-FFF2-40B4-BE49-F238E27FC236}">
                  <a16:creationId xmlns:a16="http://schemas.microsoft.com/office/drawing/2014/main" id="{21DBC2E3-6A2E-492E-A1DA-59057FCD83D4}"/>
                </a:ext>
              </a:extLst>
            </p:cNvPr>
            <p:cNvSpPr txBox="1"/>
            <p:nvPr/>
          </p:nvSpPr>
          <p:spPr>
            <a:xfrm>
              <a:off x="7873303" y="495701"/>
              <a:ext cx="3391785" cy="5040231"/>
            </a:xfrm>
            <a:prstGeom prst="roundRect">
              <a:avLst>
                <a:gd name="adj" fmla="val 8517"/>
              </a:avLst>
            </a:prstGeom>
            <a:noFill/>
            <a:ln w="38100">
              <a:solidFill>
                <a:srgbClr val="8E24AA"/>
              </a:solidFill>
            </a:ln>
          </p:spPr>
          <p:txBody>
            <a:bodyPr wrap="square" rtlCol="0">
              <a:spAutoFit/>
            </a:bodyPr>
            <a:lstStyle/>
            <a:p>
              <a:pPr algn="ctr"/>
              <a:r>
                <a:rPr lang="en-GB" sz="1400" b="1" dirty="0">
                  <a:effectLst/>
                  <a:latin typeface="Nunito" panose="00000500000000000000" pitchFamily="2" charset="0"/>
                  <a:ea typeface="MS Mincho" panose="02020609040205080304" pitchFamily="49" charset="-128"/>
                  <a:cs typeface="Times New Roman" panose="02020603050405020304" pitchFamily="18" charset="0"/>
                </a:rPr>
                <a:t>Suggested Questions:</a:t>
              </a:r>
            </a:p>
            <a:p>
              <a:pPr algn="ctr"/>
              <a:endParaRPr lang="en-GB" sz="1400" b="1"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How many targets are there to meet?</a:t>
              </a: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Which route are you going to take to the bank first? </a:t>
              </a: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Map the route out with your finger.</a:t>
              </a: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The squares are much smaller on the grid. How many squares do you think the car should move to get to the bank? </a:t>
              </a: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Now you are at the bank, what command will you use to move towards the hospital? </a:t>
              </a: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dirty="0">
                  <a:effectLst/>
                  <a:latin typeface="Nunito" panose="00000500000000000000" pitchFamily="2" charset="0"/>
                  <a:ea typeface="MS Mincho" panose="02020609040205080304" pitchFamily="49" charset="-128"/>
                  <a:cs typeface="Calibri" panose="020F0502020204030204" pitchFamily="34" charset="0"/>
                </a:rPr>
                <a:t>Use the Undo button to try out your directions and delete them if they are wrong. </a:t>
              </a:r>
              <a:endParaRPr lang="en-GB" sz="1400" dirty="0">
                <a:effectLst/>
                <a:latin typeface="Nunito" panose="00000500000000000000" pitchFamily="2" charset="0"/>
                <a:ea typeface="MS Mincho" panose="02020609040205080304" pitchFamily="49" charset="-128"/>
                <a:cs typeface="Times New Roman" panose="02020603050405020304" pitchFamily="18" charset="0"/>
              </a:endParaRPr>
            </a:p>
          </p:txBody>
        </p:sp>
      </p:grpSp>
      <p:sp>
        <p:nvSpPr>
          <p:cNvPr id="19" name="TextBox 18">
            <a:extLst>
              <a:ext uri="{FF2B5EF4-FFF2-40B4-BE49-F238E27FC236}">
                <a16:creationId xmlns:a16="http://schemas.microsoft.com/office/drawing/2014/main" id="{9C08E3FD-B100-4C82-A4A1-BB4F131D964E}"/>
              </a:ext>
            </a:extLst>
          </p:cNvPr>
          <p:cNvSpPr txBox="1"/>
          <p:nvPr/>
        </p:nvSpPr>
        <p:spPr>
          <a:xfrm>
            <a:off x="448341" y="5729220"/>
            <a:ext cx="7717464" cy="369332"/>
          </a:xfrm>
          <a:prstGeom prst="rect">
            <a:avLst/>
          </a:prstGeom>
          <a:noFill/>
        </p:spPr>
        <p:txBody>
          <a:bodyPr wrap="square" rtlCol="0">
            <a:spAutoFit/>
          </a:bodyPr>
          <a:lstStyle/>
          <a:p>
            <a:pPr marL="285750" indent="-285750">
              <a:buBlip>
                <a:blip r:embed="rId5"/>
              </a:buBlip>
            </a:pPr>
            <a:r>
              <a:rPr lang="en-GB" dirty="0">
                <a:latin typeface="Nunito" panose="00000500000000000000" pitchFamily="2" charset="0"/>
              </a:rPr>
              <a:t>Now have a go at completing the challenge on your own device.</a:t>
            </a:r>
          </a:p>
        </p:txBody>
      </p:sp>
      <p:sp>
        <p:nvSpPr>
          <p:cNvPr id="12" name="TextBox 11">
            <a:extLst>
              <a:ext uri="{FF2B5EF4-FFF2-40B4-BE49-F238E27FC236}">
                <a16:creationId xmlns:a16="http://schemas.microsoft.com/office/drawing/2014/main" id="{919566DF-71C6-0089-9163-E2520B520F43}"/>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7</a:t>
            </a:fld>
            <a:endParaRPr lang="en-GB" sz="1050" dirty="0"/>
          </a:p>
        </p:txBody>
      </p:sp>
    </p:spTree>
    <p:extLst>
      <p:ext uri="{BB962C8B-B14F-4D97-AF65-F5344CB8AC3E}">
        <p14:creationId xmlns:p14="http://schemas.microsoft.com/office/powerpoint/2010/main" val="10925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pic>
        <p:nvPicPr>
          <p:cNvPr id="7" name="Picture 6">
            <a:extLst>
              <a:ext uri="{FF2B5EF4-FFF2-40B4-BE49-F238E27FC236}">
                <a16:creationId xmlns:a16="http://schemas.microsoft.com/office/drawing/2014/main" id="{CA4875DD-1FDD-4B96-A658-0A4552A975A5}"/>
              </a:ext>
            </a:extLst>
          </p:cNvPr>
          <p:cNvPicPr>
            <a:picLocks noChangeAspect="1"/>
          </p:cNvPicPr>
          <p:nvPr/>
        </p:nvPicPr>
        <p:blipFill>
          <a:blip r:embed="rId4"/>
          <a:stretch>
            <a:fillRect/>
          </a:stretch>
        </p:blipFill>
        <p:spPr>
          <a:xfrm>
            <a:off x="744069" y="1218560"/>
            <a:ext cx="5351931" cy="400916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BDC43B7-4632-45A2-AFC1-15A1422BD23F}"/>
              </a:ext>
            </a:extLst>
          </p:cNvPr>
          <p:cNvSpPr txBox="1"/>
          <p:nvPr/>
        </p:nvSpPr>
        <p:spPr>
          <a:xfrm>
            <a:off x="391633" y="354884"/>
            <a:ext cx="6519531" cy="769441"/>
          </a:xfrm>
          <a:prstGeom prst="rect">
            <a:avLst/>
          </a:prstGeom>
          <a:noFill/>
        </p:spPr>
        <p:txBody>
          <a:bodyPr wrap="square" rtlCol="0">
            <a:spAutoFit/>
          </a:bodyPr>
          <a:lstStyle/>
          <a:p>
            <a:r>
              <a:rPr lang="en-GB" sz="4400"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2: Challenge 2</a:t>
            </a:r>
            <a:endParaRPr lang="en-GB" sz="4400" dirty="0"/>
          </a:p>
        </p:txBody>
      </p:sp>
      <p:sp>
        <p:nvSpPr>
          <p:cNvPr id="17" name="Rectangle: Rounded Corners 16">
            <a:extLst>
              <a:ext uri="{FF2B5EF4-FFF2-40B4-BE49-F238E27FC236}">
                <a16:creationId xmlns:a16="http://schemas.microsoft.com/office/drawing/2014/main" id="{813F741D-4DAF-47FF-A238-62921F7B4288}"/>
              </a:ext>
            </a:extLst>
          </p:cNvPr>
          <p:cNvSpPr/>
          <p:nvPr/>
        </p:nvSpPr>
        <p:spPr>
          <a:xfrm>
            <a:off x="6655981" y="322897"/>
            <a:ext cx="4867939" cy="5567540"/>
          </a:xfrm>
          <a:prstGeom prst="roundRect">
            <a:avLst>
              <a:gd name="adj" fmla="val 7712"/>
            </a:avLst>
          </a:prstGeom>
          <a:noFill/>
          <a:ln w="28575">
            <a:solidFill>
              <a:srgbClr val="8E2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1DBC2E3-6A2E-492E-A1DA-59057FCD83D4}"/>
              </a:ext>
            </a:extLst>
          </p:cNvPr>
          <p:cNvSpPr txBox="1"/>
          <p:nvPr/>
        </p:nvSpPr>
        <p:spPr>
          <a:xfrm>
            <a:off x="6788887" y="368743"/>
            <a:ext cx="4602126" cy="3477875"/>
          </a:xfrm>
          <a:prstGeom prst="rect">
            <a:avLst/>
          </a:prstGeom>
          <a:noFill/>
        </p:spPr>
        <p:txBody>
          <a:bodyPr wrap="square" rtlCol="0">
            <a:spAutoFit/>
          </a:bodyPr>
          <a:lstStyle/>
          <a:p>
            <a:pPr algn="ctr"/>
            <a:r>
              <a:rPr lang="en-GB" sz="2000" b="1" dirty="0">
                <a:effectLst/>
                <a:latin typeface="Nunito" panose="00000500000000000000" pitchFamily="2" charset="0"/>
                <a:ea typeface="MS Mincho" panose="02020609040205080304" pitchFamily="49" charset="-128"/>
                <a:cs typeface="Times New Roman" panose="02020603050405020304" pitchFamily="18" charset="0"/>
              </a:rPr>
              <a:t>Other things to try…</a:t>
            </a:r>
          </a:p>
          <a:p>
            <a:pPr algn="ctr"/>
            <a:endParaRPr lang="en-GB" sz="2000" b="1" dirty="0">
              <a:latin typeface="Nunito" panose="00000500000000000000" pitchFamily="2" charset="0"/>
              <a:ea typeface="MS Mincho" panose="02020609040205080304" pitchFamily="49" charset="-128"/>
              <a:cs typeface="Times New Roman" panose="02020603050405020304" pitchFamily="18" charset="0"/>
            </a:endParaRPr>
          </a:p>
          <a:p>
            <a:pPr algn="ctr"/>
            <a:r>
              <a:rPr lang="en-GB" sz="2000" dirty="0">
                <a:effectLst/>
                <a:latin typeface="Nunito" panose="00000500000000000000" pitchFamily="2" charset="0"/>
                <a:ea typeface="MS Mincho" panose="02020609040205080304" pitchFamily="49" charset="-128"/>
                <a:cs typeface="Calibri" panose="020F0502020204030204" pitchFamily="34" charset="0"/>
              </a:rPr>
              <a:t>Once you have completed the task, set yourself another target. e.g., visit the pet shop, the temple and the church. </a:t>
            </a:r>
          </a:p>
          <a:p>
            <a:pPr algn="ctr"/>
            <a:endParaRPr lang="en-GB" sz="2000" dirty="0">
              <a:latin typeface="Nunito" panose="00000500000000000000" pitchFamily="2" charset="0"/>
              <a:ea typeface="MS Mincho" panose="02020609040205080304" pitchFamily="49" charset="-128"/>
              <a:cs typeface="Calibri" panose="020F0502020204030204" pitchFamily="34" charset="0"/>
            </a:endParaRPr>
          </a:p>
          <a:p>
            <a:pPr algn="ctr"/>
            <a:r>
              <a:rPr lang="en-GB" sz="2000" dirty="0">
                <a:effectLst/>
                <a:latin typeface="Nunito" panose="00000500000000000000" pitchFamily="2" charset="0"/>
                <a:ea typeface="MS Mincho" panose="02020609040205080304" pitchFamily="49" charset="-128"/>
                <a:cs typeface="Calibri" panose="020F0502020204030204" pitchFamily="34" charset="0"/>
              </a:rPr>
              <a:t>Can you make the car go around the village and create a big square shape?</a:t>
            </a:r>
          </a:p>
          <a:p>
            <a:pPr algn="ctr"/>
            <a:endParaRPr lang="en-GB" sz="2000" b="1" dirty="0">
              <a:latin typeface="Nunito" panose="00000500000000000000" pitchFamily="2" charset="0"/>
              <a:ea typeface="MS Mincho" panose="02020609040205080304" pitchFamily="49" charset="-128"/>
              <a:cs typeface="Calibri" panose="020F0502020204030204" pitchFamily="34" charset="0"/>
            </a:endParaRPr>
          </a:p>
          <a:p>
            <a:pPr algn="ctr"/>
            <a:r>
              <a:rPr lang="en-GB" sz="2000" b="1" dirty="0">
                <a:effectLst/>
                <a:latin typeface="Nunito" panose="00000500000000000000" pitchFamily="2" charset="0"/>
                <a:ea typeface="MS Mincho" panose="02020609040205080304" pitchFamily="49" charset="-128"/>
                <a:cs typeface="Calibri" panose="020F0502020204030204" pitchFamily="34" charset="0"/>
              </a:rPr>
              <a:t>Explore some of the other scenes by selecting a new background: </a:t>
            </a:r>
            <a:endParaRPr lang="en-GB" sz="2000" b="1" dirty="0">
              <a:effectLst/>
              <a:latin typeface="Nunito" panose="00000500000000000000" pitchFamily="2"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61159B6A-880B-42AA-876D-CC401952ACC4}"/>
              </a:ext>
            </a:extLst>
          </p:cNvPr>
          <p:cNvPicPr>
            <a:picLocks noChangeAspect="1"/>
          </p:cNvPicPr>
          <p:nvPr/>
        </p:nvPicPr>
        <p:blipFill>
          <a:blip r:embed="rId5"/>
          <a:stretch>
            <a:fillRect/>
          </a:stretch>
        </p:blipFill>
        <p:spPr>
          <a:xfrm>
            <a:off x="7761922" y="3940853"/>
            <a:ext cx="2713417" cy="1796681"/>
          </a:xfrm>
          <a:prstGeom prst="rect">
            <a:avLst/>
          </a:prstGeom>
        </p:spPr>
      </p:pic>
      <p:sp>
        <p:nvSpPr>
          <p:cNvPr id="10" name="TextBox 9">
            <a:extLst>
              <a:ext uri="{FF2B5EF4-FFF2-40B4-BE49-F238E27FC236}">
                <a16:creationId xmlns:a16="http://schemas.microsoft.com/office/drawing/2014/main" id="{D79D4DF1-BCBF-3368-5AE8-14CC238EB3C9}"/>
              </a:ext>
            </a:extLst>
          </p:cNvPr>
          <p:cNvSpPr txBox="1"/>
          <p:nvPr/>
        </p:nvSpPr>
        <p:spPr>
          <a:xfrm>
            <a:off x="11353800" y="195939"/>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8</a:t>
            </a:fld>
            <a:endParaRPr lang="en-GB" sz="1050" dirty="0"/>
          </a:p>
        </p:txBody>
      </p:sp>
    </p:spTree>
    <p:extLst>
      <p:ext uri="{BB962C8B-B14F-4D97-AF65-F5344CB8AC3E}">
        <p14:creationId xmlns:p14="http://schemas.microsoft.com/office/powerpoint/2010/main" val="72856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581754" y="365125"/>
            <a:ext cx="10515600" cy="655601"/>
          </a:xfrm>
        </p:spPr>
        <p:txBody>
          <a:bodyPr>
            <a:normAutofit fontScale="90000"/>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New Vocabulary Overview</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9</a:t>
            </a:fld>
            <a:endParaRPr lang="en-GB" sz="1050" dirty="0"/>
          </a:p>
        </p:txBody>
      </p:sp>
      <p:sp>
        <p:nvSpPr>
          <p:cNvPr id="26" name="TextBox 25">
            <a:extLst>
              <a:ext uri="{FF2B5EF4-FFF2-40B4-BE49-F238E27FC236}">
                <a16:creationId xmlns:a16="http://schemas.microsoft.com/office/drawing/2014/main" id="{241E37E9-9178-6AD2-95B4-137EF2BBCD69}"/>
              </a:ext>
            </a:extLst>
          </p:cNvPr>
          <p:cNvSpPr txBox="1"/>
          <p:nvPr/>
        </p:nvSpPr>
        <p:spPr>
          <a:xfrm>
            <a:off x="641341" y="4558326"/>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spcAft>
                <a:spcPts val="600"/>
              </a:spcAft>
              <a:buBlip>
                <a:blip r:embed="rId4"/>
              </a:buBlip>
            </a:pPr>
            <a:r>
              <a:rPr lang="en-GB" sz="1800" b="1"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 Command: </a:t>
            </a:r>
            <a:r>
              <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An action such as left comman</a:t>
            </a:r>
            <a:r>
              <a:rPr lang="en-GB"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d. </a:t>
            </a:r>
          </a:p>
        </p:txBody>
      </p:sp>
      <p:sp>
        <p:nvSpPr>
          <p:cNvPr id="17" name="TextBox 16">
            <a:extLst>
              <a:ext uri="{FF2B5EF4-FFF2-40B4-BE49-F238E27FC236}">
                <a16:creationId xmlns:a16="http://schemas.microsoft.com/office/drawing/2014/main" id="{E0F3D8B0-4F2E-F8E4-C4E9-ED0A01D90E87}"/>
              </a:ext>
            </a:extLst>
          </p:cNvPr>
          <p:cNvSpPr txBox="1"/>
          <p:nvPr/>
        </p:nvSpPr>
        <p:spPr>
          <a:xfrm>
            <a:off x="683550" y="4573517"/>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lgn="ctr">
              <a:lnSpc>
                <a:spcPct val="100000"/>
              </a:lnSpc>
              <a:spcAft>
                <a:spcPts val="600"/>
              </a:spcAft>
            </a:pPr>
            <a:r>
              <a:rPr lang="en-GB" sz="2400" b="1"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Command</a:t>
            </a:r>
            <a:endPar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ED3BE08-BA60-0293-1934-3E74DF12FC3F}"/>
              </a:ext>
            </a:extLst>
          </p:cNvPr>
          <p:cNvSpPr txBox="1"/>
          <p:nvPr/>
        </p:nvSpPr>
        <p:spPr>
          <a:xfrm>
            <a:off x="4440000" y="1164324"/>
            <a:ext cx="3312000" cy="1534478"/>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 Left/Right: </a:t>
            </a:r>
            <a:r>
              <a:rPr lang="en-GB" b="0" dirty="0"/>
              <a:t>A position which relates to something. E.g. make the fish move left on the screen. </a:t>
            </a:r>
            <a:endParaRPr lang="en-GB" b="0" dirty="0">
              <a:cs typeface="Calibri" panose="020F0502020204030204" pitchFamily="34" charset="0"/>
            </a:endParaRPr>
          </a:p>
        </p:txBody>
      </p:sp>
      <p:sp>
        <p:nvSpPr>
          <p:cNvPr id="18" name="TextBox 17">
            <a:extLst>
              <a:ext uri="{FF2B5EF4-FFF2-40B4-BE49-F238E27FC236}">
                <a16:creationId xmlns:a16="http://schemas.microsoft.com/office/drawing/2014/main" id="{1448E77D-D061-31E1-9C79-B42131A8A2D8}"/>
              </a:ext>
            </a:extLst>
          </p:cNvPr>
          <p:cNvSpPr txBox="1"/>
          <p:nvPr/>
        </p:nvSpPr>
        <p:spPr>
          <a:xfrm>
            <a:off x="4471899" y="1207713"/>
            <a:ext cx="3312000"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dirty="0"/>
              <a:t> </a:t>
            </a:r>
            <a:r>
              <a:rPr lang="en-GB" sz="2400" dirty="0"/>
              <a:t>Left/Right</a:t>
            </a:r>
            <a:endParaRPr lang="en-GB" dirty="0"/>
          </a:p>
        </p:txBody>
      </p:sp>
      <p:sp>
        <p:nvSpPr>
          <p:cNvPr id="24" name="TextBox 23">
            <a:extLst>
              <a:ext uri="{FF2B5EF4-FFF2-40B4-BE49-F238E27FC236}">
                <a16:creationId xmlns:a16="http://schemas.microsoft.com/office/drawing/2014/main" id="{FFB751B2-D760-7EF7-2DB1-DA26D11EE0C8}"/>
              </a:ext>
            </a:extLst>
          </p:cNvPr>
          <p:cNvSpPr txBox="1"/>
          <p:nvPr/>
        </p:nvSpPr>
        <p:spPr>
          <a:xfrm>
            <a:off x="8270557" y="1120406"/>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 Challenge: </a:t>
            </a:r>
            <a:r>
              <a:rPr lang="en-GB" b="0" dirty="0"/>
              <a:t>A task to be completed. </a:t>
            </a:r>
            <a:endParaRPr lang="en-GB" sz="1800" b="0" dirty="0"/>
          </a:p>
        </p:txBody>
      </p:sp>
      <p:sp>
        <p:nvSpPr>
          <p:cNvPr id="27" name="TextBox 26">
            <a:extLst>
              <a:ext uri="{FF2B5EF4-FFF2-40B4-BE49-F238E27FC236}">
                <a16:creationId xmlns:a16="http://schemas.microsoft.com/office/drawing/2014/main" id="{390E9CCA-965F-D706-EABA-5E8AA0D37C9E}"/>
              </a:ext>
            </a:extLst>
          </p:cNvPr>
          <p:cNvSpPr txBox="1"/>
          <p:nvPr/>
        </p:nvSpPr>
        <p:spPr>
          <a:xfrm>
            <a:off x="4471899" y="2878377"/>
            <a:ext cx="3312000" cy="1548000"/>
          </a:xfrm>
          <a:prstGeom prst="roundRect">
            <a:avLst>
              <a:gd name="adj" fmla="val 813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 Route: </a:t>
            </a:r>
            <a:r>
              <a:rPr lang="en-GB" b="0" dirty="0"/>
              <a:t>A path an object or thing takes to get somewhere.</a:t>
            </a:r>
          </a:p>
        </p:txBody>
      </p:sp>
      <p:sp>
        <p:nvSpPr>
          <p:cNvPr id="19" name="TextBox 18">
            <a:extLst>
              <a:ext uri="{FF2B5EF4-FFF2-40B4-BE49-F238E27FC236}">
                <a16:creationId xmlns:a16="http://schemas.microsoft.com/office/drawing/2014/main" id="{A6160214-FEF8-A4E9-6BC7-C38272FA642D}"/>
              </a:ext>
            </a:extLst>
          </p:cNvPr>
          <p:cNvSpPr txBox="1"/>
          <p:nvPr/>
        </p:nvSpPr>
        <p:spPr>
          <a:xfrm>
            <a:off x="4503798" y="2916084"/>
            <a:ext cx="3312000" cy="1548000"/>
          </a:xfrm>
          <a:prstGeom prst="roundRect">
            <a:avLst>
              <a:gd name="adj" fmla="val 813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Route</a:t>
            </a:r>
            <a:endParaRPr lang="en-GB" dirty="0"/>
          </a:p>
        </p:txBody>
      </p:sp>
      <p:sp>
        <p:nvSpPr>
          <p:cNvPr id="28" name="TextBox 27">
            <a:extLst>
              <a:ext uri="{FF2B5EF4-FFF2-40B4-BE49-F238E27FC236}">
                <a16:creationId xmlns:a16="http://schemas.microsoft.com/office/drawing/2014/main" id="{55D9BA5A-2721-6B84-759F-66699A0677CB}"/>
              </a:ext>
            </a:extLst>
          </p:cNvPr>
          <p:cNvSpPr txBox="1"/>
          <p:nvPr/>
        </p:nvSpPr>
        <p:spPr>
          <a:xfrm>
            <a:off x="8302456" y="2849284"/>
            <a:ext cx="3312000" cy="1548000"/>
          </a:xfrm>
          <a:prstGeom prst="roundRect">
            <a:avLst>
              <a:gd name="adj" fmla="val 6364"/>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 Delete: </a:t>
            </a:r>
            <a:r>
              <a:rPr lang="en-GB" b="0" dirty="0"/>
              <a:t>Removes something such as an instruction.</a:t>
            </a:r>
          </a:p>
        </p:txBody>
      </p:sp>
      <p:sp>
        <p:nvSpPr>
          <p:cNvPr id="20" name="TextBox 19">
            <a:extLst>
              <a:ext uri="{FF2B5EF4-FFF2-40B4-BE49-F238E27FC236}">
                <a16:creationId xmlns:a16="http://schemas.microsoft.com/office/drawing/2014/main" id="{14B3CBF1-7A58-09CB-AA59-FABA566319B3}"/>
              </a:ext>
            </a:extLst>
          </p:cNvPr>
          <p:cNvSpPr txBox="1"/>
          <p:nvPr/>
        </p:nvSpPr>
        <p:spPr>
          <a:xfrm>
            <a:off x="8302456" y="1127791"/>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Challenge</a:t>
            </a:r>
            <a:endParaRPr lang="en-GB" dirty="0"/>
          </a:p>
        </p:txBody>
      </p:sp>
      <p:sp>
        <p:nvSpPr>
          <p:cNvPr id="21" name="TextBox 20">
            <a:extLst>
              <a:ext uri="{FF2B5EF4-FFF2-40B4-BE49-F238E27FC236}">
                <a16:creationId xmlns:a16="http://schemas.microsoft.com/office/drawing/2014/main" id="{795AF824-FE8F-0B52-4ABC-605C356143BA}"/>
              </a:ext>
            </a:extLst>
          </p:cNvPr>
          <p:cNvSpPr txBox="1"/>
          <p:nvPr/>
        </p:nvSpPr>
        <p:spPr>
          <a:xfrm>
            <a:off x="8334355" y="2885319"/>
            <a:ext cx="3312000" cy="1548000"/>
          </a:xfrm>
          <a:prstGeom prst="roundRect">
            <a:avLst>
              <a:gd name="adj" fmla="val 6364"/>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Delete</a:t>
            </a:r>
            <a:endParaRPr lang="en-GB" dirty="0"/>
          </a:p>
        </p:txBody>
      </p:sp>
      <p:sp>
        <p:nvSpPr>
          <p:cNvPr id="30" name="TextBox 29">
            <a:extLst>
              <a:ext uri="{FF2B5EF4-FFF2-40B4-BE49-F238E27FC236}">
                <a16:creationId xmlns:a16="http://schemas.microsoft.com/office/drawing/2014/main" id="{4517F172-1B51-6347-CD6B-FC7E674D3898}"/>
              </a:ext>
            </a:extLst>
          </p:cNvPr>
          <p:cNvSpPr txBox="1"/>
          <p:nvPr/>
        </p:nvSpPr>
        <p:spPr>
          <a:xfrm>
            <a:off x="673240" y="1147970"/>
            <a:ext cx="3312000"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 Direction: </a:t>
            </a:r>
            <a:r>
              <a:rPr lang="en-GB" b="0" dirty="0"/>
              <a:t>The path that something travels. For example, a robot moving forwards or backwards.</a:t>
            </a:r>
          </a:p>
        </p:txBody>
      </p:sp>
      <p:sp>
        <p:nvSpPr>
          <p:cNvPr id="29" name="TextBox 28">
            <a:extLst>
              <a:ext uri="{FF2B5EF4-FFF2-40B4-BE49-F238E27FC236}">
                <a16:creationId xmlns:a16="http://schemas.microsoft.com/office/drawing/2014/main" id="{2093B9D2-75A7-9FD6-AA87-518A5116890E}"/>
              </a:ext>
            </a:extLst>
          </p:cNvPr>
          <p:cNvSpPr txBox="1"/>
          <p:nvPr/>
        </p:nvSpPr>
        <p:spPr>
          <a:xfrm>
            <a:off x="683550" y="1167583"/>
            <a:ext cx="3312000"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Direction</a:t>
            </a:r>
            <a:endParaRPr lang="en-GB" dirty="0"/>
          </a:p>
        </p:txBody>
      </p:sp>
      <p:sp>
        <p:nvSpPr>
          <p:cNvPr id="32" name="TextBox 31">
            <a:extLst>
              <a:ext uri="{FF2B5EF4-FFF2-40B4-BE49-F238E27FC236}">
                <a16:creationId xmlns:a16="http://schemas.microsoft.com/office/drawing/2014/main" id="{D7A904F1-EC25-A66F-BE2F-5F342C0C3D6E}"/>
              </a:ext>
            </a:extLst>
          </p:cNvPr>
          <p:cNvSpPr txBox="1"/>
          <p:nvPr/>
        </p:nvSpPr>
        <p:spPr>
          <a:xfrm>
            <a:off x="673240" y="2870550"/>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spcAft>
                <a:spcPts val="600"/>
              </a:spcAft>
              <a:buBlip>
                <a:blip r:embed="rId4"/>
              </a:buBlip>
            </a:pPr>
            <a:r>
              <a:rPr lang="en-GB" sz="1800" b="1"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 Undo: </a:t>
            </a:r>
            <a:r>
              <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If we make a mistak</a:t>
            </a:r>
            <a:r>
              <a:rPr lang="en-GB"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e, we can press the undo button.</a:t>
            </a:r>
          </a:p>
        </p:txBody>
      </p:sp>
      <p:sp>
        <p:nvSpPr>
          <p:cNvPr id="31" name="TextBox 30">
            <a:extLst>
              <a:ext uri="{FF2B5EF4-FFF2-40B4-BE49-F238E27FC236}">
                <a16:creationId xmlns:a16="http://schemas.microsoft.com/office/drawing/2014/main" id="{1C03351C-FEAB-4AD6-8095-1AB56078A36E}"/>
              </a:ext>
            </a:extLst>
          </p:cNvPr>
          <p:cNvSpPr txBox="1"/>
          <p:nvPr/>
        </p:nvSpPr>
        <p:spPr>
          <a:xfrm>
            <a:off x="657290" y="2885319"/>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lgn="ctr">
              <a:lnSpc>
                <a:spcPct val="100000"/>
              </a:lnSpc>
              <a:spcAft>
                <a:spcPts val="600"/>
              </a:spcAft>
            </a:pPr>
            <a:r>
              <a:rPr lang="en-GB" sz="2400" b="1">
                <a:solidFill>
                  <a:schemeClr val="bg1"/>
                </a:solidFill>
                <a:latin typeface="Nunito" panose="00000500000000000000" pitchFamily="2" charset="0"/>
                <a:ea typeface="Times New Roman" panose="02020603050405020304" pitchFamily="18" charset="0"/>
                <a:cs typeface="Times New Roman" panose="02020603050405020304" pitchFamily="18" charset="0"/>
              </a:rPr>
              <a:t>Undo</a:t>
            </a:r>
            <a:endPar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797E42E-AEBD-4F4B-2127-3C50DFF99FCD}"/>
              </a:ext>
            </a:extLst>
          </p:cNvPr>
          <p:cNvSpPr txBox="1"/>
          <p:nvPr/>
        </p:nvSpPr>
        <p:spPr>
          <a:xfrm>
            <a:off x="4471899" y="4592662"/>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spcAft>
                <a:spcPts val="600"/>
              </a:spcAft>
              <a:buBlip>
                <a:blip r:embed="rId4"/>
              </a:buBlip>
            </a:pPr>
            <a:r>
              <a:rPr lang="en-GB" sz="1800" b="1"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 Unit: A unit such as make the turtle move 2 units (Squares).</a:t>
            </a:r>
            <a:endParaRPr lang="en-GB" dirty="0">
              <a:solidFill>
                <a:schemeClr val="bg1"/>
              </a:solidFill>
              <a:latin typeface="Nunito" panose="00000500000000000000" pitchFamily="2" charset="0"/>
              <a:ea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3B313ED4-2725-8F53-A4CB-4945C394EA1A}"/>
              </a:ext>
            </a:extLst>
          </p:cNvPr>
          <p:cNvSpPr txBox="1"/>
          <p:nvPr/>
        </p:nvSpPr>
        <p:spPr>
          <a:xfrm>
            <a:off x="4503798" y="4612182"/>
            <a:ext cx="3312000" cy="1548000"/>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p>
            <a:pPr algn="ctr">
              <a:lnSpc>
                <a:spcPct val="100000"/>
              </a:lnSpc>
              <a:spcAft>
                <a:spcPts val="600"/>
              </a:spcAft>
            </a:pPr>
            <a:r>
              <a:rPr lang="en-GB" sz="2400" b="1"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Unit</a:t>
            </a:r>
            <a:endPar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087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500"/>
                                        <p:tgtEl>
                                          <p:spTgt spid="18"/>
                                        </p:tgtEl>
                                      </p:cBhvr>
                                    </p:animEffect>
                                    <p:anim calcmode="lin" valueType="num">
                                      <p:cBhvr>
                                        <p:cTn id="7"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18"/>
                                        </p:tgtEl>
                                        <p:attrNameLst>
                                          <p:attrName>ppt_h</p:attrName>
                                        </p:attrNameLst>
                                      </p:cBhvr>
                                      <p:tavLst>
                                        <p:tav tm="0">
                                          <p:val>
                                            <p:strVal val="ppt_h"/>
                                          </p:val>
                                        </p:tav>
                                        <p:tav tm="100000">
                                          <p:val>
                                            <p:strVal val="ppt_h"/>
                                          </p:val>
                                        </p:tav>
                                      </p:tavLst>
                                    </p:anim>
                                    <p:set>
                                      <p:cBhvr>
                                        <p:cTn id="9" dur="1" fill="hold">
                                          <p:stCondLst>
                                            <p:cond delay="499"/>
                                          </p:stCondLst>
                                        </p:cTn>
                                        <p:tgtEl>
                                          <p:spTgt spid="18"/>
                                        </p:tgtEl>
                                        <p:attrNameLst>
                                          <p:attrName>style.visibility</p:attrName>
                                        </p:attrNameLst>
                                      </p:cBhvr>
                                      <p:to>
                                        <p:strVal val="hidden"/>
                                      </p:to>
                                    </p:se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ppt_w</p:attrName>
                                        </p:attrNameLst>
                                      </p:cBhvr>
                                      <p:tavLst>
                                        <p:tav tm="0" fmla="#ppt_w*sin(2.5*pi*$)">
                                          <p:val>
                                            <p:fltVal val="0"/>
                                          </p:val>
                                        </p:tav>
                                        <p:tav tm="100000">
                                          <p:val>
                                            <p:fltVal val="1"/>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500"/>
                                        <p:tgtEl>
                                          <p:spTgt spid="20"/>
                                        </p:tgtEl>
                                      </p:cBhvr>
                                    </p:animEffect>
                                    <p:anim calcmode="lin" valueType="num">
                                      <p:cBhvr>
                                        <p:cTn id="21" dur="5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strVal val="ppt_h"/>
                                          </p:val>
                                        </p:tav>
                                      </p:tavLst>
                                    </p:anim>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500"/>
                            </p:stCondLst>
                            <p:childTnLst>
                              <p:par>
                                <p:cTn id="25" presetID="45"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ppt_w</p:attrName>
                                        </p:attrNameLst>
                                      </p:cBhvr>
                                      <p:tavLst>
                                        <p:tav tm="0" fmla="#ppt_w*sin(2.5*pi*$)">
                                          <p:val>
                                            <p:fltVal val="0"/>
                                          </p:val>
                                        </p:tav>
                                        <p:tav tm="100000">
                                          <p:val>
                                            <p:fltVal val="1"/>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45" presetClass="exit" presetSubtype="0" fill="hold" grpId="0" nodeType="clickEffect">
                                  <p:stCondLst>
                                    <p:cond delay="0"/>
                                  </p:stCondLst>
                                  <p:childTnLst>
                                    <p:animEffect transition="out" filter="fade">
                                      <p:cBhvr>
                                        <p:cTn id="34" dur="500"/>
                                        <p:tgtEl>
                                          <p:spTgt spid="19"/>
                                        </p:tgtEl>
                                      </p:cBhvr>
                                    </p:animEffect>
                                    <p:anim calcmode="lin" valueType="num">
                                      <p:cBhvr>
                                        <p:cTn id="35" dur="5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500"/>
                                        <p:tgtEl>
                                          <p:spTgt spid="19"/>
                                        </p:tgtEl>
                                        <p:attrNameLst>
                                          <p:attrName>ppt_h</p:attrName>
                                        </p:attrNameLst>
                                      </p:cBhvr>
                                      <p:tavLst>
                                        <p:tav tm="0">
                                          <p:val>
                                            <p:strVal val="ppt_h"/>
                                          </p:val>
                                        </p:tav>
                                        <p:tav tm="100000">
                                          <p:val>
                                            <p:strVal val="ppt_h"/>
                                          </p:val>
                                        </p:tav>
                                      </p:tavLst>
                                    </p:anim>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ppt_w</p:attrName>
                                        </p:attrNameLst>
                                      </p:cBhvr>
                                      <p:tavLst>
                                        <p:tav tm="0" fmla="#ppt_w*sin(2.5*pi*$)">
                                          <p:val>
                                            <p:fltVal val="0"/>
                                          </p:val>
                                        </p:tav>
                                        <p:tav tm="100000">
                                          <p:val>
                                            <p:fltVal val="1"/>
                                          </p:val>
                                        </p:tav>
                                      </p:tavLst>
                                    </p:anim>
                                    <p:anim calcmode="lin" valueType="num">
                                      <p:cBhvr>
                                        <p:cTn id="43"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45" presetClass="exit" presetSubtype="0" fill="hold" grpId="0" nodeType="clickEffect">
                                  <p:stCondLst>
                                    <p:cond delay="0"/>
                                  </p:stCondLst>
                                  <p:childTnLst>
                                    <p:animEffect transition="out" filter="fade">
                                      <p:cBhvr>
                                        <p:cTn id="48" dur="500"/>
                                        <p:tgtEl>
                                          <p:spTgt spid="21"/>
                                        </p:tgtEl>
                                      </p:cBhvr>
                                    </p:animEffect>
                                    <p:anim calcmode="lin" valueType="num">
                                      <p:cBhvr>
                                        <p:cTn id="49" dur="5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0" dur="500"/>
                                        <p:tgtEl>
                                          <p:spTgt spid="21"/>
                                        </p:tgtEl>
                                        <p:attrNameLst>
                                          <p:attrName>ppt_h</p:attrName>
                                        </p:attrNameLst>
                                      </p:cBhvr>
                                      <p:tavLst>
                                        <p:tav tm="0">
                                          <p:val>
                                            <p:strVal val="ppt_h"/>
                                          </p:val>
                                        </p:tav>
                                        <p:tav tm="100000">
                                          <p:val>
                                            <p:strVal val="ppt_h"/>
                                          </p:val>
                                        </p:tav>
                                      </p:tavLst>
                                    </p:anim>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500"/>
                            </p:stCondLst>
                            <p:childTnLst>
                              <p:par>
                                <p:cTn id="53" presetID="45"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ppt_w</p:attrName>
                                        </p:attrNameLst>
                                      </p:cBhvr>
                                      <p:tavLst>
                                        <p:tav tm="0" fmla="#ppt_w*sin(2.5*pi*$)">
                                          <p:val>
                                            <p:fltVal val="0"/>
                                          </p:val>
                                        </p:tav>
                                        <p:tav tm="100000">
                                          <p:val>
                                            <p:fltVal val="1"/>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17"/>
                    </p:tgtEl>
                  </p:cond>
                </p:stCondLst>
                <p:endSync evt="end" delay="0">
                  <p:rtn val="all"/>
                </p:endSync>
                <p:childTnLst>
                  <p:par>
                    <p:cTn id="59" fill="hold">
                      <p:stCondLst>
                        <p:cond delay="0"/>
                      </p:stCondLst>
                      <p:childTnLst>
                        <p:par>
                          <p:cTn id="60" fill="hold">
                            <p:stCondLst>
                              <p:cond delay="0"/>
                            </p:stCondLst>
                            <p:childTnLst>
                              <p:par>
                                <p:cTn id="61" presetID="45" presetClass="exit" presetSubtype="0" fill="hold" grpId="0" nodeType="clickEffect">
                                  <p:stCondLst>
                                    <p:cond delay="0"/>
                                  </p:stCondLst>
                                  <p:childTnLst>
                                    <p:animEffect transition="out" filter="fade">
                                      <p:cBhvr>
                                        <p:cTn id="62" dur="500"/>
                                        <p:tgtEl>
                                          <p:spTgt spid="17"/>
                                        </p:tgtEl>
                                      </p:cBhvr>
                                    </p:animEffect>
                                    <p:anim calcmode="lin" valueType="num">
                                      <p:cBhvr>
                                        <p:cTn id="63" dur="5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 dur="500"/>
                                        <p:tgtEl>
                                          <p:spTgt spid="17"/>
                                        </p:tgtEl>
                                        <p:attrNameLst>
                                          <p:attrName>ppt_h</p:attrName>
                                        </p:attrNameLst>
                                      </p:cBhvr>
                                      <p:tavLst>
                                        <p:tav tm="0">
                                          <p:val>
                                            <p:strVal val="ppt_h"/>
                                          </p:val>
                                        </p:tav>
                                        <p:tav tm="100000">
                                          <p:val>
                                            <p:strVal val="ppt_h"/>
                                          </p:val>
                                        </p:tav>
                                      </p:tavLst>
                                    </p:anim>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500"/>
                            </p:stCondLst>
                            <p:childTnLst>
                              <p:par>
                                <p:cTn id="67" presetID="45"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ppt_w</p:attrName>
                                        </p:attrNameLst>
                                      </p:cBhvr>
                                      <p:tavLst>
                                        <p:tav tm="0" fmla="#ppt_w*sin(2.5*pi*$)">
                                          <p:val>
                                            <p:fltVal val="0"/>
                                          </p:val>
                                        </p:tav>
                                        <p:tav tm="100000">
                                          <p:val>
                                            <p:fltVal val="1"/>
                                          </p:val>
                                        </p:tav>
                                      </p:tavLst>
                                    </p:anim>
                                    <p:anim calcmode="lin" valueType="num">
                                      <p:cBhvr>
                                        <p:cTn id="71"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7"/>
                  </p:tgtEl>
                </p:cond>
              </p:nextCondLst>
            </p:seq>
            <p:seq concurrent="1" nextAc="seek">
              <p:cTn id="72" restart="whenNotActive" fill="hold" evtFilter="cancelBubble" nodeType="interactiveSeq">
                <p:stCondLst>
                  <p:cond evt="onClick" delay="0">
                    <p:tgtEl>
                      <p:spTgt spid="29"/>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grpId="0" nodeType="clickEffect">
                                  <p:stCondLst>
                                    <p:cond delay="0"/>
                                  </p:stCondLst>
                                  <p:childTnLst>
                                    <p:animEffect transition="out" filter="fade">
                                      <p:cBhvr>
                                        <p:cTn id="76" dur="500"/>
                                        <p:tgtEl>
                                          <p:spTgt spid="29"/>
                                        </p:tgtEl>
                                      </p:cBhvr>
                                    </p:animEffect>
                                    <p:anim calcmode="lin" valueType="num">
                                      <p:cBhvr>
                                        <p:cTn id="77"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500"/>
                                        <p:tgtEl>
                                          <p:spTgt spid="29"/>
                                        </p:tgtEl>
                                        <p:attrNameLst>
                                          <p:attrName>ppt_h</p:attrName>
                                        </p:attrNameLst>
                                      </p:cBhvr>
                                      <p:tavLst>
                                        <p:tav tm="0">
                                          <p:val>
                                            <p:strVal val="ppt_h"/>
                                          </p:val>
                                        </p:tav>
                                        <p:tav tm="100000">
                                          <p:val>
                                            <p:strVal val="ppt_h"/>
                                          </p:val>
                                        </p:tav>
                                      </p:tavLst>
                                    </p:anim>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500"/>
                            </p:stCondLst>
                            <p:childTnLst>
                              <p:par>
                                <p:cTn id="81" presetID="45"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anim calcmode="lin" valueType="num">
                                      <p:cBhvr>
                                        <p:cTn id="84" dur="500" fill="hold"/>
                                        <p:tgtEl>
                                          <p:spTgt spid="30"/>
                                        </p:tgtEl>
                                        <p:attrNameLst>
                                          <p:attrName>ppt_w</p:attrName>
                                        </p:attrNameLst>
                                      </p:cBhvr>
                                      <p:tavLst>
                                        <p:tav tm="0" fmla="#ppt_w*sin(2.5*pi*$)">
                                          <p:val>
                                            <p:fltVal val="0"/>
                                          </p:val>
                                        </p:tav>
                                        <p:tav tm="100000">
                                          <p:val>
                                            <p:fltVal val="1"/>
                                          </p:val>
                                        </p:tav>
                                      </p:tavLst>
                                    </p:anim>
                                    <p:anim calcmode="lin" valueType="num">
                                      <p:cBhvr>
                                        <p:cTn id="85"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1"/>
                    </p:tgtEl>
                  </p:cond>
                </p:stCondLst>
                <p:endSync evt="end" delay="0">
                  <p:rtn val="all"/>
                </p:endSync>
                <p:childTnLst>
                  <p:par>
                    <p:cTn id="87" fill="hold">
                      <p:stCondLst>
                        <p:cond delay="0"/>
                      </p:stCondLst>
                      <p:childTnLst>
                        <p:par>
                          <p:cTn id="88" fill="hold">
                            <p:stCondLst>
                              <p:cond delay="0"/>
                            </p:stCondLst>
                            <p:childTnLst>
                              <p:par>
                                <p:cTn id="89" presetID="45" presetClass="exit" presetSubtype="0" fill="hold" grpId="0" nodeType="clickEffect">
                                  <p:stCondLst>
                                    <p:cond delay="0"/>
                                  </p:stCondLst>
                                  <p:childTnLst>
                                    <p:animEffect transition="out" filter="fade">
                                      <p:cBhvr>
                                        <p:cTn id="90" dur="500"/>
                                        <p:tgtEl>
                                          <p:spTgt spid="31"/>
                                        </p:tgtEl>
                                      </p:cBhvr>
                                    </p:animEffect>
                                    <p:anim calcmode="lin" valueType="num">
                                      <p:cBhvr>
                                        <p:cTn id="91"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2" dur="500"/>
                                        <p:tgtEl>
                                          <p:spTgt spid="31"/>
                                        </p:tgtEl>
                                        <p:attrNameLst>
                                          <p:attrName>ppt_h</p:attrName>
                                        </p:attrNameLst>
                                      </p:cBhvr>
                                      <p:tavLst>
                                        <p:tav tm="0">
                                          <p:val>
                                            <p:strVal val="ppt_h"/>
                                          </p:val>
                                        </p:tav>
                                        <p:tav tm="100000">
                                          <p:val>
                                            <p:strVal val="ppt_h"/>
                                          </p:val>
                                        </p:tav>
                                      </p:tavLst>
                                    </p:anim>
                                    <p:set>
                                      <p:cBhvr>
                                        <p:cTn id="93" dur="1" fill="hold">
                                          <p:stCondLst>
                                            <p:cond delay="499"/>
                                          </p:stCondLst>
                                        </p:cTn>
                                        <p:tgtEl>
                                          <p:spTgt spid="31"/>
                                        </p:tgtEl>
                                        <p:attrNameLst>
                                          <p:attrName>style.visibility</p:attrName>
                                        </p:attrNameLst>
                                      </p:cBhvr>
                                      <p:to>
                                        <p:strVal val="hidden"/>
                                      </p:to>
                                    </p:set>
                                  </p:childTnLst>
                                </p:cTn>
                              </p:par>
                            </p:childTnLst>
                          </p:cTn>
                        </p:par>
                        <p:par>
                          <p:cTn id="94" fill="hold">
                            <p:stCondLst>
                              <p:cond delay="500"/>
                            </p:stCondLst>
                            <p:childTnLst>
                              <p:par>
                                <p:cTn id="95" presetID="45"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anim calcmode="lin" valueType="num">
                                      <p:cBhvr>
                                        <p:cTn id="98" dur="500" fill="hold"/>
                                        <p:tgtEl>
                                          <p:spTgt spid="32"/>
                                        </p:tgtEl>
                                        <p:attrNameLst>
                                          <p:attrName>ppt_w</p:attrName>
                                        </p:attrNameLst>
                                      </p:cBhvr>
                                      <p:tavLst>
                                        <p:tav tm="0" fmla="#ppt_w*sin(2.5*pi*$)">
                                          <p:val>
                                            <p:fltVal val="0"/>
                                          </p:val>
                                        </p:tav>
                                        <p:tav tm="100000">
                                          <p:val>
                                            <p:fltVal val="1"/>
                                          </p:val>
                                        </p:tav>
                                      </p:tavLst>
                                    </p:anim>
                                    <p:anim calcmode="lin" valueType="num">
                                      <p:cBhvr>
                                        <p:cTn id="99"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
                  </p:tgtEl>
                </p:cond>
              </p:nextCondLst>
            </p:seq>
            <p:seq concurrent="1" nextAc="seek">
              <p:cTn id="100" restart="whenNotActive" fill="hold" evtFilter="cancelBubble" nodeType="interactiveSeq">
                <p:stCondLst>
                  <p:cond evt="onClick" delay="0">
                    <p:tgtEl>
                      <p:spTgt spid="30"/>
                    </p:tgtEl>
                  </p:cond>
                </p:stCondLst>
                <p:endSync evt="end" delay="0">
                  <p:rtn val="all"/>
                </p:endSync>
                <p:childTnLst>
                  <p:par>
                    <p:cTn id="101" fill="hold">
                      <p:stCondLst>
                        <p:cond delay="0"/>
                      </p:stCondLst>
                      <p:childTnLst>
                        <p:par>
                          <p:cTn id="102" fill="hold">
                            <p:stCondLst>
                              <p:cond delay="0"/>
                            </p:stCondLst>
                            <p:childTnLst>
                              <p:par>
                                <p:cTn id="103" presetID="45" presetClass="exit" presetSubtype="0" fill="hold" grpId="1" nodeType="clickEffect">
                                  <p:stCondLst>
                                    <p:cond delay="0"/>
                                  </p:stCondLst>
                                  <p:childTnLst>
                                    <p:animEffect transition="out" filter="fade">
                                      <p:cBhvr>
                                        <p:cTn id="104" dur="500"/>
                                        <p:tgtEl>
                                          <p:spTgt spid="30"/>
                                        </p:tgtEl>
                                      </p:cBhvr>
                                    </p:animEffect>
                                    <p:anim calcmode="lin" valueType="num">
                                      <p:cBhvr>
                                        <p:cTn id="105"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6" dur="500"/>
                                        <p:tgtEl>
                                          <p:spTgt spid="30"/>
                                        </p:tgtEl>
                                        <p:attrNameLst>
                                          <p:attrName>ppt_h</p:attrName>
                                        </p:attrNameLst>
                                      </p:cBhvr>
                                      <p:tavLst>
                                        <p:tav tm="0">
                                          <p:val>
                                            <p:strVal val="ppt_h"/>
                                          </p:val>
                                        </p:tav>
                                        <p:tav tm="100000">
                                          <p:val>
                                            <p:strVal val="ppt_h"/>
                                          </p:val>
                                        </p:tav>
                                      </p:tavLst>
                                    </p:anim>
                                    <p:set>
                                      <p:cBhvr>
                                        <p:cTn id="107" dur="1" fill="hold">
                                          <p:stCondLst>
                                            <p:cond delay="499"/>
                                          </p:stCondLst>
                                        </p:cTn>
                                        <p:tgtEl>
                                          <p:spTgt spid="30"/>
                                        </p:tgtEl>
                                        <p:attrNameLst>
                                          <p:attrName>style.visibility</p:attrName>
                                        </p:attrNameLst>
                                      </p:cBhvr>
                                      <p:to>
                                        <p:strVal val="hidden"/>
                                      </p:to>
                                    </p:set>
                                  </p:childTnLst>
                                </p:cTn>
                              </p:par>
                            </p:childTnLst>
                          </p:cTn>
                        </p:par>
                        <p:par>
                          <p:cTn id="108" fill="hold">
                            <p:stCondLst>
                              <p:cond delay="500"/>
                            </p:stCondLst>
                            <p:childTnLst>
                              <p:par>
                                <p:cTn id="109" presetID="45" presetClass="entr" presetSubtype="0" fill="hold" grpId="1"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anim calcmode="lin" valueType="num">
                                      <p:cBhvr>
                                        <p:cTn id="112" dur="500" fill="hold"/>
                                        <p:tgtEl>
                                          <p:spTgt spid="29"/>
                                        </p:tgtEl>
                                        <p:attrNameLst>
                                          <p:attrName>ppt_w</p:attrName>
                                        </p:attrNameLst>
                                      </p:cBhvr>
                                      <p:tavLst>
                                        <p:tav tm="0" fmla="#ppt_w*sin(2.5*pi*$)">
                                          <p:val>
                                            <p:fltVal val="0"/>
                                          </p:val>
                                        </p:tav>
                                        <p:tav tm="100000">
                                          <p:val>
                                            <p:fltVal val="1"/>
                                          </p:val>
                                        </p:tav>
                                      </p:tavLst>
                                    </p:anim>
                                    <p:anim calcmode="lin" valueType="num">
                                      <p:cBhvr>
                                        <p:cTn id="113"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
                  </p:tgtEl>
                </p:cond>
              </p:nextCondLst>
            </p:seq>
            <p:seq concurrent="1" nextAc="seek">
              <p:cTn id="114" restart="whenNotActive" fill="hold" evtFilter="cancelBubble" nodeType="interactiveSeq">
                <p:stCondLst>
                  <p:cond evt="onClick" delay="0">
                    <p:tgtEl>
                      <p:spTgt spid="32"/>
                    </p:tgtEl>
                  </p:cond>
                </p:stCondLst>
                <p:endSync evt="end" delay="0">
                  <p:rtn val="all"/>
                </p:endSync>
                <p:childTnLst>
                  <p:par>
                    <p:cTn id="115" fill="hold">
                      <p:stCondLst>
                        <p:cond delay="0"/>
                      </p:stCondLst>
                      <p:childTnLst>
                        <p:par>
                          <p:cTn id="116" fill="hold">
                            <p:stCondLst>
                              <p:cond delay="0"/>
                            </p:stCondLst>
                            <p:childTnLst>
                              <p:par>
                                <p:cTn id="117" presetID="45" presetClass="exit" presetSubtype="0" fill="hold" grpId="1" nodeType="clickEffect">
                                  <p:stCondLst>
                                    <p:cond delay="0"/>
                                  </p:stCondLst>
                                  <p:childTnLst>
                                    <p:animEffect transition="out" filter="fade">
                                      <p:cBhvr>
                                        <p:cTn id="118" dur="500"/>
                                        <p:tgtEl>
                                          <p:spTgt spid="32"/>
                                        </p:tgtEl>
                                      </p:cBhvr>
                                    </p:animEffect>
                                    <p:anim calcmode="lin" valueType="num">
                                      <p:cBhvr>
                                        <p:cTn id="119"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0" dur="500"/>
                                        <p:tgtEl>
                                          <p:spTgt spid="32"/>
                                        </p:tgtEl>
                                        <p:attrNameLst>
                                          <p:attrName>ppt_h</p:attrName>
                                        </p:attrNameLst>
                                      </p:cBhvr>
                                      <p:tavLst>
                                        <p:tav tm="0">
                                          <p:val>
                                            <p:strVal val="ppt_h"/>
                                          </p:val>
                                        </p:tav>
                                        <p:tav tm="100000">
                                          <p:val>
                                            <p:strVal val="ppt_h"/>
                                          </p:val>
                                        </p:tav>
                                      </p:tavLst>
                                    </p:anim>
                                    <p:set>
                                      <p:cBhvr>
                                        <p:cTn id="121" dur="1" fill="hold">
                                          <p:stCondLst>
                                            <p:cond delay="499"/>
                                          </p:stCondLst>
                                        </p:cTn>
                                        <p:tgtEl>
                                          <p:spTgt spid="32"/>
                                        </p:tgtEl>
                                        <p:attrNameLst>
                                          <p:attrName>style.visibility</p:attrName>
                                        </p:attrNameLst>
                                      </p:cBhvr>
                                      <p:to>
                                        <p:strVal val="hidden"/>
                                      </p:to>
                                    </p:set>
                                  </p:childTnLst>
                                </p:cTn>
                              </p:par>
                            </p:childTnLst>
                          </p:cTn>
                        </p:par>
                        <p:par>
                          <p:cTn id="122" fill="hold">
                            <p:stCondLst>
                              <p:cond delay="500"/>
                            </p:stCondLst>
                            <p:childTnLst>
                              <p:par>
                                <p:cTn id="123" presetID="45" presetClass="entr" presetSubtype="0" fill="hold" grpId="1"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fade">
                                      <p:cBhvr>
                                        <p:cTn id="125" dur="500"/>
                                        <p:tgtEl>
                                          <p:spTgt spid="31"/>
                                        </p:tgtEl>
                                      </p:cBhvr>
                                    </p:animEffect>
                                    <p:anim calcmode="lin" valueType="num">
                                      <p:cBhvr>
                                        <p:cTn id="126" dur="500" fill="hold"/>
                                        <p:tgtEl>
                                          <p:spTgt spid="31"/>
                                        </p:tgtEl>
                                        <p:attrNameLst>
                                          <p:attrName>ppt_w</p:attrName>
                                        </p:attrNameLst>
                                      </p:cBhvr>
                                      <p:tavLst>
                                        <p:tav tm="0" fmla="#ppt_w*sin(2.5*pi*$)">
                                          <p:val>
                                            <p:fltVal val="0"/>
                                          </p:val>
                                        </p:tav>
                                        <p:tav tm="100000">
                                          <p:val>
                                            <p:fltVal val="1"/>
                                          </p:val>
                                        </p:tav>
                                      </p:tavLst>
                                    </p:anim>
                                    <p:anim calcmode="lin" valueType="num">
                                      <p:cBhvr>
                                        <p:cTn id="127"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2"/>
                  </p:tgtEl>
                </p:cond>
              </p:nextCondLst>
            </p:seq>
            <p:seq concurrent="1" nextAc="seek">
              <p:cTn id="128" restart="whenNotActive" fill="hold" evtFilter="cancelBubble" nodeType="interactiveSeq">
                <p:stCondLst>
                  <p:cond evt="onClick" delay="0">
                    <p:tgtEl>
                      <p:spTgt spid="26"/>
                    </p:tgtEl>
                  </p:cond>
                </p:stCondLst>
                <p:endSync evt="end" delay="0">
                  <p:rtn val="all"/>
                </p:endSync>
                <p:childTnLst>
                  <p:par>
                    <p:cTn id="129" fill="hold">
                      <p:stCondLst>
                        <p:cond delay="0"/>
                      </p:stCondLst>
                      <p:childTnLst>
                        <p:par>
                          <p:cTn id="130" fill="hold">
                            <p:stCondLst>
                              <p:cond delay="0"/>
                            </p:stCondLst>
                            <p:childTnLst>
                              <p:par>
                                <p:cTn id="131" presetID="45" presetClass="exit" presetSubtype="0" fill="hold" grpId="1" nodeType="clickEffect">
                                  <p:stCondLst>
                                    <p:cond delay="0"/>
                                  </p:stCondLst>
                                  <p:childTnLst>
                                    <p:animEffect transition="out" filter="fade">
                                      <p:cBhvr>
                                        <p:cTn id="132" dur="500"/>
                                        <p:tgtEl>
                                          <p:spTgt spid="26"/>
                                        </p:tgtEl>
                                      </p:cBhvr>
                                    </p:animEffect>
                                    <p:anim calcmode="lin" valueType="num">
                                      <p:cBhvr>
                                        <p:cTn id="133" dur="5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500"/>
                                        <p:tgtEl>
                                          <p:spTgt spid="26"/>
                                        </p:tgtEl>
                                        <p:attrNameLst>
                                          <p:attrName>ppt_h</p:attrName>
                                        </p:attrNameLst>
                                      </p:cBhvr>
                                      <p:tavLst>
                                        <p:tav tm="0">
                                          <p:val>
                                            <p:strVal val="ppt_h"/>
                                          </p:val>
                                        </p:tav>
                                        <p:tav tm="100000">
                                          <p:val>
                                            <p:strVal val="ppt_h"/>
                                          </p:val>
                                        </p:tav>
                                      </p:tavLst>
                                    </p:anim>
                                    <p:set>
                                      <p:cBhvr>
                                        <p:cTn id="135" dur="1" fill="hold">
                                          <p:stCondLst>
                                            <p:cond delay="499"/>
                                          </p:stCondLst>
                                        </p:cTn>
                                        <p:tgtEl>
                                          <p:spTgt spid="26"/>
                                        </p:tgtEl>
                                        <p:attrNameLst>
                                          <p:attrName>style.visibility</p:attrName>
                                        </p:attrNameLst>
                                      </p:cBhvr>
                                      <p:to>
                                        <p:strVal val="hidden"/>
                                      </p:to>
                                    </p:set>
                                  </p:childTnLst>
                                </p:cTn>
                              </p:par>
                            </p:childTnLst>
                          </p:cTn>
                        </p:par>
                        <p:par>
                          <p:cTn id="136" fill="hold">
                            <p:stCondLst>
                              <p:cond delay="500"/>
                            </p:stCondLst>
                            <p:childTnLst>
                              <p:par>
                                <p:cTn id="137" presetID="45" presetClass="entr" presetSubtype="0" fill="hold" grpId="1"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anim calcmode="lin" valueType="num">
                                      <p:cBhvr>
                                        <p:cTn id="140" dur="500" fill="hold"/>
                                        <p:tgtEl>
                                          <p:spTgt spid="17"/>
                                        </p:tgtEl>
                                        <p:attrNameLst>
                                          <p:attrName>ppt_w</p:attrName>
                                        </p:attrNameLst>
                                      </p:cBhvr>
                                      <p:tavLst>
                                        <p:tav tm="0" fmla="#ppt_w*sin(2.5*pi*$)">
                                          <p:val>
                                            <p:fltVal val="0"/>
                                          </p:val>
                                        </p:tav>
                                        <p:tav tm="100000">
                                          <p:val>
                                            <p:fltVal val="1"/>
                                          </p:val>
                                        </p:tav>
                                      </p:tavLst>
                                    </p:anim>
                                    <p:anim calcmode="lin" valueType="num">
                                      <p:cBhvr>
                                        <p:cTn id="141"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seq concurrent="1" nextAc="seek">
              <p:cTn id="142" restart="whenNotActive" fill="hold" evtFilter="cancelBubble" nodeType="interactiveSeq">
                <p:stCondLst>
                  <p:cond evt="onClick" delay="0">
                    <p:tgtEl>
                      <p:spTgt spid="23"/>
                    </p:tgtEl>
                  </p:cond>
                </p:stCondLst>
                <p:endSync evt="end" delay="0">
                  <p:rtn val="all"/>
                </p:endSync>
                <p:childTnLst>
                  <p:par>
                    <p:cTn id="143" fill="hold">
                      <p:stCondLst>
                        <p:cond delay="0"/>
                      </p:stCondLst>
                      <p:childTnLst>
                        <p:par>
                          <p:cTn id="144" fill="hold">
                            <p:stCondLst>
                              <p:cond delay="0"/>
                            </p:stCondLst>
                            <p:childTnLst>
                              <p:par>
                                <p:cTn id="145" presetID="45" presetClass="exit" presetSubtype="0" fill="hold" grpId="1" nodeType="clickEffect">
                                  <p:stCondLst>
                                    <p:cond delay="0"/>
                                  </p:stCondLst>
                                  <p:childTnLst>
                                    <p:animEffect transition="out" filter="fade">
                                      <p:cBhvr>
                                        <p:cTn id="146" dur="500"/>
                                        <p:tgtEl>
                                          <p:spTgt spid="23"/>
                                        </p:tgtEl>
                                      </p:cBhvr>
                                    </p:animEffect>
                                    <p:anim calcmode="lin" valueType="num">
                                      <p:cBhvr>
                                        <p:cTn id="147" dur="5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8" dur="500"/>
                                        <p:tgtEl>
                                          <p:spTgt spid="23"/>
                                        </p:tgtEl>
                                        <p:attrNameLst>
                                          <p:attrName>ppt_h</p:attrName>
                                        </p:attrNameLst>
                                      </p:cBhvr>
                                      <p:tavLst>
                                        <p:tav tm="0">
                                          <p:val>
                                            <p:strVal val="ppt_h"/>
                                          </p:val>
                                        </p:tav>
                                        <p:tav tm="100000">
                                          <p:val>
                                            <p:strVal val="ppt_h"/>
                                          </p:val>
                                        </p:tav>
                                      </p:tavLst>
                                    </p:anim>
                                    <p:set>
                                      <p:cBhvr>
                                        <p:cTn id="149" dur="1" fill="hold">
                                          <p:stCondLst>
                                            <p:cond delay="499"/>
                                          </p:stCondLst>
                                        </p:cTn>
                                        <p:tgtEl>
                                          <p:spTgt spid="23"/>
                                        </p:tgtEl>
                                        <p:attrNameLst>
                                          <p:attrName>style.visibility</p:attrName>
                                        </p:attrNameLst>
                                      </p:cBhvr>
                                      <p:to>
                                        <p:strVal val="hidden"/>
                                      </p:to>
                                    </p:set>
                                  </p:childTnLst>
                                </p:cTn>
                              </p:par>
                            </p:childTnLst>
                          </p:cTn>
                        </p:par>
                        <p:par>
                          <p:cTn id="150" fill="hold">
                            <p:stCondLst>
                              <p:cond delay="500"/>
                            </p:stCondLst>
                            <p:childTnLst>
                              <p:par>
                                <p:cTn id="151" presetID="45" presetClass="entr" presetSubtype="0" fill="hold" grpId="1" nodeType="after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500"/>
                                        <p:tgtEl>
                                          <p:spTgt spid="18"/>
                                        </p:tgtEl>
                                      </p:cBhvr>
                                    </p:animEffect>
                                    <p:anim calcmode="lin" valueType="num">
                                      <p:cBhvr>
                                        <p:cTn id="154" dur="500" fill="hold"/>
                                        <p:tgtEl>
                                          <p:spTgt spid="18"/>
                                        </p:tgtEl>
                                        <p:attrNameLst>
                                          <p:attrName>ppt_w</p:attrName>
                                        </p:attrNameLst>
                                      </p:cBhvr>
                                      <p:tavLst>
                                        <p:tav tm="0" fmla="#ppt_w*sin(2.5*pi*$)">
                                          <p:val>
                                            <p:fltVal val="0"/>
                                          </p:val>
                                        </p:tav>
                                        <p:tav tm="100000">
                                          <p:val>
                                            <p:fltVal val="1"/>
                                          </p:val>
                                        </p:tav>
                                      </p:tavLst>
                                    </p:anim>
                                    <p:anim calcmode="lin" valueType="num">
                                      <p:cBhvr>
                                        <p:cTn id="155"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3"/>
                  </p:tgtEl>
                </p:cond>
              </p:nextCondLst>
            </p:seq>
            <p:seq concurrent="1" nextAc="seek">
              <p:cTn id="156" restart="whenNotActive" fill="hold" evtFilter="cancelBubble" nodeType="interactiveSeq">
                <p:stCondLst>
                  <p:cond evt="onClick" delay="0">
                    <p:tgtEl>
                      <p:spTgt spid="27"/>
                    </p:tgtEl>
                  </p:cond>
                </p:stCondLst>
                <p:endSync evt="end" delay="0">
                  <p:rtn val="all"/>
                </p:endSync>
                <p:childTnLst>
                  <p:par>
                    <p:cTn id="157" fill="hold">
                      <p:stCondLst>
                        <p:cond delay="0"/>
                      </p:stCondLst>
                      <p:childTnLst>
                        <p:par>
                          <p:cTn id="158" fill="hold">
                            <p:stCondLst>
                              <p:cond delay="0"/>
                            </p:stCondLst>
                            <p:childTnLst>
                              <p:par>
                                <p:cTn id="159" presetID="45" presetClass="exit" presetSubtype="0" fill="hold" grpId="1" nodeType="clickEffect">
                                  <p:stCondLst>
                                    <p:cond delay="0"/>
                                  </p:stCondLst>
                                  <p:childTnLst>
                                    <p:animEffect transition="out" filter="fade">
                                      <p:cBhvr>
                                        <p:cTn id="160" dur="500"/>
                                        <p:tgtEl>
                                          <p:spTgt spid="27"/>
                                        </p:tgtEl>
                                      </p:cBhvr>
                                    </p:animEffect>
                                    <p:anim calcmode="lin" valueType="num">
                                      <p:cBhvr>
                                        <p:cTn id="161"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2" dur="500"/>
                                        <p:tgtEl>
                                          <p:spTgt spid="27"/>
                                        </p:tgtEl>
                                        <p:attrNameLst>
                                          <p:attrName>ppt_h</p:attrName>
                                        </p:attrNameLst>
                                      </p:cBhvr>
                                      <p:tavLst>
                                        <p:tav tm="0">
                                          <p:val>
                                            <p:strVal val="ppt_h"/>
                                          </p:val>
                                        </p:tav>
                                        <p:tav tm="100000">
                                          <p:val>
                                            <p:strVal val="ppt_h"/>
                                          </p:val>
                                        </p:tav>
                                      </p:tavLst>
                                    </p:anim>
                                    <p:set>
                                      <p:cBhvr>
                                        <p:cTn id="163" dur="1" fill="hold">
                                          <p:stCondLst>
                                            <p:cond delay="499"/>
                                          </p:stCondLst>
                                        </p:cTn>
                                        <p:tgtEl>
                                          <p:spTgt spid="27"/>
                                        </p:tgtEl>
                                        <p:attrNameLst>
                                          <p:attrName>style.visibility</p:attrName>
                                        </p:attrNameLst>
                                      </p:cBhvr>
                                      <p:to>
                                        <p:strVal val="hidden"/>
                                      </p:to>
                                    </p:set>
                                  </p:childTnLst>
                                </p:cTn>
                              </p:par>
                            </p:childTnLst>
                          </p:cTn>
                        </p:par>
                        <p:par>
                          <p:cTn id="164" fill="hold">
                            <p:stCondLst>
                              <p:cond delay="500"/>
                            </p:stCondLst>
                            <p:childTnLst>
                              <p:par>
                                <p:cTn id="165" presetID="45" presetClass="entr" presetSubtype="0" fill="hold" grpId="1" nodeType="after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500"/>
                                        <p:tgtEl>
                                          <p:spTgt spid="19"/>
                                        </p:tgtEl>
                                      </p:cBhvr>
                                    </p:animEffect>
                                    <p:anim calcmode="lin" valueType="num">
                                      <p:cBhvr>
                                        <p:cTn id="168" dur="500" fill="hold"/>
                                        <p:tgtEl>
                                          <p:spTgt spid="19"/>
                                        </p:tgtEl>
                                        <p:attrNameLst>
                                          <p:attrName>ppt_w</p:attrName>
                                        </p:attrNameLst>
                                      </p:cBhvr>
                                      <p:tavLst>
                                        <p:tav tm="0" fmla="#ppt_w*sin(2.5*pi*$)">
                                          <p:val>
                                            <p:fltVal val="0"/>
                                          </p:val>
                                        </p:tav>
                                        <p:tav tm="100000">
                                          <p:val>
                                            <p:fltVal val="1"/>
                                          </p:val>
                                        </p:tav>
                                      </p:tavLst>
                                    </p:anim>
                                    <p:anim calcmode="lin" valueType="num">
                                      <p:cBhvr>
                                        <p:cTn id="169"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7"/>
                  </p:tgtEl>
                </p:cond>
              </p:nextCondLst>
            </p:seq>
            <p:seq concurrent="1" nextAc="seek">
              <p:cTn id="170" restart="whenNotActive" fill="hold" evtFilter="cancelBubble" nodeType="interactiveSeq">
                <p:stCondLst>
                  <p:cond evt="onClick" delay="0">
                    <p:tgtEl>
                      <p:spTgt spid="24"/>
                    </p:tgtEl>
                  </p:cond>
                </p:stCondLst>
                <p:endSync evt="end" delay="0">
                  <p:rtn val="all"/>
                </p:endSync>
                <p:childTnLst>
                  <p:par>
                    <p:cTn id="171" fill="hold">
                      <p:stCondLst>
                        <p:cond delay="0"/>
                      </p:stCondLst>
                      <p:childTnLst>
                        <p:par>
                          <p:cTn id="172" fill="hold">
                            <p:stCondLst>
                              <p:cond delay="0"/>
                            </p:stCondLst>
                            <p:childTnLst>
                              <p:par>
                                <p:cTn id="173" presetID="45" presetClass="exit" presetSubtype="0" fill="hold" grpId="1" nodeType="clickEffect">
                                  <p:stCondLst>
                                    <p:cond delay="0"/>
                                  </p:stCondLst>
                                  <p:childTnLst>
                                    <p:animEffect transition="out" filter="fade">
                                      <p:cBhvr>
                                        <p:cTn id="174" dur="500"/>
                                        <p:tgtEl>
                                          <p:spTgt spid="24"/>
                                        </p:tgtEl>
                                      </p:cBhvr>
                                    </p:animEffect>
                                    <p:anim calcmode="lin" valueType="num">
                                      <p:cBhvr>
                                        <p:cTn id="175" dur="5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500"/>
                                        <p:tgtEl>
                                          <p:spTgt spid="24"/>
                                        </p:tgtEl>
                                        <p:attrNameLst>
                                          <p:attrName>ppt_h</p:attrName>
                                        </p:attrNameLst>
                                      </p:cBhvr>
                                      <p:tavLst>
                                        <p:tav tm="0">
                                          <p:val>
                                            <p:strVal val="ppt_h"/>
                                          </p:val>
                                        </p:tav>
                                        <p:tav tm="100000">
                                          <p:val>
                                            <p:strVal val="ppt_h"/>
                                          </p:val>
                                        </p:tav>
                                      </p:tavLst>
                                    </p:anim>
                                    <p:set>
                                      <p:cBhvr>
                                        <p:cTn id="177" dur="1" fill="hold">
                                          <p:stCondLst>
                                            <p:cond delay="499"/>
                                          </p:stCondLst>
                                        </p:cTn>
                                        <p:tgtEl>
                                          <p:spTgt spid="24"/>
                                        </p:tgtEl>
                                        <p:attrNameLst>
                                          <p:attrName>style.visibility</p:attrName>
                                        </p:attrNameLst>
                                      </p:cBhvr>
                                      <p:to>
                                        <p:strVal val="hidden"/>
                                      </p:to>
                                    </p:set>
                                  </p:childTnLst>
                                </p:cTn>
                              </p:par>
                            </p:childTnLst>
                          </p:cTn>
                        </p:par>
                        <p:par>
                          <p:cTn id="178" fill="hold">
                            <p:stCondLst>
                              <p:cond delay="500"/>
                            </p:stCondLst>
                            <p:childTnLst>
                              <p:par>
                                <p:cTn id="179" presetID="45" presetClass="entr" presetSubtype="0" fill="hold" grpId="1" nodeType="afterEffect">
                                  <p:stCondLst>
                                    <p:cond delay="0"/>
                                  </p:stCondLst>
                                  <p:childTnLst>
                                    <p:set>
                                      <p:cBhvr>
                                        <p:cTn id="180" dur="1" fill="hold">
                                          <p:stCondLst>
                                            <p:cond delay="0"/>
                                          </p:stCondLst>
                                        </p:cTn>
                                        <p:tgtEl>
                                          <p:spTgt spid="20"/>
                                        </p:tgtEl>
                                        <p:attrNameLst>
                                          <p:attrName>style.visibility</p:attrName>
                                        </p:attrNameLst>
                                      </p:cBhvr>
                                      <p:to>
                                        <p:strVal val="visible"/>
                                      </p:to>
                                    </p:set>
                                    <p:animEffect transition="in" filter="fade">
                                      <p:cBhvr>
                                        <p:cTn id="181" dur="500"/>
                                        <p:tgtEl>
                                          <p:spTgt spid="20"/>
                                        </p:tgtEl>
                                      </p:cBhvr>
                                    </p:animEffect>
                                    <p:anim calcmode="lin" valueType="num">
                                      <p:cBhvr>
                                        <p:cTn id="182" dur="500" fill="hold"/>
                                        <p:tgtEl>
                                          <p:spTgt spid="20"/>
                                        </p:tgtEl>
                                        <p:attrNameLst>
                                          <p:attrName>ppt_w</p:attrName>
                                        </p:attrNameLst>
                                      </p:cBhvr>
                                      <p:tavLst>
                                        <p:tav tm="0" fmla="#ppt_w*sin(2.5*pi*$)">
                                          <p:val>
                                            <p:fltVal val="0"/>
                                          </p:val>
                                        </p:tav>
                                        <p:tav tm="100000">
                                          <p:val>
                                            <p:fltVal val="1"/>
                                          </p:val>
                                        </p:tav>
                                      </p:tavLst>
                                    </p:anim>
                                    <p:anim calcmode="lin" valueType="num">
                                      <p:cBhvr>
                                        <p:cTn id="18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84" restart="whenNotActive" fill="hold" evtFilter="cancelBubble" nodeType="interactiveSeq">
                <p:stCondLst>
                  <p:cond evt="onClick" delay="0">
                    <p:tgtEl>
                      <p:spTgt spid="28"/>
                    </p:tgtEl>
                  </p:cond>
                </p:stCondLst>
                <p:endSync evt="end" delay="0">
                  <p:rtn val="all"/>
                </p:endSync>
                <p:childTnLst>
                  <p:par>
                    <p:cTn id="185" fill="hold">
                      <p:stCondLst>
                        <p:cond delay="0"/>
                      </p:stCondLst>
                      <p:childTnLst>
                        <p:par>
                          <p:cTn id="186" fill="hold">
                            <p:stCondLst>
                              <p:cond delay="0"/>
                            </p:stCondLst>
                            <p:childTnLst>
                              <p:par>
                                <p:cTn id="187" presetID="45" presetClass="exit" presetSubtype="0" fill="hold" grpId="1" nodeType="clickEffect">
                                  <p:stCondLst>
                                    <p:cond delay="0"/>
                                  </p:stCondLst>
                                  <p:childTnLst>
                                    <p:animEffect transition="out" filter="fade">
                                      <p:cBhvr>
                                        <p:cTn id="188" dur="500"/>
                                        <p:tgtEl>
                                          <p:spTgt spid="28"/>
                                        </p:tgtEl>
                                      </p:cBhvr>
                                    </p:animEffect>
                                    <p:anim calcmode="lin" valueType="num">
                                      <p:cBhvr>
                                        <p:cTn id="189" dur="5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0" dur="500"/>
                                        <p:tgtEl>
                                          <p:spTgt spid="28"/>
                                        </p:tgtEl>
                                        <p:attrNameLst>
                                          <p:attrName>ppt_h</p:attrName>
                                        </p:attrNameLst>
                                      </p:cBhvr>
                                      <p:tavLst>
                                        <p:tav tm="0">
                                          <p:val>
                                            <p:strVal val="ppt_h"/>
                                          </p:val>
                                        </p:tav>
                                        <p:tav tm="100000">
                                          <p:val>
                                            <p:strVal val="ppt_h"/>
                                          </p:val>
                                        </p:tav>
                                      </p:tavLst>
                                    </p:anim>
                                    <p:set>
                                      <p:cBhvr>
                                        <p:cTn id="191" dur="1" fill="hold">
                                          <p:stCondLst>
                                            <p:cond delay="499"/>
                                          </p:stCondLst>
                                        </p:cTn>
                                        <p:tgtEl>
                                          <p:spTgt spid="28"/>
                                        </p:tgtEl>
                                        <p:attrNameLst>
                                          <p:attrName>style.visibility</p:attrName>
                                        </p:attrNameLst>
                                      </p:cBhvr>
                                      <p:to>
                                        <p:strVal val="hidden"/>
                                      </p:to>
                                    </p:set>
                                  </p:childTnLst>
                                </p:cTn>
                              </p:par>
                            </p:childTnLst>
                          </p:cTn>
                        </p:par>
                        <p:par>
                          <p:cTn id="192" fill="hold">
                            <p:stCondLst>
                              <p:cond delay="500"/>
                            </p:stCondLst>
                            <p:childTnLst>
                              <p:par>
                                <p:cTn id="193" presetID="45" presetClass="entr" presetSubtype="0" fill="hold" grpId="1" nodeType="afterEffect">
                                  <p:stCondLst>
                                    <p:cond delay="0"/>
                                  </p:stCondLst>
                                  <p:childTnLst>
                                    <p:set>
                                      <p:cBhvr>
                                        <p:cTn id="194" dur="1" fill="hold">
                                          <p:stCondLst>
                                            <p:cond delay="0"/>
                                          </p:stCondLst>
                                        </p:cTn>
                                        <p:tgtEl>
                                          <p:spTgt spid="21"/>
                                        </p:tgtEl>
                                        <p:attrNameLst>
                                          <p:attrName>style.visibility</p:attrName>
                                        </p:attrNameLst>
                                      </p:cBhvr>
                                      <p:to>
                                        <p:strVal val="visible"/>
                                      </p:to>
                                    </p:set>
                                    <p:animEffect transition="in" filter="fade">
                                      <p:cBhvr>
                                        <p:cTn id="195" dur="500"/>
                                        <p:tgtEl>
                                          <p:spTgt spid="21"/>
                                        </p:tgtEl>
                                      </p:cBhvr>
                                    </p:animEffect>
                                    <p:anim calcmode="lin" valueType="num">
                                      <p:cBhvr>
                                        <p:cTn id="196" dur="500" fill="hold"/>
                                        <p:tgtEl>
                                          <p:spTgt spid="21"/>
                                        </p:tgtEl>
                                        <p:attrNameLst>
                                          <p:attrName>ppt_w</p:attrName>
                                        </p:attrNameLst>
                                      </p:cBhvr>
                                      <p:tavLst>
                                        <p:tav tm="0" fmla="#ppt_w*sin(2.5*pi*$)">
                                          <p:val>
                                            <p:fltVal val="0"/>
                                          </p:val>
                                        </p:tav>
                                        <p:tav tm="100000">
                                          <p:val>
                                            <p:fltVal val="1"/>
                                          </p:val>
                                        </p:tav>
                                      </p:tavLst>
                                    </p:anim>
                                    <p:anim calcmode="lin" valueType="num">
                                      <p:cBhvr>
                                        <p:cTn id="197"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seq concurrent="1" nextAc="seek">
              <p:cTn id="198" restart="whenNotActive" fill="hold" evtFilter="cancelBubble" nodeType="interactiveSeq">
                <p:stCondLst>
                  <p:cond evt="onClick" delay="0">
                    <p:tgtEl>
                      <p:spTgt spid="25"/>
                    </p:tgtEl>
                  </p:cond>
                </p:stCondLst>
                <p:endSync evt="end" delay="0">
                  <p:rtn val="all"/>
                </p:endSync>
                <p:childTnLst>
                  <p:par>
                    <p:cTn id="199" fill="hold">
                      <p:stCondLst>
                        <p:cond delay="0"/>
                      </p:stCondLst>
                      <p:childTnLst>
                        <p:par>
                          <p:cTn id="200" fill="hold">
                            <p:stCondLst>
                              <p:cond delay="0"/>
                            </p:stCondLst>
                            <p:childTnLst>
                              <p:par>
                                <p:cTn id="201" presetID="45" presetClass="exit" presetSubtype="0" fill="hold" grpId="0" nodeType="clickEffect">
                                  <p:stCondLst>
                                    <p:cond delay="0"/>
                                  </p:stCondLst>
                                  <p:childTnLst>
                                    <p:animEffect transition="out" filter="fade">
                                      <p:cBhvr>
                                        <p:cTn id="202" dur="500"/>
                                        <p:tgtEl>
                                          <p:spTgt spid="25"/>
                                        </p:tgtEl>
                                      </p:cBhvr>
                                    </p:animEffect>
                                    <p:anim calcmode="lin" valueType="num">
                                      <p:cBhvr>
                                        <p:cTn id="203" dur="500"/>
                                        <p:tgtEl>
                                          <p:spTgt spid="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4" dur="500"/>
                                        <p:tgtEl>
                                          <p:spTgt spid="25"/>
                                        </p:tgtEl>
                                        <p:attrNameLst>
                                          <p:attrName>ppt_h</p:attrName>
                                        </p:attrNameLst>
                                      </p:cBhvr>
                                      <p:tavLst>
                                        <p:tav tm="0">
                                          <p:val>
                                            <p:strVal val="ppt_h"/>
                                          </p:val>
                                        </p:tav>
                                        <p:tav tm="100000">
                                          <p:val>
                                            <p:strVal val="ppt_h"/>
                                          </p:val>
                                        </p:tav>
                                      </p:tavLst>
                                    </p:anim>
                                    <p:set>
                                      <p:cBhvr>
                                        <p:cTn id="205" dur="1" fill="hold">
                                          <p:stCondLst>
                                            <p:cond delay="499"/>
                                          </p:stCondLst>
                                        </p:cTn>
                                        <p:tgtEl>
                                          <p:spTgt spid="25"/>
                                        </p:tgtEl>
                                        <p:attrNameLst>
                                          <p:attrName>style.visibility</p:attrName>
                                        </p:attrNameLst>
                                      </p:cBhvr>
                                      <p:to>
                                        <p:strVal val="hidden"/>
                                      </p:to>
                                    </p:set>
                                  </p:childTnLst>
                                </p:cTn>
                              </p:par>
                            </p:childTnLst>
                          </p:cTn>
                        </p:par>
                        <p:par>
                          <p:cTn id="206" fill="hold">
                            <p:stCondLst>
                              <p:cond delay="500"/>
                            </p:stCondLst>
                            <p:childTnLst>
                              <p:par>
                                <p:cTn id="207" presetID="45" presetClass="entr" presetSubtype="0" fill="hold" grpId="0" nodeType="afterEffect">
                                  <p:stCondLst>
                                    <p:cond delay="0"/>
                                  </p:stCondLst>
                                  <p:childTnLst>
                                    <p:set>
                                      <p:cBhvr>
                                        <p:cTn id="208" dur="1" fill="hold">
                                          <p:stCondLst>
                                            <p:cond delay="0"/>
                                          </p:stCondLst>
                                        </p:cTn>
                                        <p:tgtEl>
                                          <p:spTgt spid="22"/>
                                        </p:tgtEl>
                                        <p:attrNameLst>
                                          <p:attrName>style.visibility</p:attrName>
                                        </p:attrNameLst>
                                      </p:cBhvr>
                                      <p:to>
                                        <p:strVal val="visible"/>
                                      </p:to>
                                    </p:set>
                                    <p:animEffect transition="in" filter="fade">
                                      <p:cBhvr>
                                        <p:cTn id="209" dur="500"/>
                                        <p:tgtEl>
                                          <p:spTgt spid="22"/>
                                        </p:tgtEl>
                                      </p:cBhvr>
                                    </p:animEffect>
                                    <p:anim calcmode="lin" valueType="num">
                                      <p:cBhvr>
                                        <p:cTn id="210" dur="500" fill="hold"/>
                                        <p:tgtEl>
                                          <p:spTgt spid="22"/>
                                        </p:tgtEl>
                                        <p:attrNameLst>
                                          <p:attrName>ppt_w</p:attrName>
                                        </p:attrNameLst>
                                      </p:cBhvr>
                                      <p:tavLst>
                                        <p:tav tm="0" fmla="#ppt_w*sin(2.5*pi*$)">
                                          <p:val>
                                            <p:fltVal val="0"/>
                                          </p:val>
                                        </p:tav>
                                        <p:tav tm="100000">
                                          <p:val>
                                            <p:fltVal val="1"/>
                                          </p:val>
                                        </p:tav>
                                      </p:tavLst>
                                    </p:anim>
                                    <p:anim calcmode="lin" valueType="num">
                                      <p:cBhvr>
                                        <p:cTn id="211"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5"/>
                  </p:tgtEl>
                </p:cond>
              </p:nextCondLst>
            </p:seq>
            <p:seq concurrent="1" nextAc="seek">
              <p:cTn id="212" restart="whenNotActive" fill="hold" evtFilter="cancelBubble" nodeType="interactiveSeq">
                <p:stCondLst>
                  <p:cond evt="onClick" delay="0">
                    <p:tgtEl>
                      <p:spTgt spid="22"/>
                    </p:tgtEl>
                  </p:cond>
                </p:stCondLst>
                <p:endSync evt="end" delay="0">
                  <p:rtn val="all"/>
                </p:endSync>
                <p:childTnLst>
                  <p:par>
                    <p:cTn id="213" fill="hold">
                      <p:stCondLst>
                        <p:cond delay="0"/>
                      </p:stCondLst>
                      <p:childTnLst>
                        <p:par>
                          <p:cTn id="214" fill="hold">
                            <p:stCondLst>
                              <p:cond delay="0"/>
                            </p:stCondLst>
                            <p:childTnLst>
                              <p:par>
                                <p:cTn id="215" presetID="45" presetClass="exit" presetSubtype="0" fill="hold" grpId="1" nodeType="clickEffect">
                                  <p:stCondLst>
                                    <p:cond delay="0"/>
                                  </p:stCondLst>
                                  <p:childTnLst>
                                    <p:animEffect transition="out" filter="fade">
                                      <p:cBhvr>
                                        <p:cTn id="216" dur="500"/>
                                        <p:tgtEl>
                                          <p:spTgt spid="22"/>
                                        </p:tgtEl>
                                      </p:cBhvr>
                                    </p:animEffect>
                                    <p:anim calcmode="lin" valueType="num">
                                      <p:cBhvr>
                                        <p:cTn id="217"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8" dur="500"/>
                                        <p:tgtEl>
                                          <p:spTgt spid="22"/>
                                        </p:tgtEl>
                                        <p:attrNameLst>
                                          <p:attrName>ppt_h</p:attrName>
                                        </p:attrNameLst>
                                      </p:cBhvr>
                                      <p:tavLst>
                                        <p:tav tm="0">
                                          <p:val>
                                            <p:strVal val="ppt_h"/>
                                          </p:val>
                                        </p:tav>
                                        <p:tav tm="100000">
                                          <p:val>
                                            <p:strVal val="ppt_h"/>
                                          </p:val>
                                        </p:tav>
                                      </p:tavLst>
                                    </p:anim>
                                    <p:set>
                                      <p:cBhvr>
                                        <p:cTn id="219" dur="1" fill="hold">
                                          <p:stCondLst>
                                            <p:cond delay="499"/>
                                          </p:stCondLst>
                                        </p:cTn>
                                        <p:tgtEl>
                                          <p:spTgt spid="22"/>
                                        </p:tgtEl>
                                        <p:attrNameLst>
                                          <p:attrName>style.visibility</p:attrName>
                                        </p:attrNameLst>
                                      </p:cBhvr>
                                      <p:to>
                                        <p:strVal val="hidden"/>
                                      </p:to>
                                    </p:set>
                                  </p:childTnLst>
                                </p:cTn>
                              </p:par>
                            </p:childTnLst>
                          </p:cTn>
                        </p:par>
                        <p:par>
                          <p:cTn id="220" fill="hold">
                            <p:stCondLst>
                              <p:cond delay="500"/>
                            </p:stCondLst>
                            <p:childTnLst>
                              <p:par>
                                <p:cTn id="221" presetID="45" presetClass="entr" presetSubtype="0" fill="hold" grpId="1" nodeType="afterEffect">
                                  <p:stCondLst>
                                    <p:cond delay="0"/>
                                  </p:stCondLst>
                                  <p:childTnLst>
                                    <p:set>
                                      <p:cBhvr>
                                        <p:cTn id="222" dur="1" fill="hold">
                                          <p:stCondLst>
                                            <p:cond delay="0"/>
                                          </p:stCondLst>
                                        </p:cTn>
                                        <p:tgtEl>
                                          <p:spTgt spid="25"/>
                                        </p:tgtEl>
                                        <p:attrNameLst>
                                          <p:attrName>style.visibility</p:attrName>
                                        </p:attrNameLst>
                                      </p:cBhvr>
                                      <p:to>
                                        <p:strVal val="visible"/>
                                      </p:to>
                                    </p:set>
                                    <p:animEffect transition="in" filter="fade">
                                      <p:cBhvr>
                                        <p:cTn id="223" dur="500"/>
                                        <p:tgtEl>
                                          <p:spTgt spid="25"/>
                                        </p:tgtEl>
                                      </p:cBhvr>
                                    </p:animEffect>
                                    <p:anim calcmode="lin" valueType="num">
                                      <p:cBhvr>
                                        <p:cTn id="224" dur="500" fill="hold"/>
                                        <p:tgtEl>
                                          <p:spTgt spid="25"/>
                                        </p:tgtEl>
                                        <p:attrNameLst>
                                          <p:attrName>ppt_w</p:attrName>
                                        </p:attrNameLst>
                                      </p:cBhvr>
                                      <p:tavLst>
                                        <p:tav tm="0" fmla="#ppt_w*sin(2.5*pi*$)">
                                          <p:val>
                                            <p:fltVal val="0"/>
                                          </p:val>
                                        </p:tav>
                                        <p:tav tm="100000">
                                          <p:val>
                                            <p:fltVal val="1"/>
                                          </p:val>
                                        </p:tav>
                                      </p:tavLst>
                                    </p:anim>
                                    <p:anim calcmode="lin" valueType="num">
                                      <p:cBhvr>
                                        <p:cTn id="225"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childTnLst>
        </p:cTn>
      </p:par>
    </p:tnLst>
    <p:bldLst>
      <p:bldP spid="26" grpId="0" animBg="1"/>
      <p:bldP spid="26" grpId="1" animBg="1"/>
      <p:bldP spid="17" grpId="0" animBg="1"/>
      <p:bldP spid="17" grpId="1" animBg="1"/>
      <p:bldP spid="23" grpId="0" animBg="1"/>
      <p:bldP spid="23" grpId="1" animBg="1"/>
      <p:bldP spid="18" grpId="0" animBg="1"/>
      <p:bldP spid="18" grpId="1" animBg="1"/>
      <p:bldP spid="24" grpId="0" animBg="1"/>
      <p:bldP spid="24" grpId="1" animBg="1"/>
      <p:bldP spid="27" grpId="0" animBg="1"/>
      <p:bldP spid="27" grpId="1" animBg="1"/>
      <p:bldP spid="19" grpId="0" animBg="1"/>
      <p:bldP spid="19" grpId="1" animBg="1"/>
      <p:bldP spid="28" grpId="0" animBg="1"/>
      <p:bldP spid="28" grpId="1" animBg="1"/>
      <p:bldP spid="20" grpId="0" animBg="1"/>
      <p:bldP spid="20" grpId="1" animBg="1"/>
      <p:bldP spid="21" grpId="0" animBg="1"/>
      <p:bldP spid="21" grpId="1" animBg="1"/>
      <p:bldP spid="30" grpId="0" animBg="1"/>
      <p:bldP spid="30" grpId="1" animBg="1"/>
      <p:bldP spid="29" grpId="0" animBg="1"/>
      <p:bldP spid="29" grpId="1" animBg="1"/>
      <p:bldP spid="32" grpId="0" animBg="1"/>
      <p:bldP spid="32" grpId="1" animBg="1"/>
      <p:bldP spid="31" grpId="0" animBg="1"/>
      <p:bldP spid="31" grpId="1" animBg="1"/>
      <p:bldP spid="22" grpId="0" animBg="1"/>
      <p:bldP spid="22" grpId="1" animBg="1"/>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d5997a-e98d-49c4-b2de-b6e4809b0311" xsi:nil="true"/>
    <lcf76f155ced4ddcb4097134ff3c332f xmlns="13450042-f009-418d-a922-a3175eeea88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18" ma:contentTypeDescription="Create a new document." ma:contentTypeScope="" ma:versionID="cc2d1edd08901422a064b073571981aa">
  <xsd:schema xmlns:xsd="http://www.w3.org/2001/XMLSchema" xmlns:xs="http://www.w3.org/2001/XMLSchema" xmlns:p="http://schemas.microsoft.com/office/2006/metadata/properties" xmlns:ns2="13450042-f009-418d-a922-a3175eeea887" xmlns:ns3="13d5997a-e98d-49c4-b2de-b6e4809b0311" targetNamespace="http://schemas.microsoft.com/office/2006/metadata/properties" ma:root="true" ma:fieldsID="71b278e2b768457421ab987cf2d7b40c" ns2:_="" ns3:_="">
    <xsd:import namespace="13450042-f009-418d-a922-a3175eeea887"/>
    <xsd:import namespace="13d5997a-e98d-49c4-b2de-b6e4809b0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40093be-0ba5-4de6-a682-6a7f395e3b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d5997a-e98d-49c4-b2de-b6e4809b03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6cd323c-74db-4a3e-9a3c-ea14a676a1f7}" ma:internalName="TaxCatchAll" ma:showField="CatchAllData" ma:web="13d5997a-e98d-49c4-b2de-b6e4809b0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3F61E-650D-4EC9-9AA3-CD6C03C4BDE1}">
  <ds:schemaRefs>
    <ds:schemaRef ds:uri="13d5997a-e98d-49c4-b2de-b6e4809b0311"/>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3450042-f009-418d-a922-a3175eeea887"/>
    <ds:schemaRef ds:uri="http://www.w3.org/XML/1998/namespace"/>
  </ds:schemaRefs>
</ds:datastoreItem>
</file>

<file path=customXml/itemProps2.xml><?xml version="1.0" encoding="utf-8"?>
<ds:datastoreItem xmlns:ds="http://schemas.openxmlformats.org/officeDocument/2006/customXml" ds:itemID="{6FF2F33F-5076-4400-BB2A-AEDD9CA959DD}">
  <ds:schemaRefs>
    <ds:schemaRef ds:uri="http://schemas.microsoft.com/sharepoint/v3/contenttype/forms"/>
  </ds:schemaRefs>
</ds:datastoreItem>
</file>

<file path=customXml/itemProps3.xml><?xml version="1.0" encoding="utf-8"?>
<ds:datastoreItem xmlns:ds="http://schemas.openxmlformats.org/officeDocument/2006/customXml" ds:itemID="{B390AA1F-D6EF-4AE0-8604-B2853285C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13d5997a-e98d-49c4-b2de-b6e4809b0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1164</TotalTime>
  <Words>1453</Words>
  <Application>Microsoft Office PowerPoint</Application>
  <PresentationFormat>Widescreen</PresentationFormat>
  <Paragraphs>145</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Symbol</vt:lpstr>
      <vt:lpstr>Palanquin</vt:lpstr>
      <vt:lpstr>Nunito</vt:lpstr>
      <vt:lpstr>Calibri Light</vt:lpstr>
      <vt:lpstr>MS Mincho</vt:lpstr>
      <vt:lpstr>Calibri</vt:lpstr>
      <vt:lpstr>Palanquin Dark SemiBold</vt:lpstr>
      <vt:lpstr>Arial</vt:lpstr>
      <vt:lpstr>Times New Roman</vt:lpstr>
      <vt:lpstr>Office Theme</vt:lpstr>
      <vt:lpstr>Thursday 18th January</vt:lpstr>
      <vt:lpstr>Vocabulary Overview</vt:lpstr>
      <vt:lpstr>Introduction: 2Go</vt:lpstr>
      <vt:lpstr>Activity 1: Challenge 1</vt:lpstr>
      <vt:lpstr>PowerPoint Presentation</vt:lpstr>
      <vt:lpstr>PowerPoint Presentation</vt:lpstr>
      <vt:lpstr>PowerPoint Presentation</vt:lpstr>
      <vt:lpstr>PowerPoint Presentation</vt:lpstr>
      <vt:lpstr>New Vocabulary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1.5 - Maze Explorers</dc:title>
  <dc:creator>©2021 2Simple Limited</dc:creator>
  <cp:lastModifiedBy>Irsha Latif 1</cp:lastModifiedBy>
  <cp:revision>19</cp:revision>
  <dcterms:created xsi:type="dcterms:W3CDTF">2021-04-13T07:23:00Z</dcterms:created>
  <dcterms:modified xsi:type="dcterms:W3CDTF">2024-01-17T19:55:46Z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y fmtid="{D5CDD505-2E9C-101B-9397-08002B2CF9AE}" pid="3" name="MediaServiceImageTags">
    <vt:lpwstr/>
  </property>
</Properties>
</file>