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9" r:id="rId4"/>
    <p:sldId id="270" r:id="rId5"/>
    <p:sldId id="277" r:id="rId6"/>
    <p:sldId id="271" r:id="rId7"/>
    <p:sldId id="273" r:id="rId8"/>
    <p:sldId id="272" r:id="rId9"/>
    <p:sldId id="278" r:id="rId10"/>
    <p:sldId id="274" r:id="rId11"/>
    <p:sldId id="275" r:id="rId12"/>
    <p:sldId id="276" r:id="rId13"/>
    <p:sldId id="280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101" d="100"/>
          <a:sy n="101" d="100"/>
        </p:scale>
        <p:origin x="30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A59C179-23E0-4047-A7A6-B7285A620696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204FD2D-FD4A-4FC7-AC81-A1D556F5A4F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GB" cap="none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Modal Verbs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902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Modal verbs </a:t>
            </a:r>
            <a:br>
              <a:rPr lang="en-GB" dirty="0"/>
            </a:br>
            <a:r>
              <a:rPr lang="en-GB" dirty="0"/>
              <a:t>Day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2342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14974" y="1309410"/>
            <a:ext cx="39469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For example,</a:t>
            </a:r>
          </a:p>
          <a:p>
            <a:endParaRPr lang="en-GB" sz="2400" dirty="0"/>
          </a:p>
          <a:p>
            <a:r>
              <a:rPr lang="en-GB" sz="2400" dirty="0"/>
              <a:t>Livia </a:t>
            </a:r>
            <a:r>
              <a:rPr lang="en-GB" sz="2400" dirty="0">
                <a:solidFill>
                  <a:srgbClr val="FF0000"/>
                </a:solidFill>
              </a:rPr>
              <a:t>shall </a:t>
            </a:r>
            <a:r>
              <a:rPr lang="en-GB" sz="2400" dirty="0"/>
              <a:t>eat her broccoli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6678" y="533871"/>
            <a:ext cx="5675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Modal verbs can mean certainty.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996951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We </a:t>
            </a:r>
            <a:r>
              <a:rPr lang="en-GB" sz="2400" dirty="0">
                <a:solidFill>
                  <a:srgbClr val="FF0000"/>
                </a:solidFill>
              </a:rPr>
              <a:t>shall</a:t>
            </a:r>
            <a:r>
              <a:rPr lang="en-GB" sz="2400" dirty="0"/>
              <a:t> do our best.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386104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ever happens, I </a:t>
            </a:r>
            <a:r>
              <a:rPr lang="en-GB" sz="2400" dirty="0">
                <a:solidFill>
                  <a:srgbClr val="FF0000"/>
                </a:solidFill>
              </a:rPr>
              <a:t>shall</a:t>
            </a:r>
            <a:r>
              <a:rPr lang="en-GB" sz="2400" dirty="0"/>
              <a:t> meet you back here at 7pm.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8519" y="4829624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ever happens, ____ </a:t>
            </a:r>
            <a:r>
              <a:rPr lang="en-GB" sz="2400" dirty="0">
                <a:solidFill>
                  <a:srgbClr val="FF0000"/>
                </a:solidFill>
              </a:rPr>
              <a:t>shall</a:t>
            </a:r>
            <a:r>
              <a:rPr lang="en-GB" sz="2400" dirty="0"/>
              <a:t> __________________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658109"/>
            <a:ext cx="8028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_________________,  _____ shall 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83452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052736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Modal verb –Will. Means certainty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2039678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“You </a:t>
            </a:r>
            <a:r>
              <a:rPr lang="en-GB" sz="2800" dirty="0">
                <a:solidFill>
                  <a:srgbClr val="FF0000"/>
                </a:solidFill>
              </a:rPr>
              <a:t>will</a:t>
            </a:r>
            <a:r>
              <a:rPr lang="en-GB" sz="2800" dirty="0"/>
              <a:t> do your homework,” whispered the teacher.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356992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You </a:t>
            </a:r>
            <a:r>
              <a:rPr lang="en-GB" sz="2400" dirty="0">
                <a:solidFill>
                  <a:srgbClr val="FF0000"/>
                </a:solidFill>
              </a:rPr>
              <a:t>will</a:t>
            </a:r>
            <a:r>
              <a:rPr lang="en-GB" sz="2400" dirty="0"/>
              <a:t> __________, ____________ the ________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5487" y="4437111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He  </a:t>
            </a:r>
            <a:r>
              <a:rPr lang="en-GB" sz="2400" dirty="0">
                <a:solidFill>
                  <a:srgbClr val="FF0000"/>
                </a:solidFill>
              </a:rPr>
              <a:t>will</a:t>
            </a:r>
            <a:r>
              <a:rPr lang="en-GB" sz="2400" dirty="0"/>
              <a:t> give us some advice about the homework.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6374" y="5301208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He  </a:t>
            </a:r>
            <a:r>
              <a:rPr lang="en-GB" sz="2400" dirty="0">
                <a:solidFill>
                  <a:srgbClr val="FF0000"/>
                </a:solidFill>
              </a:rPr>
              <a:t>will</a:t>
            </a:r>
            <a:r>
              <a:rPr lang="en-GB" sz="2400" dirty="0"/>
              <a:t>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4376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772816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defRPr/>
            </a:pPr>
            <a:r>
              <a:rPr lang="en-GB" sz="2400" dirty="0">
                <a:latin typeface="Century Gothic" panose="020B0502020202020204" pitchFamily="34" charset="0"/>
              </a:rPr>
              <a:t>Maria </a:t>
            </a:r>
            <a:r>
              <a:rPr lang="en-GB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would</a:t>
            </a:r>
            <a:r>
              <a:rPr lang="en-GB" sz="2400" dirty="0">
                <a:latin typeface="Century Gothic" panose="020B0502020202020204" pitchFamily="34" charset="0"/>
              </a:rPr>
              <a:t> like to go to basketball club, but it is on Thursdays</a:t>
            </a:r>
            <a:r>
              <a:rPr lang="en-GB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764704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Modal verb would- means possibility.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2708920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defRPr/>
            </a:pPr>
            <a:r>
              <a:rPr lang="en-GB" sz="2400" dirty="0">
                <a:latin typeface="Century Gothic" panose="020B0502020202020204" pitchFamily="34" charset="0"/>
              </a:rPr>
              <a:t>__________ </a:t>
            </a:r>
            <a:r>
              <a:rPr lang="en-GB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would</a:t>
            </a:r>
            <a:r>
              <a:rPr lang="en-GB" sz="2400" dirty="0">
                <a:latin typeface="Century Gothic" panose="020B0502020202020204" pitchFamily="34" charset="0"/>
              </a:rPr>
              <a:t> like to _________________ , but it is on Thursdays.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512" y="4077071"/>
            <a:ext cx="6490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entury Gothic" panose="020B0502020202020204" pitchFamily="34" charset="0"/>
              </a:rPr>
              <a:t>I </a:t>
            </a:r>
            <a:r>
              <a:rPr lang="en-GB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would</a:t>
            </a:r>
            <a:r>
              <a:rPr lang="en-GB" sz="2400" dirty="0">
                <a:latin typeface="Century Gothic" panose="020B0502020202020204" pitchFamily="34" charset="0"/>
              </a:rPr>
              <a:t> recommend broccoli sandwiches</a:t>
            </a:r>
            <a:r>
              <a:rPr lang="en-GB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512" y="4869160"/>
            <a:ext cx="8452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entury Gothic" panose="020B0502020202020204" pitchFamily="34" charset="0"/>
              </a:rPr>
              <a:t>I </a:t>
            </a:r>
            <a:r>
              <a:rPr lang="en-GB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would </a:t>
            </a:r>
            <a:r>
              <a:rPr lang="en-GB" sz="2400" dirty="0">
                <a:latin typeface="Century Gothic" panose="020B0502020202020204" pitchFamily="34" charset="0"/>
              </a:rPr>
              <a:t>recommend __________, because ____________</a:t>
            </a:r>
            <a:r>
              <a:rPr lang="en-GB" dirty="0"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891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302359"/>
            <a:ext cx="874846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Task</a:t>
            </a:r>
          </a:p>
          <a:p>
            <a:r>
              <a:rPr lang="en-GB" sz="2800" dirty="0"/>
              <a:t>Put the right modal verbs into these sentences: </a:t>
            </a:r>
          </a:p>
          <a:p>
            <a:endParaRPr lang="en-GB" sz="2800" dirty="0"/>
          </a:p>
          <a:p>
            <a:r>
              <a:rPr lang="en-GB" sz="2800" dirty="0"/>
              <a:t>1. He swims really well. He </a:t>
            </a:r>
            <a:r>
              <a:rPr lang="en-GB" sz="2800" dirty="0">
                <a:solidFill>
                  <a:srgbClr val="FF0000"/>
                </a:solidFill>
              </a:rPr>
              <a:t>_____</a:t>
            </a:r>
            <a:r>
              <a:rPr lang="en-GB" sz="2800" dirty="0"/>
              <a:t> practise a lot.</a:t>
            </a:r>
          </a:p>
          <a:p>
            <a:endParaRPr lang="en-GB" sz="2800" dirty="0"/>
          </a:p>
          <a:p>
            <a:r>
              <a:rPr lang="en-GB" sz="2800" dirty="0"/>
              <a:t>2. It was so dark I </a:t>
            </a:r>
            <a:r>
              <a:rPr lang="en-GB" sz="2800" dirty="0">
                <a:solidFill>
                  <a:srgbClr val="FF0000"/>
                </a:solidFill>
              </a:rPr>
              <a:t>____</a:t>
            </a:r>
            <a:r>
              <a:rPr lang="en-GB" sz="2800" dirty="0"/>
              <a:t> not see the path.</a:t>
            </a:r>
          </a:p>
          <a:p>
            <a:endParaRPr lang="en-GB" sz="2800" dirty="0"/>
          </a:p>
          <a:p>
            <a:r>
              <a:rPr lang="en-GB" sz="2800" dirty="0"/>
              <a:t>3. He’s brilliant. He </a:t>
            </a:r>
            <a:r>
              <a:rPr lang="en-GB" sz="2800" dirty="0">
                <a:solidFill>
                  <a:srgbClr val="FF0000"/>
                </a:solidFill>
              </a:rPr>
              <a:t>___</a:t>
            </a:r>
            <a:r>
              <a:rPr lang="en-GB" sz="2800" dirty="0"/>
              <a:t> even juggle with his eyes closed!</a:t>
            </a:r>
          </a:p>
          <a:p>
            <a:endParaRPr lang="en-GB" sz="2800" dirty="0"/>
          </a:p>
          <a:p>
            <a:r>
              <a:rPr lang="en-GB" sz="2800" dirty="0"/>
              <a:t>4. If she keeps practising, she </a:t>
            </a:r>
            <a:r>
              <a:rPr lang="en-GB" sz="2800" dirty="0">
                <a:solidFill>
                  <a:srgbClr val="FF0000"/>
                </a:solidFill>
              </a:rPr>
              <a:t>__</a:t>
            </a:r>
            <a:r>
              <a:rPr lang="en-GB" sz="2800" dirty="0"/>
              <a:t> just make the team.</a:t>
            </a:r>
          </a:p>
          <a:p>
            <a:endParaRPr lang="en-GB" sz="2800" dirty="0"/>
          </a:p>
          <a:p>
            <a:r>
              <a:rPr lang="en-GB" sz="2800" dirty="0"/>
              <a:t>5. I’m really not sure about what to do I </a:t>
            </a:r>
            <a:r>
              <a:rPr lang="en-GB" sz="2800" dirty="0">
                <a:solidFill>
                  <a:srgbClr val="FF0000"/>
                </a:solidFill>
              </a:rPr>
              <a:t>___</a:t>
            </a:r>
            <a:r>
              <a:rPr lang="en-GB" sz="2800" dirty="0"/>
              <a:t> ask a friend.</a:t>
            </a:r>
          </a:p>
        </p:txBody>
      </p:sp>
    </p:spTree>
    <p:extLst>
      <p:ext uri="{BB962C8B-B14F-4D97-AF65-F5344CB8AC3E}">
        <p14:creationId xmlns:p14="http://schemas.microsoft.com/office/powerpoint/2010/main" val="125989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92697"/>
            <a:ext cx="8686800" cy="280831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Modal verbs go before other verbs.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can		could	   would      will         shall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must		should 	might	      may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536" y="3429000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example;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966" y="3974007"/>
            <a:ext cx="72218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I </a:t>
            </a:r>
            <a:r>
              <a:rPr lang="en-GB" sz="3200" dirty="0">
                <a:solidFill>
                  <a:srgbClr val="FF0000"/>
                </a:solidFill>
              </a:rPr>
              <a:t>should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00B0F0"/>
                </a:solidFill>
              </a:rPr>
              <a:t>learn</a:t>
            </a:r>
            <a:r>
              <a:rPr lang="en-GB" sz="3200" dirty="0"/>
              <a:t> a great deal this lesson.</a:t>
            </a:r>
          </a:p>
        </p:txBody>
      </p:sp>
      <p:sp>
        <p:nvSpPr>
          <p:cNvPr id="5" name="Up Arrow 4"/>
          <p:cNvSpPr/>
          <p:nvPr/>
        </p:nvSpPr>
        <p:spPr>
          <a:xfrm>
            <a:off x="1331640" y="4558782"/>
            <a:ext cx="45719" cy="6704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Up Arrow 5"/>
          <p:cNvSpPr/>
          <p:nvPr/>
        </p:nvSpPr>
        <p:spPr>
          <a:xfrm>
            <a:off x="2438049" y="4558782"/>
            <a:ext cx="45719" cy="6704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37299" y="536392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Modal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80463" y="5369843"/>
            <a:ext cx="684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Verb</a:t>
            </a:r>
          </a:p>
        </p:txBody>
      </p:sp>
    </p:spTree>
    <p:extLst>
      <p:ext uri="{BB962C8B-B14F-4D97-AF65-F5344CB8AC3E}">
        <p14:creationId xmlns:p14="http://schemas.microsoft.com/office/powerpoint/2010/main" val="2658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6637"/>
            <a:ext cx="7907337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5909" y="2633662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You </a:t>
            </a:r>
            <a:r>
              <a:rPr lang="en-GB" sz="2800" dirty="0">
                <a:solidFill>
                  <a:srgbClr val="FF0000"/>
                </a:solidFill>
              </a:rPr>
              <a:t>should</a:t>
            </a:r>
            <a:r>
              <a:rPr lang="en-GB" sz="2800" dirty="0"/>
              <a:t> finish _____________________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5909" y="4005064"/>
            <a:ext cx="7912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weather </a:t>
            </a:r>
            <a:r>
              <a:rPr lang="en-GB" sz="2800" dirty="0">
                <a:solidFill>
                  <a:srgbClr val="FF0000"/>
                </a:solidFill>
              </a:rPr>
              <a:t>should</a:t>
            </a:r>
            <a:r>
              <a:rPr lang="en-GB" sz="2800" dirty="0"/>
              <a:t> be sunny tomorrow.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229" y="4575565"/>
            <a:ext cx="7912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weather should ______________________ 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31912" y="0"/>
            <a:ext cx="7768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Modal verbs are used for offering Advice.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65909" y="3289919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You </a:t>
            </a:r>
            <a:r>
              <a:rPr lang="en-GB" sz="2800" dirty="0">
                <a:solidFill>
                  <a:srgbClr val="FF0000"/>
                </a:solidFill>
              </a:rPr>
              <a:t>should </a:t>
            </a:r>
            <a:r>
              <a:rPr lang="en-GB" sz="2800" dirty="0"/>
              <a:t> _____________________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904" y="5294608"/>
            <a:ext cx="7912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 </a:t>
            </a:r>
            <a:r>
              <a:rPr lang="en-GB" sz="2800" dirty="0">
                <a:solidFill>
                  <a:srgbClr val="FF0000"/>
                </a:solidFill>
              </a:rPr>
              <a:t>should</a:t>
            </a:r>
            <a:r>
              <a:rPr lang="en-GB" sz="2800" dirty="0"/>
              <a:t> ______________________ . </a:t>
            </a:r>
          </a:p>
        </p:txBody>
      </p:sp>
    </p:spTree>
    <p:extLst>
      <p:ext uri="{BB962C8B-B14F-4D97-AF65-F5344CB8AC3E}">
        <p14:creationId xmlns:p14="http://schemas.microsoft.com/office/powerpoint/2010/main" val="38068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508" y="332656"/>
            <a:ext cx="8100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Modal verbs are used for showing whether someone is able to do something (ability).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539" y="148478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Fred </a:t>
            </a:r>
            <a:r>
              <a:rPr lang="en-GB" sz="2800" dirty="0">
                <a:solidFill>
                  <a:srgbClr val="FF0000"/>
                </a:solidFill>
              </a:rPr>
              <a:t>can</a:t>
            </a:r>
            <a:r>
              <a:rPr lang="en-GB" sz="2800" dirty="0">
                <a:solidFill>
                  <a:prstClr val="black"/>
                </a:solidFill>
              </a:rPr>
              <a:t> </a:t>
            </a:r>
            <a:r>
              <a:rPr lang="en-GB" sz="2800" dirty="0">
                <a:solidFill>
                  <a:srgbClr val="00B0F0"/>
                </a:solidFill>
              </a:rPr>
              <a:t>speak</a:t>
            </a:r>
            <a:r>
              <a:rPr lang="en-GB" sz="2800" dirty="0">
                <a:solidFill>
                  <a:prstClr val="black"/>
                </a:solidFill>
              </a:rPr>
              <a:t> French fluently.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0903" y="4552446"/>
            <a:ext cx="80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“</a:t>
            </a:r>
            <a:r>
              <a:rPr lang="en-GB" sz="2800" dirty="0"/>
              <a:t>Yes,” mum said “you </a:t>
            </a:r>
            <a:r>
              <a:rPr lang="en-GB" sz="2800" dirty="0">
                <a:solidFill>
                  <a:srgbClr val="FF0000"/>
                </a:solidFill>
              </a:rPr>
              <a:t>can</a:t>
            </a:r>
            <a:r>
              <a:rPr lang="en-GB" sz="2800" dirty="0"/>
              <a:t> go out and play.”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496" y="2412177"/>
            <a:ext cx="80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______________ </a:t>
            </a:r>
            <a:r>
              <a:rPr lang="en-GB" sz="2800" dirty="0"/>
              <a:t>can</a:t>
            </a:r>
            <a:r>
              <a:rPr lang="en-GB" sz="3200" dirty="0"/>
              <a:t> </a:t>
            </a:r>
            <a:r>
              <a:rPr lang="en-GB" dirty="0"/>
              <a:t>______________________________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3508" y="5589240"/>
            <a:ext cx="7812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“Yes,” ________ said “you </a:t>
            </a:r>
            <a:r>
              <a:rPr lang="en-GB" sz="2800" dirty="0">
                <a:solidFill>
                  <a:srgbClr val="FF0000"/>
                </a:solidFill>
              </a:rPr>
              <a:t>can</a:t>
            </a:r>
            <a:r>
              <a:rPr lang="en-GB" sz="2800" dirty="0"/>
              <a:t> ________.</a:t>
            </a:r>
          </a:p>
        </p:txBody>
      </p:sp>
      <p:sp>
        <p:nvSpPr>
          <p:cNvPr id="8" name="Rectangle 7"/>
          <p:cNvSpPr/>
          <p:nvPr/>
        </p:nvSpPr>
        <p:spPr>
          <a:xfrm>
            <a:off x="206196" y="3140968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2800" dirty="0"/>
              <a:t>I </a:t>
            </a:r>
            <a:r>
              <a:rPr lang="en-GB" altLang="en-US" sz="2800" dirty="0">
                <a:solidFill>
                  <a:srgbClr val="FF0000"/>
                </a:solidFill>
              </a:rPr>
              <a:t>can</a:t>
            </a:r>
            <a:r>
              <a:rPr lang="en-GB" altLang="en-US" sz="2800" dirty="0"/>
              <a:t> ride a bike.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206196" y="3822710"/>
            <a:ext cx="49439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2800" dirty="0"/>
              <a:t>I </a:t>
            </a:r>
            <a:r>
              <a:rPr lang="en-GB" altLang="en-US" sz="2800" dirty="0">
                <a:solidFill>
                  <a:srgbClr val="FF0000"/>
                </a:solidFill>
              </a:rPr>
              <a:t>can</a:t>
            </a:r>
            <a:r>
              <a:rPr lang="en-GB" altLang="en-US" sz="2800" dirty="0"/>
              <a:t> ____________________.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3111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800283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My neighbour Dorothy </a:t>
            </a:r>
            <a:r>
              <a:rPr lang="en-GB" sz="2800" dirty="0">
                <a:solidFill>
                  <a:srgbClr val="FF0000"/>
                </a:solidFill>
              </a:rPr>
              <a:t>could</a:t>
            </a:r>
            <a:r>
              <a:rPr lang="en-GB" sz="2800" dirty="0"/>
              <a:t> knit very well.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9036" y="1916832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My ___________ </a:t>
            </a:r>
            <a:r>
              <a:rPr lang="en-GB" sz="2800" dirty="0">
                <a:solidFill>
                  <a:srgbClr val="FF0000"/>
                </a:solidFill>
              </a:rPr>
              <a:t>could</a:t>
            </a:r>
            <a:r>
              <a:rPr lang="en-GB" sz="2800" dirty="0"/>
              <a:t> _________________.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6196" y="285293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_______________</a:t>
            </a:r>
            <a:r>
              <a:rPr lang="en-GB" sz="2800" dirty="0">
                <a:solidFill>
                  <a:srgbClr val="FF0000"/>
                </a:solidFill>
              </a:rPr>
              <a:t>could</a:t>
            </a:r>
            <a:r>
              <a:rPr lang="en-GB" sz="2800" dirty="0"/>
              <a:t> 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4531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Modal Verbs</a:t>
            </a:r>
            <a:br>
              <a:rPr lang="en-GB" dirty="0"/>
            </a:br>
            <a:r>
              <a:rPr lang="en-GB" dirty="0"/>
              <a:t>Day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03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260648"/>
            <a:ext cx="73068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Modal verbs can be used to show how likely </a:t>
            </a:r>
          </a:p>
          <a:p>
            <a:r>
              <a:rPr lang="en-GB" sz="2800" dirty="0"/>
              <a:t>something is.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8576" y="1700808"/>
            <a:ext cx="78918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 example,</a:t>
            </a:r>
          </a:p>
          <a:p>
            <a:r>
              <a:rPr lang="en-GB" sz="2800" dirty="0"/>
              <a:t>Emily is eating all the chocolate pudding, she </a:t>
            </a:r>
            <a:r>
              <a:rPr lang="en-GB" sz="2800" dirty="0">
                <a:solidFill>
                  <a:srgbClr val="FF0000"/>
                </a:solidFill>
              </a:rPr>
              <a:t>must</a:t>
            </a:r>
            <a:r>
              <a:rPr lang="en-GB" sz="2800" dirty="0"/>
              <a:t> be very hungry.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665" y="3501008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_____________________________________________, she </a:t>
            </a:r>
            <a:r>
              <a:rPr lang="en-GB" sz="2800" dirty="0">
                <a:solidFill>
                  <a:srgbClr val="FF0000"/>
                </a:solidFill>
              </a:rPr>
              <a:t>must</a:t>
            </a:r>
            <a:r>
              <a:rPr lang="en-GB" sz="2800" dirty="0"/>
              <a:t> be very hungry.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664" y="4672007"/>
            <a:ext cx="7369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He is ________________, he </a:t>
            </a:r>
            <a:r>
              <a:rPr lang="en-GB" sz="2800" dirty="0">
                <a:solidFill>
                  <a:srgbClr val="FF0000"/>
                </a:solidFill>
              </a:rPr>
              <a:t>must</a:t>
            </a:r>
            <a:r>
              <a:rPr lang="en-GB" sz="2800" dirty="0"/>
              <a:t> be 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6992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33265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Modal verbs are used to show permission.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484784"/>
            <a:ext cx="81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“</a:t>
            </a:r>
            <a:r>
              <a:rPr lang="en-GB" sz="2800" dirty="0">
                <a:solidFill>
                  <a:srgbClr val="FF0000"/>
                </a:solidFill>
              </a:rPr>
              <a:t>May</a:t>
            </a:r>
            <a:r>
              <a:rPr lang="en-GB" sz="2800" dirty="0"/>
              <a:t> I go to the toilet in the middle of  this grammar lesson?”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14" y="2969350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“</a:t>
            </a:r>
            <a:r>
              <a:rPr lang="en-GB" sz="2800" dirty="0">
                <a:solidFill>
                  <a:srgbClr val="FF0000"/>
                </a:solidFill>
              </a:rPr>
              <a:t>May</a:t>
            </a:r>
            <a:r>
              <a:rPr lang="en-GB" sz="2800" dirty="0"/>
              <a:t> I ________________________________.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3740851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_______________________of this P.E. lesson.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814" y="5077863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“</a:t>
            </a:r>
            <a:r>
              <a:rPr lang="en-GB" sz="3200" dirty="0">
                <a:solidFill>
                  <a:srgbClr val="FF0000"/>
                </a:solidFill>
              </a:rPr>
              <a:t>May</a:t>
            </a:r>
            <a:r>
              <a:rPr lang="en-GB" sz="3200" dirty="0"/>
              <a:t>_________________________ . </a:t>
            </a:r>
          </a:p>
        </p:txBody>
      </p:sp>
    </p:spTree>
    <p:extLst>
      <p:ext uri="{BB962C8B-B14F-4D97-AF65-F5344CB8AC3E}">
        <p14:creationId xmlns:p14="http://schemas.microsoft.com/office/powerpoint/2010/main" val="357446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556792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For example</a:t>
            </a:r>
          </a:p>
          <a:p>
            <a:r>
              <a:rPr lang="en-GB" altLang="en-US" sz="2400" dirty="0"/>
              <a:t>This  </a:t>
            </a:r>
            <a:r>
              <a:rPr lang="en-GB" altLang="en-US" sz="2400" dirty="0">
                <a:solidFill>
                  <a:srgbClr val="FF0000"/>
                </a:solidFill>
              </a:rPr>
              <a:t>might</a:t>
            </a:r>
            <a:r>
              <a:rPr lang="en-GB" altLang="en-US" sz="2400" dirty="0"/>
              <a:t> take a long time.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0" y="310296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n-GB" altLang="en-US" sz="2400" dirty="0"/>
              <a:t>The modal verbs </a:t>
            </a:r>
            <a:r>
              <a:rPr lang="en-GB" altLang="en-US" sz="2400" dirty="0">
                <a:solidFill>
                  <a:srgbClr val="FF0000"/>
                </a:solidFill>
              </a:rPr>
              <a:t>might, may </a:t>
            </a:r>
            <a:r>
              <a:rPr lang="en-GB" altLang="en-US" sz="2400" dirty="0"/>
              <a:t>and </a:t>
            </a:r>
            <a:r>
              <a:rPr lang="en-GB" altLang="en-US" sz="2400" dirty="0">
                <a:solidFill>
                  <a:srgbClr val="FF0000"/>
                </a:solidFill>
              </a:rPr>
              <a:t>could</a:t>
            </a:r>
            <a:r>
              <a:rPr lang="en-GB" altLang="en-US" sz="2400" dirty="0"/>
              <a:t> can also  words indicate that something might or might not happen.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60" y="256490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It might rain tomorrow.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4346" y="3102943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It might ___________________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4005064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I’m really not sure about what to do I might ask a friend what to do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5010023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I’m really not sure about what to do I might _________ .</a:t>
            </a:r>
          </a:p>
        </p:txBody>
      </p:sp>
    </p:spTree>
    <p:extLst>
      <p:ext uri="{BB962C8B-B14F-4D97-AF65-F5344CB8AC3E}">
        <p14:creationId xmlns:p14="http://schemas.microsoft.com/office/powerpoint/2010/main" val="346389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1549</TotalTime>
  <Words>513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Century Gothic</vt:lpstr>
      <vt:lpstr>Trebuchet MS</vt:lpstr>
      <vt:lpstr>Wingdings</vt:lpstr>
      <vt:lpstr>Wingdings 2</vt:lpstr>
      <vt:lpstr>Opulent</vt:lpstr>
      <vt:lpstr>Modal Verbs</vt:lpstr>
      <vt:lpstr>PowerPoint Presentation</vt:lpstr>
      <vt:lpstr>PowerPoint Presentation</vt:lpstr>
      <vt:lpstr>PowerPoint Presentation</vt:lpstr>
      <vt:lpstr>PowerPoint Presentation</vt:lpstr>
      <vt:lpstr>Modal Verbs Day 2</vt:lpstr>
      <vt:lpstr>PowerPoint Presentation</vt:lpstr>
      <vt:lpstr>PowerPoint Presentation</vt:lpstr>
      <vt:lpstr>PowerPoint Presentation</vt:lpstr>
      <vt:lpstr>Modal verbs  Day 3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Peter</dc:creator>
  <cp:lastModifiedBy>Kaneez Butt</cp:lastModifiedBy>
  <cp:revision>32</cp:revision>
  <dcterms:created xsi:type="dcterms:W3CDTF">2012-12-09T20:32:35Z</dcterms:created>
  <dcterms:modified xsi:type="dcterms:W3CDTF">2024-01-16T11:19:51Z</dcterms:modified>
</cp:coreProperties>
</file>