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9"/>
  </p:notesMasterIdLst>
  <p:handoutMasterIdLst>
    <p:handoutMasterId r:id="rId40"/>
  </p:handoutMasterIdLst>
  <p:sldIdLst>
    <p:sldId id="258" r:id="rId5"/>
    <p:sldId id="263" r:id="rId6"/>
    <p:sldId id="323" r:id="rId7"/>
    <p:sldId id="294" r:id="rId8"/>
    <p:sldId id="295" r:id="rId9"/>
    <p:sldId id="296" r:id="rId10"/>
    <p:sldId id="300" r:id="rId11"/>
    <p:sldId id="301" r:id="rId12"/>
    <p:sldId id="302" r:id="rId13"/>
    <p:sldId id="303" r:id="rId14"/>
    <p:sldId id="304" r:id="rId15"/>
    <p:sldId id="305" r:id="rId16"/>
    <p:sldId id="307" r:id="rId17"/>
    <p:sldId id="306" r:id="rId18"/>
    <p:sldId id="308" r:id="rId19"/>
    <p:sldId id="309" r:id="rId20"/>
    <p:sldId id="310" r:id="rId21"/>
    <p:sldId id="311" r:id="rId22"/>
    <p:sldId id="312" r:id="rId23"/>
    <p:sldId id="313" r:id="rId24"/>
    <p:sldId id="314" r:id="rId25"/>
    <p:sldId id="315" r:id="rId26"/>
    <p:sldId id="317" r:id="rId27"/>
    <p:sldId id="316" r:id="rId28"/>
    <p:sldId id="318" r:id="rId29"/>
    <p:sldId id="319" r:id="rId30"/>
    <p:sldId id="320" r:id="rId31"/>
    <p:sldId id="322" r:id="rId32"/>
    <p:sldId id="283" r:id="rId33"/>
    <p:sldId id="284" r:id="rId34"/>
    <p:sldId id="267" r:id="rId35"/>
    <p:sldId id="285" r:id="rId36"/>
    <p:sldId id="286" r:id="rId37"/>
    <p:sldId id="297" r:id="rId38"/>
  </p:sldIdLst>
  <p:sldSz cx="10691813" cy="7559675"/>
  <p:notesSz cx="9144000" cy="6858000"/>
  <p:embeddedFontLst>
    <p:embeddedFont>
      <p:font typeface="Calibri" panose="020F0502020204030204" pitchFamily="34" charset="0"/>
      <p:regular r:id="rId41"/>
      <p:bold r:id="rId42"/>
      <p:italic r:id="rId43"/>
      <p:boldItalic r:id="rId44"/>
    </p:embeddedFont>
    <p:embeddedFont>
      <p:font typeface="Roboto" panose="020B0604020202020204" charset="0"/>
      <p:regular r:id="rId45"/>
      <p:bold r:id="rId46"/>
      <p:italic r:id="rId47"/>
      <p:boldItalic r:id="rId48"/>
    </p:embeddedFont>
    <p:embeddedFont>
      <p:font typeface="Sassoon Infant Rg" panose="02000503030000020003" charset="0"/>
      <p:regular r:id="rId49"/>
      <p:bold r:id="rId50"/>
    </p:embeddedFont>
    <p:embeddedFont>
      <p:font typeface="Tuffy-TTF" panose="020B0603060100000000" charset="0"/>
      <p:regular r:id="rId51"/>
      <p:bold r:id="rId52"/>
      <p:italic r:id="rId53"/>
      <p:boldItalic r:id="rId54"/>
    </p:embeddedFont>
    <p:embeddedFont>
      <p:font typeface="Twinkl" panose="020B0604020202020204" charset="0"/>
      <p:regular r:id="rId55"/>
      <p:bold r:id="rId56"/>
    </p:embeddedFont>
  </p:embeddedFontLst>
  <p:defaultTextStyle>
    <a:defPPr>
      <a:defRPr lang="en-US"/>
    </a:defPPr>
    <a:lvl1pPr marL="0" algn="l" defTabSz="1042744" rtl="0" eaLnBrk="1" latinLnBrk="0" hangingPunct="1">
      <a:defRPr sz="2053" kern="1200">
        <a:solidFill>
          <a:schemeClr val="tx1"/>
        </a:solidFill>
        <a:latin typeface="+mn-lt"/>
        <a:ea typeface="+mn-ea"/>
        <a:cs typeface="+mn-cs"/>
      </a:defRPr>
    </a:lvl1pPr>
    <a:lvl2pPr marL="521373" algn="l" defTabSz="1042744" rtl="0" eaLnBrk="1" latinLnBrk="0" hangingPunct="1">
      <a:defRPr sz="2053" kern="1200">
        <a:solidFill>
          <a:schemeClr val="tx1"/>
        </a:solidFill>
        <a:latin typeface="+mn-lt"/>
        <a:ea typeface="+mn-ea"/>
        <a:cs typeface="+mn-cs"/>
      </a:defRPr>
    </a:lvl2pPr>
    <a:lvl3pPr marL="1042744" algn="l" defTabSz="1042744" rtl="0" eaLnBrk="1" latinLnBrk="0" hangingPunct="1">
      <a:defRPr sz="2053" kern="1200">
        <a:solidFill>
          <a:schemeClr val="tx1"/>
        </a:solidFill>
        <a:latin typeface="+mn-lt"/>
        <a:ea typeface="+mn-ea"/>
        <a:cs typeface="+mn-cs"/>
      </a:defRPr>
    </a:lvl3pPr>
    <a:lvl4pPr marL="1564117" algn="l" defTabSz="1042744" rtl="0" eaLnBrk="1" latinLnBrk="0" hangingPunct="1">
      <a:defRPr sz="2053" kern="1200">
        <a:solidFill>
          <a:schemeClr val="tx1"/>
        </a:solidFill>
        <a:latin typeface="+mn-lt"/>
        <a:ea typeface="+mn-ea"/>
        <a:cs typeface="+mn-cs"/>
      </a:defRPr>
    </a:lvl4pPr>
    <a:lvl5pPr marL="2085489" algn="l" defTabSz="1042744" rtl="0" eaLnBrk="1" latinLnBrk="0" hangingPunct="1">
      <a:defRPr sz="2053" kern="1200">
        <a:solidFill>
          <a:schemeClr val="tx1"/>
        </a:solidFill>
        <a:latin typeface="+mn-lt"/>
        <a:ea typeface="+mn-ea"/>
        <a:cs typeface="+mn-cs"/>
      </a:defRPr>
    </a:lvl5pPr>
    <a:lvl6pPr marL="2606860" algn="l" defTabSz="1042744" rtl="0" eaLnBrk="1" latinLnBrk="0" hangingPunct="1">
      <a:defRPr sz="2053" kern="1200">
        <a:solidFill>
          <a:schemeClr val="tx1"/>
        </a:solidFill>
        <a:latin typeface="+mn-lt"/>
        <a:ea typeface="+mn-ea"/>
        <a:cs typeface="+mn-cs"/>
      </a:defRPr>
    </a:lvl6pPr>
    <a:lvl7pPr marL="3128233" algn="l" defTabSz="1042744" rtl="0" eaLnBrk="1" latinLnBrk="0" hangingPunct="1">
      <a:defRPr sz="2053" kern="1200">
        <a:solidFill>
          <a:schemeClr val="tx1"/>
        </a:solidFill>
        <a:latin typeface="+mn-lt"/>
        <a:ea typeface="+mn-ea"/>
        <a:cs typeface="+mn-cs"/>
      </a:defRPr>
    </a:lvl7pPr>
    <a:lvl8pPr marL="3649605" algn="l" defTabSz="1042744" rtl="0" eaLnBrk="1" latinLnBrk="0" hangingPunct="1">
      <a:defRPr sz="2053" kern="1200">
        <a:solidFill>
          <a:schemeClr val="tx1"/>
        </a:solidFill>
        <a:latin typeface="+mn-lt"/>
        <a:ea typeface="+mn-ea"/>
        <a:cs typeface="+mn-cs"/>
      </a:defRPr>
    </a:lvl8pPr>
    <a:lvl9pPr marL="4170977" algn="l" defTabSz="1042744" rtl="0" eaLnBrk="1" latinLnBrk="0" hangingPunct="1">
      <a:defRPr sz="205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userDrawn="1">
          <p15:clr>
            <a:srgbClr val="A4A3A4"/>
          </p15:clr>
        </p15:guide>
        <p15:guide id="2" pos="3368" userDrawn="1">
          <p15:clr>
            <a:srgbClr val="A4A3A4"/>
          </p15:clr>
        </p15:guide>
        <p15:guide id="4" pos="429" userDrawn="1">
          <p15:clr>
            <a:srgbClr val="A4A3A4"/>
          </p15:clr>
        </p15:guide>
        <p15:guide id="5" orient="horz" pos="4331" userDrawn="1">
          <p15:clr>
            <a:srgbClr val="A4A3A4"/>
          </p15:clr>
        </p15:guide>
        <p15:guide id="6" pos="6300" userDrawn="1">
          <p15:clr>
            <a:srgbClr val="A4A3A4"/>
          </p15:clr>
        </p15:guide>
        <p15:guide id="7" orient="horz" pos="408" userDrawn="1">
          <p15:clr>
            <a:srgbClr val="A4A3A4"/>
          </p15:clr>
        </p15:guide>
        <p15:guide id="8" pos="568" userDrawn="1">
          <p15:clr>
            <a:srgbClr val="A4A3A4"/>
          </p15:clr>
        </p15:guide>
        <p15:guide id="9" orient="horz" pos="567" userDrawn="1">
          <p15:clr>
            <a:srgbClr val="A4A3A4"/>
          </p15:clr>
        </p15:guide>
        <p15:guide id="10" orient="horz" pos="4195" userDrawn="1">
          <p15:clr>
            <a:srgbClr val="A4A3A4"/>
          </p15:clr>
        </p15:guide>
        <p15:guide id="11" pos="615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CBE5"/>
    <a:srgbClr val="5C4787"/>
    <a:srgbClr val="18A0DB"/>
    <a:srgbClr val="7767AF"/>
    <a:srgbClr val="E50A7E"/>
    <a:srgbClr val="4B3482"/>
    <a:srgbClr val="FFFFFF"/>
    <a:srgbClr val="6C388B"/>
    <a:srgbClr val="EB6099"/>
    <a:srgbClr val="86CC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621" autoAdjust="0"/>
    <p:restoredTop sz="94660"/>
  </p:normalViewPr>
  <p:slideViewPr>
    <p:cSldViewPr snapToGrid="0" showGuides="1">
      <p:cViewPr varScale="1">
        <p:scale>
          <a:sx n="66" d="100"/>
          <a:sy n="66" d="100"/>
        </p:scale>
        <p:origin x="1020" y="60"/>
      </p:cViewPr>
      <p:guideLst>
        <p:guide orient="horz" pos="2381"/>
        <p:guide pos="3368"/>
        <p:guide pos="429"/>
        <p:guide orient="horz" pos="4331"/>
        <p:guide pos="6300"/>
        <p:guide orient="horz" pos="408"/>
        <p:guide pos="568"/>
        <p:guide orient="horz" pos="567"/>
        <p:guide orient="horz" pos="4195"/>
        <p:guide pos="6157"/>
      </p:guideLst>
    </p:cSldViewPr>
  </p:slideViewPr>
  <p:notesTextViewPr>
    <p:cViewPr>
      <p:scale>
        <a:sx n="3" d="2"/>
        <a:sy n="3" d="2"/>
      </p:scale>
      <p:origin x="0" y="0"/>
    </p:cViewPr>
  </p:notesTextViewPr>
  <p:notesViewPr>
    <p:cSldViewPr snapToGrid="0" showGuides="1">
      <p:cViewPr varScale="1">
        <p:scale>
          <a:sx n="68" d="100"/>
          <a:sy n="68" d="100"/>
        </p:scale>
        <p:origin x="1290"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179484" y="1"/>
            <a:ext cx="3962400" cy="344091"/>
          </a:xfrm>
          <a:prstGeom prst="rect">
            <a:avLst/>
          </a:prstGeom>
        </p:spPr>
        <p:txBody>
          <a:bodyPr vert="horz" lIns="91440" tIns="45720" rIns="91440" bIns="45720" rtlCol="0"/>
          <a:lstStyle>
            <a:lvl1pPr algn="r">
              <a:defRPr sz="1200"/>
            </a:lvl1pPr>
          </a:lstStyle>
          <a:p>
            <a:fld id="{6B34F151-63AC-41CE-96F5-7702E930870C}" type="datetimeFigureOut">
              <a:rPr lang="en-GB" smtClean="0"/>
              <a:t>10/03/2023</a:t>
            </a:fld>
            <a:endParaRPr lang="en-GB"/>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962400" cy="344091"/>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179484" y="1"/>
            <a:ext cx="3962400" cy="344091"/>
          </a:xfrm>
          <a:prstGeom prst="rect">
            <a:avLst/>
          </a:prstGeom>
        </p:spPr>
        <p:txBody>
          <a:bodyPr vert="horz" lIns="91440" tIns="45720" rIns="91440" bIns="45720" rtlCol="0"/>
          <a:lstStyle>
            <a:lvl1pPr algn="r">
              <a:defRPr sz="1200"/>
            </a:lvl1pPr>
          </a:lstStyle>
          <a:p>
            <a:fld id="{3D02C5D1-7818-41B5-ABAD-5E4B38A5388F}" type="datetimeFigureOut">
              <a:rPr lang="en-GB" smtClean="0"/>
              <a:t>10/03/2023</a:t>
            </a:fld>
            <a:endParaRPr lang="en-GB"/>
          </a:p>
        </p:txBody>
      </p:sp>
      <p:sp>
        <p:nvSpPr>
          <p:cNvPr id="4" name="Slide Image Placeholder 3"/>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1042744" rtl="0" eaLnBrk="1" latinLnBrk="0" hangingPunct="1">
      <a:defRPr sz="1369" kern="1200">
        <a:solidFill>
          <a:schemeClr val="tx1"/>
        </a:solidFill>
        <a:latin typeface="+mn-lt"/>
        <a:ea typeface="+mn-ea"/>
        <a:cs typeface="+mn-cs"/>
      </a:defRPr>
    </a:lvl1pPr>
    <a:lvl2pPr marL="521373" algn="l" defTabSz="1042744" rtl="0" eaLnBrk="1" latinLnBrk="0" hangingPunct="1">
      <a:defRPr sz="1369" kern="1200">
        <a:solidFill>
          <a:schemeClr val="tx1"/>
        </a:solidFill>
        <a:latin typeface="+mn-lt"/>
        <a:ea typeface="+mn-ea"/>
        <a:cs typeface="+mn-cs"/>
      </a:defRPr>
    </a:lvl2pPr>
    <a:lvl3pPr marL="1042744" algn="l" defTabSz="1042744" rtl="0" eaLnBrk="1" latinLnBrk="0" hangingPunct="1">
      <a:defRPr sz="1369" kern="1200">
        <a:solidFill>
          <a:schemeClr val="tx1"/>
        </a:solidFill>
        <a:latin typeface="+mn-lt"/>
        <a:ea typeface="+mn-ea"/>
        <a:cs typeface="+mn-cs"/>
      </a:defRPr>
    </a:lvl3pPr>
    <a:lvl4pPr marL="1564117" algn="l" defTabSz="1042744" rtl="0" eaLnBrk="1" latinLnBrk="0" hangingPunct="1">
      <a:defRPr sz="1369" kern="1200">
        <a:solidFill>
          <a:schemeClr val="tx1"/>
        </a:solidFill>
        <a:latin typeface="+mn-lt"/>
        <a:ea typeface="+mn-ea"/>
        <a:cs typeface="+mn-cs"/>
      </a:defRPr>
    </a:lvl4pPr>
    <a:lvl5pPr marL="2085489" algn="l" defTabSz="1042744" rtl="0" eaLnBrk="1" latinLnBrk="0" hangingPunct="1">
      <a:defRPr sz="1369" kern="1200">
        <a:solidFill>
          <a:schemeClr val="tx1"/>
        </a:solidFill>
        <a:latin typeface="+mn-lt"/>
        <a:ea typeface="+mn-ea"/>
        <a:cs typeface="+mn-cs"/>
      </a:defRPr>
    </a:lvl5pPr>
    <a:lvl6pPr marL="2606860" algn="l" defTabSz="1042744" rtl="0" eaLnBrk="1" latinLnBrk="0" hangingPunct="1">
      <a:defRPr sz="1369" kern="1200">
        <a:solidFill>
          <a:schemeClr val="tx1"/>
        </a:solidFill>
        <a:latin typeface="+mn-lt"/>
        <a:ea typeface="+mn-ea"/>
        <a:cs typeface="+mn-cs"/>
      </a:defRPr>
    </a:lvl6pPr>
    <a:lvl7pPr marL="3128233" algn="l" defTabSz="1042744" rtl="0" eaLnBrk="1" latinLnBrk="0" hangingPunct="1">
      <a:defRPr sz="1369" kern="1200">
        <a:solidFill>
          <a:schemeClr val="tx1"/>
        </a:solidFill>
        <a:latin typeface="+mn-lt"/>
        <a:ea typeface="+mn-ea"/>
        <a:cs typeface="+mn-cs"/>
      </a:defRPr>
    </a:lvl7pPr>
    <a:lvl8pPr marL="3649605" algn="l" defTabSz="1042744" rtl="0" eaLnBrk="1" latinLnBrk="0" hangingPunct="1">
      <a:defRPr sz="1369" kern="1200">
        <a:solidFill>
          <a:schemeClr val="tx1"/>
        </a:solidFill>
        <a:latin typeface="+mn-lt"/>
        <a:ea typeface="+mn-ea"/>
        <a:cs typeface="+mn-cs"/>
      </a:defRPr>
    </a:lvl8pPr>
    <a:lvl9pPr marL="4170977" algn="l" defTabSz="1042744" rtl="0" eaLnBrk="1" latinLnBrk="0" hangingPunct="1">
      <a:defRPr sz="136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838046" y="6130871"/>
            <a:ext cx="1015722" cy="609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3"/>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5" name="Rounded Rectangle 4"/>
          <p:cNvSpPr/>
          <p:nvPr userDrawn="1"/>
        </p:nvSpPr>
        <p:spPr bwMode="auto">
          <a:xfrm>
            <a:off x="534589" y="540000"/>
            <a:ext cx="9617223" cy="6479675"/>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38937" y="6320907"/>
            <a:ext cx="674079" cy="640135"/>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34588" y="3230261"/>
            <a:ext cx="9617223" cy="378941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34588" y="540000"/>
            <a:ext cx="9617223" cy="241739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534589" y="540000"/>
            <a:ext cx="9617223" cy="6479675"/>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195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p:cNvPr>
          <p:cNvSpPr/>
          <p:nvPr userDrawn="1"/>
        </p:nvSpPr>
        <p:spPr>
          <a:xfrm>
            <a:off x="4838046" y="3475034"/>
            <a:ext cx="1015722" cy="6096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53"/>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2645" y="766467"/>
            <a:ext cx="9546524" cy="1268696"/>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572645" y="2157657"/>
            <a:ext cx="9546524" cy="4836793"/>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3" r:id="rId3"/>
    <p:sldLayoutId id="2147483669" r:id="rId4"/>
    <p:sldLayoutId id="2147483670" r:id="rId5"/>
    <p:sldLayoutId id="2147483666"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1" userDrawn="1">
          <p15:clr>
            <a:srgbClr val="F26B43"/>
          </p15:clr>
        </p15:guide>
        <p15:guide id="2" pos="336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57.jpeg"/><Relationship Id="rId18" Type="http://schemas.openxmlformats.org/officeDocument/2006/relationships/image" Target="../media/image62.tiff"/><Relationship Id="rId3" Type="http://schemas.openxmlformats.org/officeDocument/2006/relationships/image" Target="../media/image54.tiff"/><Relationship Id="rId7" Type="http://schemas.openxmlformats.org/officeDocument/2006/relationships/image" Target="../media/image9.png"/><Relationship Id="rId12" Type="http://schemas.openxmlformats.org/officeDocument/2006/relationships/image" Target="../media/image56.jpeg"/><Relationship Id="rId17" Type="http://schemas.openxmlformats.org/officeDocument/2006/relationships/image" Target="../media/image61.tiff"/><Relationship Id="rId2" Type="http://schemas.openxmlformats.org/officeDocument/2006/relationships/image" Target="../media/image53.jpeg"/><Relationship Id="rId16" Type="http://schemas.openxmlformats.org/officeDocument/2006/relationships/image" Target="../media/image60.tiff"/><Relationship Id="rId1" Type="http://schemas.openxmlformats.org/officeDocument/2006/relationships/slideLayout" Target="../slideLayouts/slideLayout4.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59.tiff"/><Relationship Id="rId10" Type="http://schemas.openxmlformats.org/officeDocument/2006/relationships/image" Target="../media/image12.png"/><Relationship Id="rId4" Type="http://schemas.openxmlformats.org/officeDocument/2006/relationships/image" Target="../media/image55.jpeg"/><Relationship Id="rId9" Type="http://schemas.openxmlformats.org/officeDocument/2006/relationships/image" Target="../media/image11.png"/><Relationship Id="rId14" Type="http://schemas.openxmlformats.org/officeDocument/2006/relationships/image" Target="../media/image58.tiff"/></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66.jpe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65.jpeg"/><Relationship Id="rId5" Type="http://schemas.openxmlformats.org/officeDocument/2006/relationships/image" Target="../media/image9.png"/><Relationship Id="rId10" Type="http://schemas.openxmlformats.org/officeDocument/2006/relationships/image" Target="../media/image64.jpeg"/><Relationship Id="rId4" Type="http://schemas.openxmlformats.org/officeDocument/2006/relationships/image" Target="../media/image8.png"/><Relationship Id="rId9"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71.tiff"/><Relationship Id="rId18" Type="http://schemas.openxmlformats.org/officeDocument/2006/relationships/image" Target="../media/image76.tiff"/><Relationship Id="rId3" Type="http://schemas.openxmlformats.org/officeDocument/2006/relationships/image" Target="../media/image7.png"/><Relationship Id="rId21" Type="http://schemas.openxmlformats.org/officeDocument/2006/relationships/image" Target="../media/image79.tiff"/><Relationship Id="rId7" Type="http://schemas.openxmlformats.org/officeDocument/2006/relationships/image" Target="../media/image11.png"/><Relationship Id="rId12" Type="http://schemas.openxmlformats.org/officeDocument/2006/relationships/image" Target="../media/image70.tiff"/><Relationship Id="rId17" Type="http://schemas.openxmlformats.org/officeDocument/2006/relationships/image" Target="../media/image75.tiff"/><Relationship Id="rId2" Type="http://schemas.openxmlformats.org/officeDocument/2006/relationships/image" Target="../media/image67.tiff"/><Relationship Id="rId16" Type="http://schemas.openxmlformats.org/officeDocument/2006/relationships/image" Target="../media/image74.tiff"/><Relationship Id="rId20" Type="http://schemas.openxmlformats.org/officeDocument/2006/relationships/image" Target="../media/image78.tiff"/><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69.tiff"/><Relationship Id="rId5" Type="http://schemas.openxmlformats.org/officeDocument/2006/relationships/image" Target="../media/image9.png"/><Relationship Id="rId15" Type="http://schemas.openxmlformats.org/officeDocument/2006/relationships/image" Target="../media/image73.tiff"/><Relationship Id="rId23" Type="http://schemas.openxmlformats.org/officeDocument/2006/relationships/image" Target="../media/image81.gif"/><Relationship Id="rId10" Type="http://schemas.openxmlformats.org/officeDocument/2006/relationships/image" Target="../media/image68.tiff"/><Relationship Id="rId19" Type="http://schemas.openxmlformats.org/officeDocument/2006/relationships/image" Target="../media/image77.tiff"/><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72.tiff"/><Relationship Id="rId22"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6.jpeg"/><Relationship Id="rId2" Type="http://schemas.openxmlformats.org/officeDocument/2006/relationships/image" Target="../media/image82.png"/><Relationship Id="rId1" Type="http://schemas.openxmlformats.org/officeDocument/2006/relationships/slideLayout" Target="../slideLayouts/slideLayout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14.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6.jpeg"/><Relationship Id="rId2" Type="http://schemas.openxmlformats.org/officeDocument/2006/relationships/image" Target="../media/image92.jpeg"/><Relationship Id="rId1" Type="http://schemas.openxmlformats.org/officeDocument/2006/relationships/slideLayout" Target="../slideLayouts/slideLayout4.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16.xml.rels><?xml version="1.0" encoding="UTF-8" standalone="yes"?>
<Relationships xmlns="http://schemas.openxmlformats.org/package/2006/relationships"><Relationship Id="rId3" Type="http://schemas.openxmlformats.org/officeDocument/2006/relationships/image" Target="../media/image97.jpeg"/><Relationship Id="rId7" Type="http://schemas.openxmlformats.org/officeDocument/2006/relationships/image" Target="../media/image101.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17.xml.rels><?xml version="1.0" encoding="UTF-8" standalone="yes"?>
<Relationships xmlns="http://schemas.openxmlformats.org/package/2006/relationships"><Relationship Id="rId3" Type="http://schemas.openxmlformats.org/officeDocument/2006/relationships/image" Target="../media/image102.jpeg"/><Relationship Id="rId7" Type="http://schemas.openxmlformats.org/officeDocument/2006/relationships/image" Target="../media/image106.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1.jpeg"/><Relationship Id="rId2" Type="http://schemas.openxmlformats.org/officeDocument/2006/relationships/image" Target="../media/image107.jpeg"/><Relationship Id="rId1" Type="http://schemas.openxmlformats.org/officeDocument/2006/relationships/slideLayout" Target="../slideLayouts/slideLayout4.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19.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81.gif"/><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22.tiff"/><Relationship Id="rId13" Type="http://schemas.openxmlformats.org/officeDocument/2006/relationships/image" Target="../media/image10.png"/><Relationship Id="rId18" Type="http://schemas.openxmlformats.org/officeDocument/2006/relationships/image" Target="../media/image81.gif"/><Relationship Id="rId3" Type="http://schemas.openxmlformats.org/officeDocument/2006/relationships/image" Target="../media/image117.tiff"/><Relationship Id="rId7" Type="http://schemas.openxmlformats.org/officeDocument/2006/relationships/image" Target="../media/image121.tiff"/><Relationship Id="rId12" Type="http://schemas.openxmlformats.org/officeDocument/2006/relationships/image" Target="../media/image9.png"/><Relationship Id="rId17" Type="http://schemas.openxmlformats.org/officeDocument/2006/relationships/image" Target="../media/image124.jpeg"/><Relationship Id="rId2" Type="http://schemas.openxmlformats.org/officeDocument/2006/relationships/image" Target="../media/image116.tiff"/><Relationship Id="rId16"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20.tiff"/><Relationship Id="rId11" Type="http://schemas.openxmlformats.org/officeDocument/2006/relationships/image" Target="../media/image8.png"/><Relationship Id="rId5" Type="http://schemas.openxmlformats.org/officeDocument/2006/relationships/image" Target="../media/image119.tiff"/><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8.tiff"/><Relationship Id="rId9" Type="http://schemas.openxmlformats.org/officeDocument/2006/relationships/image" Target="../media/image123.png"/><Relationship Id="rId1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2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hyperlink" Target="https://creativecommons.org/licenses/by/2.0/uk/" TargetMode="External"/><Relationship Id="rId5" Type="http://schemas.openxmlformats.org/officeDocument/2006/relationships/image" Target="../media/image131.jpeg"/><Relationship Id="rId4" Type="http://schemas.openxmlformats.org/officeDocument/2006/relationships/image" Target="../media/image13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6.jpeg"/><Relationship Id="rId1" Type="http://schemas.openxmlformats.org/officeDocument/2006/relationships/slideLayout" Target="../slideLayouts/slideLayout4.xml"/><Relationship Id="rId5" Type="http://schemas.openxmlformats.org/officeDocument/2006/relationships/image" Target="../media/image138.jpeg"/><Relationship Id="rId4" Type="http://schemas.openxmlformats.org/officeDocument/2006/relationships/image" Target="../media/image137.jpeg"/></Relationships>
</file>

<file path=ppt/slides/_rels/slide2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81.gif"/><Relationship Id="rId5" Type="http://schemas.openxmlformats.org/officeDocument/2006/relationships/image" Target="../media/image141.jpeg"/><Relationship Id="rId4" Type="http://schemas.openxmlformats.org/officeDocument/2006/relationships/image" Target="../media/image140.jpe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6.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45.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44.jpeg"/><Relationship Id="rId5" Type="http://schemas.openxmlformats.org/officeDocument/2006/relationships/image" Target="../media/image10.png"/><Relationship Id="rId10" Type="http://schemas.openxmlformats.org/officeDocument/2006/relationships/image" Target="../media/image143.jpeg"/><Relationship Id="rId4" Type="http://schemas.openxmlformats.org/officeDocument/2006/relationships/image" Target="../media/image9.png"/><Relationship Id="rId9" Type="http://schemas.openxmlformats.org/officeDocument/2006/relationships/image" Target="../media/image142.jpeg"/><Relationship Id="rId14" Type="http://schemas.openxmlformats.org/officeDocument/2006/relationships/image" Target="../media/image147.jpe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52.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51.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50.jpeg"/><Relationship Id="rId5" Type="http://schemas.openxmlformats.org/officeDocument/2006/relationships/image" Target="../media/image10.png"/><Relationship Id="rId10" Type="http://schemas.openxmlformats.org/officeDocument/2006/relationships/image" Target="../media/image149.jpeg"/><Relationship Id="rId4" Type="http://schemas.openxmlformats.org/officeDocument/2006/relationships/image" Target="../media/image9.png"/><Relationship Id="rId9" Type="http://schemas.openxmlformats.org/officeDocument/2006/relationships/image" Target="../media/image148.jpeg"/><Relationship Id="rId14" Type="http://schemas.openxmlformats.org/officeDocument/2006/relationships/image" Target="../media/image153.jpeg"/></Relationships>
</file>

<file path=ppt/slides/_rels/slide28.xml.rels><?xml version="1.0" encoding="UTF-8" standalone="yes"?>
<Relationships xmlns="http://schemas.openxmlformats.org/package/2006/relationships"><Relationship Id="rId8" Type="http://schemas.openxmlformats.org/officeDocument/2006/relationships/image" Target="../media/image159.jpeg"/><Relationship Id="rId3" Type="http://schemas.openxmlformats.org/officeDocument/2006/relationships/image" Target="../media/image154.jpeg"/><Relationship Id="rId7" Type="http://schemas.openxmlformats.org/officeDocument/2006/relationships/image" Target="../media/image158.jpe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57.jpeg"/><Relationship Id="rId5" Type="http://schemas.openxmlformats.org/officeDocument/2006/relationships/image" Target="../media/image156.jpeg"/><Relationship Id="rId4" Type="http://schemas.openxmlformats.org/officeDocument/2006/relationships/image" Target="../media/image155.jpeg"/><Relationship Id="rId9" Type="http://schemas.openxmlformats.org/officeDocument/2006/relationships/image" Target="../media/image160.jpeg"/></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61.jpeg"/><Relationship Id="rId1" Type="http://schemas.openxmlformats.org/officeDocument/2006/relationships/slideLayout" Target="../slideLayouts/slideLayout5.xml"/><Relationship Id="rId4" Type="http://schemas.openxmlformats.org/officeDocument/2006/relationships/slide" Target="slide6.xml"/></Relationships>
</file>

<file path=ppt/slides/_rels/slide32.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62.jpeg"/><Relationship Id="rId1" Type="http://schemas.openxmlformats.org/officeDocument/2006/relationships/slideLayout" Target="../slideLayouts/slideLayout5.xml"/><Relationship Id="rId5" Type="http://schemas.openxmlformats.org/officeDocument/2006/relationships/slide" Target="slide6.xml"/><Relationship Id="rId4" Type="http://schemas.openxmlformats.org/officeDocument/2006/relationships/slide" Target="slide4.xml"/></Relationships>
</file>

<file path=ppt/slides/_rels/slide33.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63.jpeg"/><Relationship Id="rId1" Type="http://schemas.openxmlformats.org/officeDocument/2006/relationships/slideLayout" Target="../slideLayouts/slideLayout5.xml"/><Relationship Id="rId5" Type="http://schemas.openxmlformats.org/officeDocument/2006/relationships/slide" Target="slide6.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164.jpeg"/><Relationship Id="rId1" Type="http://schemas.openxmlformats.org/officeDocument/2006/relationships/slideLayout" Target="../slideLayouts/slideLayout5.xml"/><Relationship Id="rId5" Type="http://schemas.openxmlformats.org/officeDocument/2006/relationships/slide" Target="slide6.xml"/><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png"/><Relationship Id="rId16" Type="http://schemas.openxmlformats.org/officeDocument/2006/relationships/image" Target="../media/image21.jpe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5" Type="http://schemas.openxmlformats.org/officeDocument/2006/relationships/image" Target="../media/image2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 Id="rId14" Type="http://schemas.openxmlformats.org/officeDocument/2006/relationships/image" Target="../media/image19.jpe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6.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25.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24.jpeg"/><Relationship Id="rId5" Type="http://schemas.openxmlformats.org/officeDocument/2006/relationships/image" Target="../media/image10.png"/><Relationship Id="rId15" Type="http://schemas.openxmlformats.org/officeDocument/2006/relationships/image" Target="../media/image28.jpeg"/><Relationship Id="rId10" Type="http://schemas.openxmlformats.org/officeDocument/2006/relationships/image" Target="../media/image23.jpeg"/><Relationship Id="rId4" Type="http://schemas.openxmlformats.org/officeDocument/2006/relationships/image" Target="../media/image9.png"/><Relationship Id="rId9" Type="http://schemas.openxmlformats.org/officeDocument/2006/relationships/image" Target="../media/image22.jpeg"/><Relationship Id="rId14" Type="http://schemas.openxmlformats.org/officeDocument/2006/relationships/image" Target="../media/image27.jpe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32.tiff"/><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31.tiff"/><Relationship Id="rId2" Type="http://schemas.openxmlformats.org/officeDocument/2006/relationships/image" Target="../media/image29.tiff"/><Relationship Id="rId16" Type="http://schemas.openxmlformats.org/officeDocument/2006/relationships/image" Target="../media/image35.tiff"/><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30.jpeg"/><Relationship Id="rId5" Type="http://schemas.openxmlformats.org/officeDocument/2006/relationships/image" Target="../media/image9.png"/><Relationship Id="rId15" Type="http://schemas.openxmlformats.org/officeDocument/2006/relationships/image" Target="../media/image34.tiff"/><Relationship Id="rId10" Type="http://schemas.openxmlformats.org/officeDocument/2006/relationships/slide" Target="slide31.xml"/><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33.tiff"/></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0.tiff"/><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39.tiff"/><Relationship Id="rId5" Type="http://schemas.openxmlformats.org/officeDocument/2006/relationships/image" Target="../media/image38.jpeg"/><Relationship Id="rId4" Type="http://schemas.openxmlformats.org/officeDocument/2006/relationships/image" Target="../media/image37.tiff"/></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5.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44.jpeg"/><Relationship Id="rId2" Type="http://schemas.openxmlformats.org/officeDocument/2006/relationships/image" Target="../media/image41.png"/><Relationship Id="rId16"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43.jpeg"/><Relationship Id="rId5" Type="http://schemas.openxmlformats.org/officeDocument/2006/relationships/image" Target="../media/image9.png"/><Relationship Id="rId15" Type="http://schemas.openxmlformats.org/officeDocument/2006/relationships/image" Target="../media/image47.jpeg"/><Relationship Id="rId10" Type="http://schemas.openxmlformats.org/officeDocument/2006/relationships/image" Target="../media/image42.tiff"/><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46.jpe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52.jpe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51.jpeg"/><Relationship Id="rId5" Type="http://schemas.openxmlformats.org/officeDocument/2006/relationships/image" Target="../media/image10.png"/><Relationship Id="rId10" Type="http://schemas.openxmlformats.org/officeDocument/2006/relationships/image" Target="../media/image50.jpeg"/><Relationship Id="rId4" Type="http://schemas.openxmlformats.org/officeDocument/2006/relationships/image" Target="../media/image9.png"/><Relationship Id="rId9"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fruit, indoor, nut&#10;&#10;Description automatically generated">
            <a:extLst>
              <a:ext uri="{FF2B5EF4-FFF2-40B4-BE49-F238E27FC236}">
                <a16:creationId xmlns:a16="http://schemas.microsoft.com/office/drawing/2014/main" id="{4BDD103A-B8E6-6F4A-8AC1-CD0119A9BF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42609" y="2886868"/>
            <a:ext cx="3114420" cy="2078536"/>
          </a:xfrm>
          <a:prstGeom prst="roundRect">
            <a:avLst>
              <a:gd name="adj" fmla="val 8965"/>
            </a:avLst>
          </a:prstGeom>
          <a:ln w="38100">
            <a:solidFill>
              <a:srgbClr val="C9CBE5"/>
            </a:solidFill>
          </a:ln>
        </p:spPr>
      </p:pic>
      <p:sp>
        <p:nvSpPr>
          <p:cNvPr id="33" name="Rectangle: Rounded Corners 9">
            <a:extLst>
              <a:ext uri="{FF2B5EF4-FFF2-40B4-BE49-F238E27FC236}">
                <a16:creationId xmlns:a16="http://schemas.microsoft.com/office/drawing/2014/main" id="{5A1E48D1-2191-5744-A6D0-C2882A283250}"/>
              </a:ext>
            </a:extLst>
          </p:cNvPr>
          <p:cNvSpPr/>
          <p:nvPr/>
        </p:nvSpPr>
        <p:spPr>
          <a:xfrm>
            <a:off x="2659432" y="1570948"/>
            <a:ext cx="5372948" cy="87999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Some trees produce </a:t>
            </a:r>
            <a:r>
              <a:rPr lang="en-GB" sz="1800" b="1" dirty="0">
                <a:solidFill>
                  <a:schemeClr val="tx1"/>
                </a:solidFill>
              </a:rPr>
              <a:t>nuts</a:t>
            </a:r>
            <a:r>
              <a:rPr lang="en-GB" sz="1800" dirty="0">
                <a:solidFill>
                  <a:schemeClr val="tx1"/>
                </a:solidFill>
              </a:rPr>
              <a:t>. Some animals eat </a:t>
            </a:r>
            <a:r>
              <a:rPr lang="en-GB" sz="1800" b="1" dirty="0">
                <a:solidFill>
                  <a:schemeClr val="tx1"/>
                </a:solidFill>
              </a:rPr>
              <a:t>nuts</a:t>
            </a:r>
            <a:r>
              <a:rPr lang="en-GB" sz="1800" dirty="0">
                <a:solidFill>
                  <a:schemeClr val="tx1"/>
                </a:solidFill>
              </a:rPr>
              <a:t>, and some people eat them too. </a:t>
            </a:r>
            <a:endParaRPr lang="en-GB" sz="1400" dirty="0">
              <a:solidFill>
                <a:schemeClr val="tx1"/>
              </a:solidFill>
            </a:endParaRPr>
          </a:p>
        </p:txBody>
      </p:sp>
      <p:pic>
        <p:nvPicPr>
          <p:cNvPr id="41" name="Picture 40" descr="A picture containing transport, wheel&#10;&#10;Description automatically generated">
            <a:extLst>
              <a:ext uri="{FF2B5EF4-FFF2-40B4-BE49-F238E27FC236}">
                <a16:creationId xmlns:a16="http://schemas.microsoft.com/office/drawing/2014/main" id="{CEC7A765-AA24-1C4A-8AD6-6BD7F45BF6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8465620">
            <a:off x="1379876" y="701843"/>
            <a:ext cx="1542184" cy="2341835"/>
          </a:xfrm>
          <a:prstGeom prst="rect">
            <a:avLst/>
          </a:prstGeom>
        </p:spPr>
      </p:pic>
      <p:pic>
        <p:nvPicPr>
          <p:cNvPr id="12" name="Picture 11">
            <a:extLst>
              <a:ext uri="{FF2B5EF4-FFF2-40B4-BE49-F238E27FC236}">
                <a16:creationId xmlns:a16="http://schemas.microsoft.com/office/drawing/2014/main" id="{6CA034B9-23AF-0E4B-B584-46C644AF31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9866" y="2959008"/>
            <a:ext cx="3595956" cy="2397304"/>
          </a:xfrm>
          <a:prstGeom prst="roundRect">
            <a:avLst>
              <a:gd name="adj" fmla="val 6983"/>
            </a:avLst>
          </a:prstGeom>
          <a:ln w="38100">
            <a:solidFill>
              <a:srgbClr val="C9CBE5"/>
            </a:solidFill>
          </a:ln>
        </p:spPr>
      </p:pic>
      <p:sp>
        <p:nvSpPr>
          <p:cNvPr id="2" name="Rectangle 1">
            <a:extLst>
              <a:ext uri="{FF2B5EF4-FFF2-40B4-BE49-F238E27FC236}">
                <a16:creationId xmlns:a16="http://schemas.microsoft.com/office/drawing/2014/main" id="{D97E2E29-BDE2-5245-A235-1241747E2A36}"/>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The Parts of a Tree</a:t>
            </a:r>
          </a:p>
        </p:txBody>
      </p:sp>
      <p:grpSp>
        <p:nvGrpSpPr>
          <p:cNvPr id="3" name="ICONS" hidden="1">
            <a:extLst>
              <a:ext uri="{FF2B5EF4-FFF2-40B4-BE49-F238E27FC236}">
                <a16:creationId xmlns:a16="http://schemas.microsoft.com/office/drawing/2014/main" id="{C20F09F4-0253-CB4D-8680-8F7640981373}"/>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C10002E3-9B92-334D-A4CE-1E2FE1B62A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3E700883-C4C0-2842-9851-275FD1602E75}"/>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7D396C8B-1FC9-B948-A7F9-550A7D2062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A3930288-E87B-A540-B870-E6E623D52C2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A8AA9028-5BAD-B647-99AB-4FBB149864B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61A6CBF6-E01E-114A-8454-57434E3CAE9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0610D362-D031-C041-84E0-94361A018DD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8" name="Rectangle: Rounded Corners 9">
            <a:extLst>
              <a:ext uri="{FF2B5EF4-FFF2-40B4-BE49-F238E27FC236}">
                <a16:creationId xmlns:a16="http://schemas.microsoft.com/office/drawing/2014/main" id="{400CF555-AE69-D545-A7C7-5B189A01ED5B}"/>
              </a:ext>
            </a:extLst>
          </p:cNvPr>
          <p:cNvSpPr/>
          <p:nvPr/>
        </p:nvSpPr>
        <p:spPr>
          <a:xfrm>
            <a:off x="789307" y="5517882"/>
            <a:ext cx="3354181" cy="1363124"/>
          </a:xfrm>
          <a:prstGeom prst="roundRect">
            <a:avLst>
              <a:gd name="adj" fmla="val 8377"/>
            </a:avLst>
          </a:prstGeom>
          <a:solidFill>
            <a:srgbClr val="CACAE4"/>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Acorns are </a:t>
            </a:r>
            <a:r>
              <a:rPr lang="en-GB" sz="1800" b="1" dirty="0">
                <a:solidFill>
                  <a:schemeClr val="tx1"/>
                </a:solidFill>
              </a:rPr>
              <a:t>nuts</a:t>
            </a:r>
            <a:r>
              <a:rPr lang="en-GB" sz="1800" dirty="0">
                <a:solidFill>
                  <a:schemeClr val="tx1"/>
                </a:solidFill>
              </a:rPr>
              <a:t> that grow on oak trees. People don’t tend to eat acorns, but woodland creatures love them!</a:t>
            </a:r>
            <a:endParaRPr lang="en-GB" sz="1400" dirty="0">
              <a:solidFill>
                <a:schemeClr val="tx1"/>
              </a:solidFill>
            </a:endParaRPr>
          </a:p>
        </p:txBody>
      </p:sp>
      <p:sp>
        <p:nvSpPr>
          <p:cNvPr id="19" name="Rectangle: Rounded Corners 9">
            <a:extLst>
              <a:ext uri="{FF2B5EF4-FFF2-40B4-BE49-F238E27FC236}">
                <a16:creationId xmlns:a16="http://schemas.microsoft.com/office/drawing/2014/main" id="{B8F8D6FC-2629-0F40-94CD-8C5B92373BCA}"/>
              </a:ext>
            </a:extLst>
          </p:cNvPr>
          <p:cNvSpPr/>
          <p:nvPr/>
        </p:nvSpPr>
        <p:spPr>
          <a:xfrm>
            <a:off x="5042609" y="5140631"/>
            <a:ext cx="4729456" cy="1739728"/>
          </a:xfrm>
          <a:prstGeom prst="roundRect">
            <a:avLst>
              <a:gd name="adj" fmla="val 8673"/>
            </a:avLst>
          </a:prstGeom>
          <a:solidFill>
            <a:srgbClr val="CACAE4"/>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Chestnuts are also nuts. Some chestnuts, such as sweet chestnuts, can be eaten by people. Some animals eat horse chestnuts (or conkers) but they shouldn't be eaten by people.</a:t>
            </a:r>
            <a:endParaRPr lang="en-GB" sz="1800" dirty="0">
              <a:solidFill>
                <a:schemeClr val="tx1"/>
              </a:solidFill>
            </a:endParaRPr>
          </a:p>
        </p:txBody>
      </p:sp>
      <p:pic>
        <p:nvPicPr>
          <p:cNvPr id="13" name="Picture 12" descr="A picture containing tree, outdoor, fruit, plant&#10;&#10;Description automatically generated">
            <a:extLst>
              <a:ext uri="{FF2B5EF4-FFF2-40B4-BE49-F238E27FC236}">
                <a16:creationId xmlns:a16="http://schemas.microsoft.com/office/drawing/2014/main" id="{DC6B7536-C977-6545-BE1E-39136A812F4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94975" y="1228257"/>
            <a:ext cx="2355428" cy="2363745"/>
          </a:xfrm>
          <a:prstGeom prst="ellipse">
            <a:avLst/>
          </a:prstGeom>
          <a:ln w="38100">
            <a:solidFill>
              <a:srgbClr val="C9CBE5"/>
            </a:solidFill>
          </a:ln>
        </p:spPr>
      </p:pic>
      <p:sp>
        <p:nvSpPr>
          <p:cNvPr id="26" name="definition">
            <a:extLst>
              <a:ext uri="{FF2B5EF4-FFF2-40B4-BE49-F238E27FC236}">
                <a16:creationId xmlns:a16="http://schemas.microsoft.com/office/drawing/2014/main" id="{4C982CB6-3B6F-5348-BFE0-9959468F4591}"/>
              </a:ext>
            </a:extLst>
          </p:cNvPr>
          <p:cNvSpPr/>
          <p:nvPr/>
        </p:nvSpPr>
        <p:spPr>
          <a:xfrm>
            <a:off x="5195205" y="2572751"/>
            <a:ext cx="2254070"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t>sweet chestnuts</a:t>
            </a:r>
            <a:endParaRPr lang="en-GB" sz="1800" dirty="0"/>
          </a:p>
        </p:txBody>
      </p:sp>
      <p:pic>
        <p:nvPicPr>
          <p:cNvPr id="15" name="Picture 14">
            <a:extLst>
              <a:ext uri="{FF2B5EF4-FFF2-40B4-BE49-F238E27FC236}">
                <a16:creationId xmlns:a16="http://schemas.microsoft.com/office/drawing/2014/main" id="{5A82AA03-58DC-DE42-A496-9A501F05A792}"/>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619236" y="1740368"/>
            <a:ext cx="2409891" cy="2355540"/>
          </a:xfrm>
          <a:prstGeom prst="ellipse">
            <a:avLst/>
          </a:prstGeom>
          <a:ln w="38100">
            <a:solidFill>
              <a:srgbClr val="C9CBE5"/>
            </a:solidFill>
          </a:ln>
        </p:spPr>
      </p:pic>
      <p:sp>
        <p:nvSpPr>
          <p:cNvPr id="28" name="definition">
            <a:extLst>
              <a:ext uri="{FF2B5EF4-FFF2-40B4-BE49-F238E27FC236}">
                <a16:creationId xmlns:a16="http://schemas.microsoft.com/office/drawing/2014/main" id="{402768B2-38CE-4C42-9C7F-0C9BABB3A787}"/>
              </a:ext>
            </a:extLst>
          </p:cNvPr>
          <p:cNvSpPr/>
          <p:nvPr/>
        </p:nvSpPr>
        <p:spPr>
          <a:xfrm>
            <a:off x="7779456" y="3932063"/>
            <a:ext cx="2280919" cy="803766"/>
          </a:xfrm>
          <a:prstGeom prst="roundRect">
            <a:avLst>
              <a:gd name="adj" fmla="val 21158"/>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t>horse chestnuts (conkers)</a:t>
            </a:r>
            <a:endParaRPr lang="en-GB" sz="1800" dirty="0"/>
          </a:p>
        </p:txBody>
      </p:sp>
      <p:pic>
        <p:nvPicPr>
          <p:cNvPr id="25" name="Picture 24">
            <a:extLst>
              <a:ext uri="{FF2B5EF4-FFF2-40B4-BE49-F238E27FC236}">
                <a16:creationId xmlns:a16="http://schemas.microsoft.com/office/drawing/2014/main" id="{F22051EE-D052-C241-A529-3DE677C0DCDC}"/>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rot="20484933">
            <a:off x="6932573" y="4942877"/>
            <a:ext cx="2199616" cy="1805345"/>
          </a:xfrm>
          <a:prstGeom prst="rect">
            <a:avLst/>
          </a:prstGeom>
        </p:spPr>
      </p:pic>
      <p:pic>
        <p:nvPicPr>
          <p:cNvPr id="35" name="Picture 34" descr="A picture containing transport, wheel&#10;&#10;Description automatically generated">
            <a:extLst>
              <a:ext uri="{FF2B5EF4-FFF2-40B4-BE49-F238E27FC236}">
                <a16:creationId xmlns:a16="http://schemas.microsoft.com/office/drawing/2014/main" id="{2C21FE77-858D-C44B-B106-B4A19A91214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1232590">
            <a:off x="2405154" y="4856192"/>
            <a:ext cx="4353059" cy="2115505"/>
          </a:xfrm>
          <a:prstGeom prst="rect">
            <a:avLst/>
          </a:prstGeom>
        </p:spPr>
      </p:pic>
      <p:pic>
        <p:nvPicPr>
          <p:cNvPr id="39" name="Picture 38" descr="A close up of a leaf&#10;&#10;Description automatically generated">
            <a:extLst>
              <a:ext uri="{FF2B5EF4-FFF2-40B4-BE49-F238E27FC236}">
                <a16:creationId xmlns:a16="http://schemas.microsoft.com/office/drawing/2014/main" id="{C161DE0E-AF66-7C4B-BADE-4D9EC9E0D267}"/>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rot="1666466" flipH="1">
            <a:off x="7567384" y="1325864"/>
            <a:ext cx="2283737" cy="1995229"/>
          </a:xfrm>
          <a:prstGeom prst="rect">
            <a:avLst/>
          </a:prstGeom>
        </p:spPr>
      </p:pic>
      <p:sp>
        <p:nvSpPr>
          <p:cNvPr id="20" name="Rectangle: Rounded Corners 9">
            <a:extLst>
              <a:ext uri="{FF2B5EF4-FFF2-40B4-BE49-F238E27FC236}">
                <a16:creationId xmlns:a16="http://schemas.microsoft.com/office/drawing/2014/main" id="{679D9D58-F12E-3C46-8042-ECCD2B39D03D}"/>
              </a:ext>
            </a:extLst>
          </p:cNvPr>
          <p:cNvSpPr/>
          <p:nvPr/>
        </p:nvSpPr>
        <p:spPr>
          <a:xfrm>
            <a:off x="3580002" y="2934181"/>
            <a:ext cx="4765117" cy="1689835"/>
          </a:xfrm>
          <a:prstGeom prst="roundRect">
            <a:avLst>
              <a:gd name="adj" fmla="val 13930"/>
            </a:avLst>
          </a:prstGeom>
          <a:solidFill>
            <a:srgbClr val="7767AF">
              <a:alpha val="99000"/>
            </a:srgbClr>
          </a:solidFill>
          <a:ln w="508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576000" rtlCol="0" anchor="ctr"/>
          <a:lstStyle/>
          <a:p>
            <a:pPr algn="ctr"/>
            <a:r>
              <a:rPr lang="en-GB" sz="2000" dirty="0">
                <a:solidFill>
                  <a:schemeClr val="bg1"/>
                </a:solidFill>
              </a:rPr>
              <a:t>Some people are </a:t>
            </a:r>
            <a:r>
              <a:rPr lang="en-GB" sz="2000" b="1" dirty="0">
                <a:solidFill>
                  <a:schemeClr val="bg1"/>
                </a:solidFill>
              </a:rPr>
              <a:t>allergic </a:t>
            </a:r>
            <a:r>
              <a:rPr lang="en-GB" sz="2000" dirty="0">
                <a:solidFill>
                  <a:schemeClr val="bg1"/>
                </a:solidFill>
              </a:rPr>
              <a:t>to nuts (they can make them ill), so it’s important not to bring them into school if anybody has an </a:t>
            </a:r>
            <a:r>
              <a:rPr lang="en-GB" sz="2000" b="1" dirty="0">
                <a:solidFill>
                  <a:schemeClr val="bg1"/>
                </a:solidFill>
              </a:rPr>
              <a:t>allergy</a:t>
            </a:r>
            <a:r>
              <a:rPr lang="en-GB" sz="2000" dirty="0">
                <a:solidFill>
                  <a:schemeClr val="bg1"/>
                </a:solidFill>
              </a:rPr>
              <a:t>.</a:t>
            </a:r>
            <a:endParaRPr lang="en-GB" sz="1200" dirty="0">
              <a:solidFill>
                <a:schemeClr val="bg1"/>
              </a:solidFill>
            </a:endParaRPr>
          </a:p>
        </p:txBody>
      </p:sp>
      <p:sp>
        <p:nvSpPr>
          <p:cNvPr id="23" name="Oval 22">
            <a:extLst>
              <a:ext uri="{FF2B5EF4-FFF2-40B4-BE49-F238E27FC236}">
                <a16:creationId xmlns:a16="http://schemas.microsoft.com/office/drawing/2014/main" id="{E0123F37-1C8A-D94F-BBCD-27DD5146B7BB}"/>
              </a:ext>
            </a:extLst>
          </p:cNvPr>
          <p:cNvSpPr/>
          <p:nvPr/>
        </p:nvSpPr>
        <p:spPr>
          <a:xfrm>
            <a:off x="2080679" y="2711779"/>
            <a:ext cx="2134638" cy="2134638"/>
          </a:xfrm>
          <a:prstGeom prst="ellipse">
            <a:avLst/>
          </a:prstGeom>
          <a:solidFill>
            <a:srgbClr val="5C4787"/>
          </a:solidFill>
          <a:ln w="508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Did You Know…?</a:t>
            </a:r>
          </a:p>
        </p:txBody>
      </p:sp>
      <p:pic>
        <p:nvPicPr>
          <p:cNvPr id="37" name="Picture 36">
            <a:extLst>
              <a:ext uri="{FF2B5EF4-FFF2-40B4-BE49-F238E27FC236}">
                <a16:creationId xmlns:a16="http://schemas.microsoft.com/office/drawing/2014/main" id="{B80828E2-2999-9E48-80C6-10D6BF2B2FF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flipH="1">
            <a:off x="753079" y="3779837"/>
            <a:ext cx="2376860" cy="2971075"/>
          </a:xfrm>
          <a:prstGeom prst="rect">
            <a:avLst/>
          </a:prstGeom>
        </p:spPr>
      </p:pic>
      <p:pic>
        <p:nvPicPr>
          <p:cNvPr id="43" name="Picture 42" descr="Logo&#10;&#10;Description automatically generated">
            <a:extLst>
              <a:ext uri="{FF2B5EF4-FFF2-40B4-BE49-F238E27FC236}">
                <a16:creationId xmlns:a16="http://schemas.microsoft.com/office/drawing/2014/main" id="{3C8C06C4-07FA-2A45-839F-6BC83F393262}"/>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b="41851"/>
          <a:stretch/>
        </p:blipFill>
        <p:spPr>
          <a:xfrm>
            <a:off x="3147369" y="6259132"/>
            <a:ext cx="1522077" cy="780174"/>
          </a:xfrm>
          <a:prstGeom prst="rect">
            <a:avLst/>
          </a:prstGeom>
        </p:spPr>
      </p:pic>
    </p:spTree>
    <p:extLst>
      <p:ext uri="{BB962C8B-B14F-4D97-AF65-F5344CB8AC3E}">
        <p14:creationId xmlns:p14="http://schemas.microsoft.com/office/powerpoint/2010/main" val="2861229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fade">
                                      <p:cBhvr>
                                        <p:cTn id="16" dur="5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0" presetClass="entr" presetSubtype="0" fill="hold" grpId="0" nodeType="withEffect">
                                  <p:stCondLst>
                                    <p:cond delay="100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par>
                                <p:cTn id="31" presetID="10" presetClass="entr" presetSubtype="0" fill="hold" grpId="0" nodeType="withEffect">
                                  <p:stCondLst>
                                    <p:cond delay="200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15"/>
                                        </p:tgtEl>
                                      </p:cBhvr>
                                    </p:animEffect>
                                    <p:set>
                                      <p:cBhvr>
                                        <p:cTn id="50" dur="1" fill="hold">
                                          <p:stCondLst>
                                            <p:cond delay="499"/>
                                          </p:stCondLst>
                                        </p:cTn>
                                        <p:tgtEl>
                                          <p:spTgt spid="15"/>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28"/>
                                        </p:tgtEl>
                                      </p:cBhvr>
                                    </p:animEffect>
                                    <p:set>
                                      <p:cBhvr>
                                        <p:cTn id="56" dur="1" fill="hold">
                                          <p:stCondLst>
                                            <p:cond delay="499"/>
                                          </p:stCondLst>
                                        </p:cTn>
                                        <p:tgtEl>
                                          <p:spTgt spid="2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par>
                                <p:cTn id="63" presetID="10" presetClass="entr" presetSubtype="0" fill="hold" grpId="0" nodeType="withEffect">
                                  <p:stCondLst>
                                    <p:cond delay="700"/>
                                  </p:stCondLst>
                                  <p:childTnLst>
                                    <p:set>
                                      <p:cBhvr>
                                        <p:cTn id="64" dur="1" fill="hold">
                                          <p:stCondLst>
                                            <p:cond delay="0"/>
                                          </p:stCondLst>
                                        </p:cTn>
                                        <p:tgtEl>
                                          <p:spTgt spid="20"/>
                                        </p:tgtEl>
                                        <p:attrNameLst>
                                          <p:attrName>style.visibility</p:attrName>
                                        </p:attrNameLst>
                                      </p:cBhvr>
                                      <p:to>
                                        <p:strVal val="visible"/>
                                      </p:to>
                                    </p:set>
                                    <p:animEffect transition="in" filter="fade">
                                      <p:cBhvr>
                                        <p:cTn id="65" dur="500"/>
                                        <p:tgtEl>
                                          <p:spTgt spid="20"/>
                                        </p:tgtEl>
                                      </p:cBhvr>
                                    </p:animEffect>
                                  </p:childTnLst>
                                </p:cTn>
                              </p:par>
                              <p:par>
                                <p:cTn id="66" presetID="10" presetClass="entr" presetSubtype="0" fill="hold" grpId="0" nodeType="withEffect">
                                  <p:stCondLst>
                                    <p:cond delay="70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par>
                                <p:cTn id="69" presetID="10" presetClass="entr" presetSubtype="0" fill="hold" nodeType="withEffect">
                                  <p:stCondLst>
                                    <p:cond delay="100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par>
                                <p:cTn id="72" presetID="10" presetClass="entr" presetSubtype="0" fill="hold" nodeType="withEffect">
                                  <p:stCondLst>
                                    <p:cond delay="1000"/>
                                  </p:stCondLst>
                                  <p:childTnLst>
                                    <p:set>
                                      <p:cBhvr>
                                        <p:cTn id="73" dur="1" fill="hold">
                                          <p:stCondLst>
                                            <p:cond delay="0"/>
                                          </p:stCondLst>
                                        </p:cTn>
                                        <p:tgtEl>
                                          <p:spTgt spid="41"/>
                                        </p:tgtEl>
                                        <p:attrNameLst>
                                          <p:attrName>style.visibility</p:attrName>
                                        </p:attrNameLst>
                                      </p:cBhvr>
                                      <p:to>
                                        <p:strVal val="visible"/>
                                      </p:to>
                                    </p:set>
                                    <p:animEffect transition="in" filter="fade">
                                      <p:cBhvr>
                                        <p:cTn id="74" dur="500"/>
                                        <p:tgtEl>
                                          <p:spTgt spid="41"/>
                                        </p:tgtEl>
                                      </p:cBhvr>
                                    </p:animEffect>
                                  </p:childTnLst>
                                </p:cTn>
                              </p:par>
                              <p:par>
                                <p:cTn id="75" presetID="10" presetClass="entr" presetSubtype="0" fill="hold" nodeType="withEffect">
                                  <p:stCondLst>
                                    <p:cond delay="1500"/>
                                  </p:stCondLst>
                                  <p:childTnLst>
                                    <p:set>
                                      <p:cBhvr>
                                        <p:cTn id="76" dur="1" fill="hold">
                                          <p:stCondLst>
                                            <p:cond delay="0"/>
                                          </p:stCondLst>
                                        </p:cTn>
                                        <p:tgtEl>
                                          <p:spTgt spid="37"/>
                                        </p:tgtEl>
                                        <p:attrNameLst>
                                          <p:attrName>style.visibility</p:attrName>
                                        </p:attrNameLst>
                                      </p:cBhvr>
                                      <p:to>
                                        <p:strVal val="visible"/>
                                      </p:to>
                                    </p:set>
                                    <p:animEffect transition="in" filter="fade">
                                      <p:cBhvr>
                                        <p:cTn id="77" dur="500"/>
                                        <p:tgtEl>
                                          <p:spTgt spid="37"/>
                                        </p:tgtEl>
                                      </p:cBhvr>
                                    </p:animEffect>
                                  </p:childTnLst>
                                </p:cTn>
                              </p:par>
                              <p:par>
                                <p:cTn id="78" presetID="10" presetClass="entr" presetSubtype="0" fill="hold" nodeType="withEffect">
                                  <p:stCondLst>
                                    <p:cond delay="150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par>
                                <p:cTn id="81" presetID="10" presetClass="entr" presetSubtype="0" fill="hold" nodeType="withEffect">
                                  <p:stCondLst>
                                    <p:cond delay="200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6" grpId="0" animBg="1"/>
      <p:bldP spid="26" grpId="1" animBg="1"/>
      <p:bldP spid="28" grpId="0" animBg="1"/>
      <p:bldP spid="28" grpId="1" animBg="1"/>
      <p:bldP spid="20"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a:extLst>
              <a:ext uri="{FF2B5EF4-FFF2-40B4-BE49-F238E27FC236}">
                <a16:creationId xmlns:a16="http://schemas.microsoft.com/office/drawing/2014/main" id="{579F48C1-7C13-714A-848E-04F239079C5B}"/>
              </a:ext>
            </a:extLst>
          </p:cNvPr>
          <p:cNvSpPr/>
          <p:nvPr/>
        </p:nvSpPr>
        <p:spPr>
          <a:xfrm>
            <a:off x="707313" y="1991291"/>
            <a:ext cx="9271608" cy="4872147"/>
          </a:xfrm>
          <a:prstGeom prst="roundRect">
            <a:avLst>
              <a:gd name="adj" fmla="val 4071"/>
            </a:avLst>
          </a:prstGeom>
          <a:solidFill>
            <a:schemeClr val="accent5">
              <a:lumMod val="20000"/>
              <a:lumOff val="80000"/>
            </a:schemeClr>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picture containing text, plant, leaf&#10;&#10;Description automatically generated">
            <a:extLst>
              <a:ext uri="{FF2B5EF4-FFF2-40B4-BE49-F238E27FC236}">
                <a16:creationId xmlns:a16="http://schemas.microsoft.com/office/drawing/2014/main" id="{B9B6124C-6D37-E744-8405-0ACDA7BDFA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12892" y="5588881"/>
            <a:ext cx="9268883" cy="1261679"/>
          </a:xfrm>
          <a:prstGeom prst="roundRect">
            <a:avLst>
              <a:gd name="adj" fmla="val 17765"/>
            </a:avLst>
          </a:prstGeom>
          <a:ln w="38100">
            <a:noFill/>
          </a:ln>
        </p:spPr>
      </p:pic>
      <p:sp>
        <p:nvSpPr>
          <p:cNvPr id="2" name="Rectangle 1">
            <a:extLst>
              <a:ext uri="{FF2B5EF4-FFF2-40B4-BE49-F238E27FC236}">
                <a16:creationId xmlns:a16="http://schemas.microsoft.com/office/drawing/2014/main" id="{04E21AAA-E4A0-FE4D-85D8-BC1AE7692B11}"/>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The Parts of a Tree</a:t>
            </a:r>
          </a:p>
        </p:txBody>
      </p:sp>
      <p:grpSp>
        <p:nvGrpSpPr>
          <p:cNvPr id="3" name="ICONS">
            <a:extLst>
              <a:ext uri="{FF2B5EF4-FFF2-40B4-BE49-F238E27FC236}">
                <a16:creationId xmlns:a16="http://schemas.microsoft.com/office/drawing/2014/main" id="{1F147480-C836-C841-B6A7-FD4AECEA4736}"/>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3665D62F-F4DD-724F-A215-55DFC166AA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BFB4D313-3632-3549-90F0-F0C7611976E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212AB949-95CE-C948-8000-04475675ABE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C1049E3F-7475-AA42-9994-1F99FC0C5A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5D64A3BF-1D50-A746-92D9-2A7E18CFB3B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1CB82E88-7C47-2A43-B5FC-E615FD107C5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51FC0623-8C24-584C-8337-8E679776602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1" name="Rectangle: Rounded Corners 9">
            <a:extLst>
              <a:ext uri="{FF2B5EF4-FFF2-40B4-BE49-F238E27FC236}">
                <a16:creationId xmlns:a16="http://schemas.microsoft.com/office/drawing/2014/main" id="{12D45D2B-83AF-9447-A5B6-5D284BD1C9C1}"/>
              </a:ext>
            </a:extLst>
          </p:cNvPr>
          <p:cNvSpPr/>
          <p:nvPr/>
        </p:nvSpPr>
        <p:spPr>
          <a:xfrm>
            <a:off x="3227027" y="1676821"/>
            <a:ext cx="4237757" cy="742281"/>
          </a:xfrm>
          <a:prstGeom prst="roundRect">
            <a:avLst>
              <a:gd name="adj" fmla="val 50000"/>
            </a:avLst>
          </a:prstGeom>
          <a:solidFill>
            <a:srgbClr val="CACAE4"/>
          </a:solidFill>
          <a:ln w="381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Some trees produce </a:t>
            </a:r>
            <a:r>
              <a:rPr lang="en-GB" b="1" dirty="0">
                <a:solidFill>
                  <a:schemeClr val="tx1"/>
                </a:solidFill>
              </a:rPr>
              <a:t>cones</a:t>
            </a:r>
            <a:r>
              <a:rPr lang="en-GB" dirty="0">
                <a:solidFill>
                  <a:schemeClr val="tx1"/>
                </a:solidFill>
              </a:rPr>
              <a:t>. </a:t>
            </a:r>
            <a:endParaRPr lang="en-GB" sz="1800" dirty="0">
              <a:solidFill>
                <a:schemeClr val="tx1"/>
              </a:solidFill>
            </a:endParaRPr>
          </a:p>
        </p:txBody>
      </p:sp>
      <p:pic>
        <p:nvPicPr>
          <p:cNvPr id="17" name="Picture 16" descr="A picture containing tree, plant, outdoor, conifer&#10;&#10;Description automatically generated">
            <a:extLst>
              <a:ext uri="{FF2B5EF4-FFF2-40B4-BE49-F238E27FC236}">
                <a16:creationId xmlns:a16="http://schemas.microsoft.com/office/drawing/2014/main" id="{852BA669-2388-D649-8D41-C5568EA909FC}"/>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887663" y="2682800"/>
            <a:ext cx="2923185" cy="2913778"/>
          </a:xfrm>
          <a:prstGeom prst="ellipse">
            <a:avLst/>
          </a:prstGeom>
          <a:ln w="38100">
            <a:solidFill>
              <a:schemeClr val="bg1"/>
            </a:solidFill>
          </a:ln>
        </p:spPr>
      </p:pic>
      <p:pic>
        <p:nvPicPr>
          <p:cNvPr id="19" name="Picture 18" descr="A picture containing tree, plant, outdoor, conifer&#10;&#10;Description automatically generated">
            <a:extLst>
              <a:ext uri="{FF2B5EF4-FFF2-40B4-BE49-F238E27FC236}">
                <a16:creationId xmlns:a16="http://schemas.microsoft.com/office/drawing/2014/main" id="{F848BA45-7CD2-0E48-A8C1-DF9655A4A43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006036" y="2274927"/>
            <a:ext cx="2923184" cy="2917520"/>
          </a:xfrm>
          <a:prstGeom prst="ellipse">
            <a:avLst/>
          </a:prstGeom>
          <a:ln w="38100">
            <a:solidFill>
              <a:schemeClr val="bg1"/>
            </a:solidFill>
          </a:ln>
        </p:spPr>
      </p:pic>
      <p:pic>
        <p:nvPicPr>
          <p:cNvPr id="21" name="Picture 20" descr="A butterfly on a plant&#10;&#10;Description automatically generated with medium confidence">
            <a:extLst>
              <a:ext uri="{FF2B5EF4-FFF2-40B4-BE49-F238E27FC236}">
                <a16:creationId xmlns:a16="http://schemas.microsoft.com/office/drawing/2014/main" id="{E70B382E-38FC-AB4D-9103-57CE1410E057}"/>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69291" y="2303700"/>
            <a:ext cx="2923184" cy="2915380"/>
          </a:xfrm>
          <a:prstGeom prst="ellipse">
            <a:avLst/>
          </a:prstGeom>
          <a:ln w="38100">
            <a:solidFill>
              <a:schemeClr val="bg1"/>
            </a:solidFill>
          </a:ln>
        </p:spPr>
      </p:pic>
      <p:sp>
        <p:nvSpPr>
          <p:cNvPr id="22" name="Rounded Rectangle 21">
            <a:extLst>
              <a:ext uri="{FF2B5EF4-FFF2-40B4-BE49-F238E27FC236}">
                <a16:creationId xmlns:a16="http://schemas.microsoft.com/office/drawing/2014/main" id="{89338B86-8484-8B46-BF51-552CC35622BF}"/>
              </a:ext>
            </a:extLst>
          </p:cNvPr>
          <p:cNvSpPr/>
          <p:nvPr/>
        </p:nvSpPr>
        <p:spPr>
          <a:xfrm>
            <a:off x="4350158" y="5317029"/>
            <a:ext cx="1991494" cy="440871"/>
          </a:xfrm>
          <a:prstGeom prst="roundRect">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cedar cones</a:t>
            </a:r>
          </a:p>
        </p:txBody>
      </p:sp>
      <p:sp>
        <p:nvSpPr>
          <p:cNvPr id="23" name="Rounded Rectangle 22">
            <a:extLst>
              <a:ext uri="{FF2B5EF4-FFF2-40B4-BE49-F238E27FC236}">
                <a16:creationId xmlns:a16="http://schemas.microsoft.com/office/drawing/2014/main" id="{4EBE547A-8054-034F-A1CB-AD4B97E168CC}"/>
              </a:ext>
            </a:extLst>
          </p:cNvPr>
          <p:cNvSpPr/>
          <p:nvPr/>
        </p:nvSpPr>
        <p:spPr>
          <a:xfrm>
            <a:off x="1138100" y="4994179"/>
            <a:ext cx="2172171" cy="440871"/>
          </a:xfrm>
          <a:prstGeom prst="roundRect">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Scots pine cones</a:t>
            </a:r>
          </a:p>
        </p:txBody>
      </p:sp>
      <p:sp>
        <p:nvSpPr>
          <p:cNvPr id="24" name="Rounded Rectangle 23">
            <a:extLst>
              <a:ext uri="{FF2B5EF4-FFF2-40B4-BE49-F238E27FC236}">
                <a16:creationId xmlns:a16="http://schemas.microsoft.com/office/drawing/2014/main" id="{DDFD6587-5996-7E45-BE6B-426C04E97109}"/>
              </a:ext>
            </a:extLst>
          </p:cNvPr>
          <p:cNvSpPr/>
          <p:nvPr/>
        </p:nvSpPr>
        <p:spPr>
          <a:xfrm>
            <a:off x="7381542" y="4972011"/>
            <a:ext cx="2172171" cy="440871"/>
          </a:xfrm>
          <a:prstGeom prst="roundRect">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spruce cones</a:t>
            </a:r>
          </a:p>
        </p:txBody>
      </p:sp>
      <p:sp>
        <p:nvSpPr>
          <p:cNvPr id="26" name="Rectangle: Rounded Corners 9">
            <a:extLst>
              <a:ext uri="{FF2B5EF4-FFF2-40B4-BE49-F238E27FC236}">
                <a16:creationId xmlns:a16="http://schemas.microsoft.com/office/drawing/2014/main" id="{F93C14A1-7F5F-FF4F-A39C-8E3DA2716E0A}"/>
              </a:ext>
            </a:extLst>
          </p:cNvPr>
          <p:cNvSpPr/>
          <p:nvPr/>
        </p:nvSpPr>
        <p:spPr>
          <a:xfrm>
            <a:off x="3467520" y="5897757"/>
            <a:ext cx="3751194" cy="854457"/>
          </a:xfrm>
          <a:prstGeom prst="roundRect">
            <a:avLst>
              <a:gd name="adj" fmla="val 11348"/>
            </a:avLst>
          </a:prstGeom>
          <a:solidFill>
            <a:srgbClr val="C9CBE5"/>
          </a:solidFill>
          <a:ln w="38100">
            <a:solidFill>
              <a:srgbClr val="5C4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buNone/>
            </a:pPr>
            <a:r>
              <a:rPr lang="en-GB" dirty="0">
                <a:solidFill>
                  <a:schemeClr val="tx1"/>
                </a:solidFill>
              </a:rPr>
              <a:t>How are these </a:t>
            </a:r>
            <a:r>
              <a:rPr lang="en-GB" b="1" dirty="0">
                <a:solidFill>
                  <a:schemeClr val="tx1"/>
                </a:solidFill>
              </a:rPr>
              <a:t>cones</a:t>
            </a:r>
            <a:r>
              <a:rPr lang="en-GB" dirty="0">
                <a:solidFill>
                  <a:schemeClr val="tx1"/>
                </a:solidFill>
              </a:rPr>
              <a:t> similar? How are they different?</a:t>
            </a:r>
            <a:endParaRPr lang="en-GB" altLang="en-US" kern="0" dirty="0">
              <a:solidFill>
                <a:schemeClr val="tx1"/>
              </a:solidFill>
            </a:endParaRPr>
          </a:p>
        </p:txBody>
      </p:sp>
      <p:sp>
        <p:nvSpPr>
          <p:cNvPr id="28" name="Rectangle: Rounded Corners 9">
            <a:extLst>
              <a:ext uri="{FF2B5EF4-FFF2-40B4-BE49-F238E27FC236}">
                <a16:creationId xmlns:a16="http://schemas.microsoft.com/office/drawing/2014/main" id="{8B779B39-B2E1-1248-9117-D79030EC6707}"/>
              </a:ext>
            </a:extLst>
          </p:cNvPr>
          <p:cNvSpPr/>
          <p:nvPr/>
        </p:nvSpPr>
        <p:spPr>
          <a:xfrm>
            <a:off x="3229531" y="6008331"/>
            <a:ext cx="4227172" cy="684697"/>
          </a:xfrm>
          <a:prstGeom prst="roundRect">
            <a:avLst>
              <a:gd name="adj" fmla="val 11348"/>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buNone/>
            </a:pPr>
            <a:r>
              <a:rPr lang="en-GB" dirty="0"/>
              <a:t>What job do you think cones do?</a:t>
            </a:r>
            <a:endParaRPr lang="en-GB" altLang="en-US" kern="0" dirty="0">
              <a:solidFill>
                <a:schemeClr val="bg1"/>
              </a:solidFill>
            </a:endParaRPr>
          </a:p>
        </p:txBody>
      </p:sp>
      <p:sp>
        <p:nvSpPr>
          <p:cNvPr id="29" name="Rectangle: Rounded Corners 9">
            <a:extLst>
              <a:ext uri="{FF2B5EF4-FFF2-40B4-BE49-F238E27FC236}">
                <a16:creationId xmlns:a16="http://schemas.microsoft.com/office/drawing/2014/main" id="{12AB3698-446F-8F4B-923A-66B83F159A6C}"/>
              </a:ext>
            </a:extLst>
          </p:cNvPr>
          <p:cNvSpPr/>
          <p:nvPr/>
        </p:nvSpPr>
        <p:spPr>
          <a:xfrm>
            <a:off x="3749476" y="6014770"/>
            <a:ext cx="3187282" cy="684697"/>
          </a:xfrm>
          <a:prstGeom prst="roundRect">
            <a:avLst>
              <a:gd name="adj" fmla="val 11348"/>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buNone/>
            </a:pPr>
            <a:r>
              <a:rPr lang="en-GB" dirty="0"/>
              <a:t>Cones contain seeds.</a:t>
            </a:r>
            <a:endParaRPr lang="en-GB" altLang="en-US" kern="0" dirty="0">
              <a:solidFill>
                <a:schemeClr val="bg1"/>
              </a:solidFill>
            </a:endParaRPr>
          </a:p>
        </p:txBody>
      </p:sp>
    </p:spTree>
    <p:extLst>
      <p:ext uri="{BB962C8B-B14F-4D97-AF65-F5344CB8AC3E}">
        <p14:creationId xmlns:p14="http://schemas.microsoft.com/office/powerpoint/2010/main" val="30628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10" presetClass="entr" presetSubtype="0" fill="hold" grpId="0" nodeType="withEffect">
                                  <p:stCondLst>
                                    <p:cond delay="80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9"/>
                                        </p:tgtEl>
                                      </p:cBhvr>
                                    </p:animEffect>
                                    <p:set>
                                      <p:cBhvr>
                                        <p:cTn id="15" dur="1" fill="hold">
                                          <p:stCondLst>
                                            <p:cond delay="499"/>
                                          </p:stCondLst>
                                        </p:cTn>
                                        <p:tgtEl>
                                          <p:spTgt spid="29"/>
                                        </p:tgtEl>
                                        <p:attrNameLst>
                                          <p:attrName>style.visibility</p:attrName>
                                        </p:attrNameLst>
                                      </p:cBhvr>
                                      <p:to>
                                        <p:strVal val="hidden"/>
                                      </p:to>
                                    </p:set>
                                  </p:childTnLst>
                                </p:cTn>
                              </p:par>
                              <p:par>
                                <p:cTn id="16" presetID="2" presetClass="entr" presetSubtype="4" fill="hold" grpId="0" nodeType="withEffect">
                                  <p:stCondLst>
                                    <p:cond delay="80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29" grpId="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descr="Icon&#10;&#10;Description automatically generated">
            <a:extLst>
              <a:ext uri="{FF2B5EF4-FFF2-40B4-BE49-F238E27FC236}">
                <a16:creationId xmlns:a16="http://schemas.microsoft.com/office/drawing/2014/main" id="{627B9C27-88B5-8940-BE95-6E3E9B740E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9974"/>
          <a:stretch/>
        </p:blipFill>
        <p:spPr>
          <a:xfrm>
            <a:off x="518944" y="4098620"/>
            <a:ext cx="3739260" cy="1588716"/>
          </a:xfrm>
          <a:prstGeom prst="rect">
            <a:avLst/>
          </a:prstGeom>
        </p:spPr>
      </p:pic>
      <p:sp>
        <p:nvSpPr>
          <p:cNvPr id="2" name="Rectangle 1">
            <a:extLst>
              <a:ext uri="{FF2B5EF4-FFF2-40B4-BE49-F238E27FC236}">
                <a16:creationId xmlns:a16="http://schemas.microsoft.com/office/drawing/2014/main" id="{5E6F5701-D8FD-DE43-8553-FBB31A368794}"/>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grpSp>
        <p:nvGrpSpPr>
          <p:cNvPr id="3" name="ICONS">
            <a:extLst>
              <a:ext uri="{FF2B5EF4-FFF2-40B4-BE49-F238E27FC236}">
                <a16:creationId xmlns:a16="http://schemas.microsoft.com/office/drawing/2014/main" id="{16FE7364-C9A7-7948-9279-CEC8D74FB55E}"/>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2C2868D3-80D9-7540-9908-4ADBCD1B52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0E86E806-A126-8D4A-8305-727DC53BA055}"/>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5ED40D7C-D529-924A-912A-5212286E136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2DA87ADE-40B0-3C49-B8AC-1EF1075C1B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7513469F-D6C5-4A4A-99D2-B39BA7A4DE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3DBBC70B-2A74-1C49-9C4A-27C65F77823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389E2E50-E343-3047-99BA-B52B6C82AB9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1" name="Rectangle: Rounded Corners 9">
            <a:extLst>
              <a:ext uri="{FF2B5EF4-FFF2-40B4-BE49-F238E27FC236}">
                <a16:creationId xmlns:a16="http://schemas.microsoft.com/office/drawing/2014/main" id="{3D88CCE2-9112-6548-92D2-EE70CD18BDAA}"/>
              </a:ext>
            </a:extLst>
          </p:cNvPr>
          <p:cNvSpPr/>
          <p:nvPr/>
        </p:nvSpPr>
        <p:spPr>
          <a:xfrm>
            <a:off x="2422053" y="1562167"/>
            <a:ext cx="5847705" cy="742281"/>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What happens to </a:t>
            </a:r>
            <a:r>
              <a:rPr lang="en-GB" b="1" dirty="0">
                <a:solidFill>
                  <a:schemeClr val="tx1"/>
                </a:solidFill>
              </a:rPr>
              <a:t>deciduous</a:t>
            </a:r>
            <a:r>
              <a:rPr lang="en-GB" dirty="0">
                <a:solidFill>
                  <a:schemeClr val="tx1"/>
                </a:solidFill>
              </a:rPr>
              <a:t> trees in autumn?</a:t>
            </a:r>
          </a:p>
        </p:txBody>
      </p:sp>
      <p:pic>
        <p:nvPicPr>
          <p:cNvPr id="13" name="autumn" descr="Map&#10;&#10;Description automatically generated">
            <a:extLst>
              <a:ext uri="{FF2B5EF4-FFF2-40B4-BE49-F238E27FC236}">
                <a16:creationId xmlns:a16="http://schemas.microsoft.com/office/drawing/2014/main" id="{A8AC0935-E5CF-A44E-95AD-FB13A7445E1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8968" y="4820561"/>
            <a:ext cx="2713874" cy="1917957"/>
          </a:xfrm>
          <a:prstGeom prst="roundRect">
            <a:avLst>
              <a:gd name="adj" fmla="val 10350"/>
            </a:avLst>
          </a:prstGeom>
          <a:ln w="38100">
            <a:solidFill>
              <a:srgbClr val="CACAE4"/>
            </a:solidFill>
          </a:ln>
        </p:spPr>
      </p:pic>
      <p:pic>
        <p:nvPicPr>
          <p:cNvPr id="17" name="summer" descr="Map&#10;&#10;Description automatically generated">
            <a:extLst>
              <a:ext uri="{FF2B5EF4-FFF2-40B4-BE49-F238E27FC236}">
                <a16:creationId xmlns:a16="http://schemas.microsoft.com/office/drawing/2014/main" id="{B8927908-7B14-014C-9ACB-CCAA16C965F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140319" y="3488667"/>
            <a:ext cx="2713874" cy="1917957"/>
          </a:xfrm>
          <a:prstGeom prst="roundRect">
            <a:avLst>
              <a:gd name="adj" fmla="val 10350"/>
            </a:avLst>
          </a:prstGeom>
          <a:ln w="38100">
            <a:solidFill>
              <a:srgbClr val="CACAE4"/>
            </a:solidFill>
          </a:ln>
        </p:spPr>
      </p:pic>
      <p:pic>
        <p:nvPicPr>
          <p:cNvPr id="19" name="winter" descr="A picture containing plant, vector graphics&#10;&#10;Description automatically generated">
            <a:extLst>
              <a:ext uri="{FF2B5EF4-FFF2-40B4-BE49-F238E27FC236}">
                <a16:creationId xmlns:a16="http://schemas.microsoft.com/office/drawing/2014/main" id="{96A6D619-F14E-C045-8FCE-4F27E76459A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53421" y="3563525"/>
            <a:ext cx="2713874" cy="1917957"/>
          </a:xfrm>
          <a:prstGeom prst="roundRect">
            <a:avLst>
              <a:gd name="adj" fmla="val 9648"/>
            </a:avLst>
          </a:prstGeom>
          <a:ln w="38100">
            <a:solidFill>
              <a:srgbClr val="CACAE4"/>
            </a:solidFill>
          </a:ln>
        </p:spPr>
      </p:pic>
      <p:sp>
        <p:nvSpPr>
          <p:cNvPr id="20" name="Arc 19">
            <a:extLst>
              <a:ext uri="{FF2B5EF4-FFF2-40B4-BE49-F238E27FC236}">
                <a16:creationId xmlns:a16="http://schemas.microsoft.com/office/drawing/2014/main" id="{07EAE510-0D98-1A44-A48C-FBAD74182B91}"/>
              </a:ext>
            </a:extLst>
          </p:cNvPr>
          <p:cNvSpPr/>
          <p:nvPr/>
        </p:nvSpPr>
        <p:spPr>
          <a:xfrm rot="21170694">
            <a:off x="6241972" y="2712443"/>
            <a:ext cx="1448987"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a:extLst>
              <a:ext uri="{FF2B5EF4-FFF2-40B4-BE49-F238E27FC236}">
                <a16:creationId xmlns:a16="http://schemas.microsoft.com/office/drawing/2014/main" id="{08C6DEAA-CAA9-A245-8AEE-1DF95CFA7DBC}"/>
              </a:ext>
            </a:extLst>
          </p:cNvPr>
          <p:cNvSpPr/>
          <p:nvPr/>
        </p:nvSpPr>
        <p:spPr>
          <a:xfrm rot="5978713">
            <a:off x="6441221" y="4846976"/>
            <a:ext cx="1299332"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A3277EE2-3586-8B4D-9303-CD96BBBB9F4C}"/>
              </a:ext>
            </a:extLst>
          </p:cNvPr>
          <p:cNvSpPr/>
          <p:nvPr/>
        </p:nvSpPr>
        <p:spPr>
          <a:xfrm rot="17100000">
            <a:off x="2889470" y="2856546"/>
            <a:ext cx="1299332"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a:extLst>
              <a:ext uri="{FF2B5EF4-FFF2-40B4-BE49-F238E27FC236}">
                <a16:creationId xmlns:a16="http://schemas.microsoft.com/office/drawing/2014/main" id="{E9A11A1B-EC61-0647-9F28-25627B983F62}"/>
              </a:ext>
            </a:extLst>
          </p:cNvPr>
          <p:cNvSpPr/>
          <p:nvPr/>
        </p:nvSpPr>
        <p:spPr>
          <a:xfrm rot="10296675">
            <a:off x="3071297" y="4985404"/>
            <a:ext cx="1299332"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Triangle 23">
            <a:extLst>
              <a:ext uri="{FF2B5EF4-FFF2-40B4-BE49-F238E27FC236}">
                <a16:creationId xmlns:a16="http://schemas.microsoft.com/office/drawing/2014/main" id="{09D85A40-6565-A248-AB01-3AFDBB060377}"/>
              </a:ext>
            </a:extLst>
          </p:cNvPr>
          <p:cNvSpPr/>
          <p:nvPr/>
        </p:nvSpPr>
        <p:spPr>
          <a:xfrm rot="10800000">
            <a:off x="7479608" y="3165893"/>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F02E7C53-1503-8744-BD22-38AB8139AD00}"/>
              </a:ext>
            </a:extLst>
          </p:cNvPr>
          <p:cNvSpPr/>
          <p:nvPr/>
        </p:nvSpPr>
        <p:spPr>
          <a:xfrm rot="16511069">
            <a:off x="6785434" y="6039810"/>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67343A11-C140-ED46-A656-B0008D1C611B}"/>
              </a:ext>
            </a:extLst>
          </p:cNvPr>
          <p:cNvSpPr/>
          <p:nvPr/>
        </p:nvSpPr>
        <p:spPr>
          <a:xfrm>
            <a:off x="2930450" y="5594176"/>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riangle 26">
            <a:extLst>
              <a:ext uri="{FF2B5EF4-FFF2-40B4-BE49-F238E27FC236}">
                <a16:creationId xmlns:a16="http://schemas.microsoft.com/office/drawing/2014/main" id="{33588F40-22FD-ED4C-B811-BE757119ED85}"/>
              </a:ext>
            </a:extLst>
          </p:cNvPr>
          <p:cNvSpPr/>
          <p:nvPr/>
        </p:nvSpPr>
        <p:spPr>
          <a:xfrm rot="5400000">
            <a:off x="3581760" y="2781710"/>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definition">
            <a:extLst>
              <a:ext uri="{FF2B5EF4-FFF2-40B4-BE49-F238E27FC236}">
                <a16:creationId xmlns:a16="http://schemas.microsoft.com/office/drawing/2014/main" id="{60F72C28-FD70-2941-A537-BEF26A0B32DF}"/>
              </a:ext>
            </a:extLst>
          </p:cNvPr>
          <p:cNvSpPr/>
          <p:nvPr/>
        </p:nvSpPr>
        <p:spPr>
          <a:xfrm>
            <a:off x="7835202" y="5176314"/>
            <a:ext cx="1368361"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summer</a:t>
            </a:r>
          </a:p>
        </p:txBody>
      </p:sp>
      <p:sp>
        <p:nvSpPr>
          <p:cNvPr id="30" name="definition">
            <a:extLst>
              <a:ext uri="{FF2B5EF4-FFF2-40B4-BE49-F238E27FC236}">
                <a16:creationId xmlns:a16="http://schemas.microsoft.com/office/drawing/2014/main" id="{095D1693-9CB6-B24F-A80C-DDB3BD796000}"/>
              </a:ext>
            </a:extLst>
          </p:cNvPr>
          <p:cNvSpPr/>
          <p:nvPr/>
        </p:nvSpPr>
        <p:spPr>
          <a:xfrm>
            <a:off x="4710514" y="6464962"/>
            <a:ext cx="1368361"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autumn</a:t>
            </a:r>
          </a:p>
        </p:txBody>
      </p:sp>
      <p:sp>
        <p:nvSpPr>
          <p:cNvPr id="31" name="definition">
            <a:extLst>
              <a:ext uri="{FF2B5EF4-FFF2-40B4-BE49-F238E27FC236}">
                <a16:creationId xmlns:a16="http://schemas.microsoft.com/office/drawing/2014/main" id="{54F02290-B416-3E49-B7B2-88E94DD1041D}"/>
              </a:ext>
            </a:extLst>
          </p:cNvPr>
          <p:cNvSpPr/>
          <p:nvPr/>
        </p:nvSpPr>
        <p:spPr>
          <a:xfrm>
            <a:off x="1510375" y="5155039"/>
            <a:ext cx="1368361"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winter</a:t>
            </a:r>
          </a:p>
        </p:txBody>
      </p:sp>
      <p:pic>
        <p:nvPicPr>
          <p:cNvPr id="41" name="flower 3" descr="A close up of a flower&#10;&#10;Description automatically generated with medium confidence">
            <a:extLst>
              <a:ext uri="{FF2B5EF4-FFF2-40B4-BE49-F238E27FC236}">
                <a16:creationId xmlns:a16="http://schemas.microsoft.com/office/drawing/2014/main" id="{5EE02F8A-23E8-8541-A18E-58B8485166C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144694" y="5839865"/>
            <a:ext cx="906605" cy="1191680"/>
          </a:xfrm>
          <a:prstGeom prst="rect">
            <a:avLst/>
          </a:prstGeom>
        </p:spPr>
      </p:pic>
      <p:pic>
        <p:nvPicPr>
          <p:cNvPr id="43" name="flower 2" descr="A picture containing text, window, light&#10;&#10;Description automatically generated">
            <a:extLst>
              <a:ext uri="{FF2B5EF4-FFF2-40B4-BE49-F238E27FC236}">
                <a16:creationId xmlns:a16="http://schemas.microsoft.com/office/drawing/2014/main" id="{68CB3870-65AB-2345-9882-F8DD3ECA7ED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8022469" y="5825874"/>
            <a:ext cx="1346094" cy="1205671"/>
          </a:xfrm>
          <a:prstGeom prst="rect">
            <a:avLst/>
          </a:prstGeom>
        </p:spPr>
      </p:pic>
      <p:pic>
        <p:nvPicPr>
          <p:cNvPr id="45" name="flower" descr="A picture containing cup, plant&#10;&#10;Description automatically generated">
            <a:extLst>
              <a:ext uri="{FF2B5EF4-FFF2-40B4-BE49-F238E27FC236}">
                <a16:creationId xmlns:a16="http://schemas.microsoft.com/office/drawing/2014/main" id="{01A04177-D5C5-EF44-A271-52BD008DF7D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245130" y="6183066"/>
            <a:ext cx="1094574" cy="848479"/>
          </a:xfrm>
          <a:prstGeom prst="rect">
            <a:avLst/>
          </a:prstGeom>
        </p:spPr>
      </p:pic>
      <p:pic>
        <p:nvPicPr>
          <p:cNvPr id="47" name="leaf 4" descr="A picture containing text&#10;&#10;Description automatically generated">
            <a:extLst>
              <a:ext uri="{FF2B5EF4-FFF2-40B4-BE49-F238E27FC236}">
                <a16:creationId xmlns:a16="http://schemas.microsoft.com/office/drawing/2014/main" id="{F07D7777-1E20-7242-A478-71B446417F5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flipH="1">
            <a:off x="5926875" y="3398156"/>
            <a:ext cx="480905" cy="936646"/>
          </a:xfrm>
          <a:prstGeom prst="rect">
            <a:avLst/>
          </a:prstGeom>
        </p:spPr>
      </p:pic>
      <p:pic>
        <p:nvPicPr>
          <p:cNvPr id="49" name="leaf 3" descr="A close-up of a tree&#10;&#10;Description automatically generated with medium confidence">
            <a:extLst>
              <a:ext uri="{FF2B5EF4-FFF2-40B4-BE49-F238E27FC236}">
                <a16:creationId xmlns:a16="http://schemas.microsoft.com/office/drawing/2014/main" id="{C4966A12-6C82-904F-B7BD-1A6A98AEB4D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rot="17958850">
            <a:off x="4174927" y="3430526"/>
            <a:ext cx="444216" cy="865188"/>
          </a:xfrm>
          <a:prstGeom prst="rect">
            <a:avLst/>
          </a:prstGeom>
        </p:spPr>
      </p:pic>
      <p:pic>
        <p:nvPicPr>
          <p:cNvPr id="51" name="leaf 2" descr="A picture containing dark&#10;&#10;Description automatically generated">
            <a:extLst>
              <a:ext uri="{FF2B5EF4-FFF2-40B4-BE49-F238E27FC236}">
                <a16:creationId xmlns:a16="http://schemas.microsoft.com/office/drawing/2014/main" id="{D84EDD07-E339-6C48-91E6-84AE9F44E300}"/>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12450635">
            <a:off x="5330165" y="3786977"/>
            <a:ext cx="569220" cy="874048"/>
          </a:xfrm>
          <a:prstGeom prst="rect">
            <a:avLst/>
          </a:prstGeom>
        </p:spPr>
      </p:pic>
      <p:pic>
        <p:nvPicPr>
          <p:cNvPr id="53" name="leaf 1" descr="A picture containing vector graphics&#10;&#10;Description automatically generated">
            <a:extLst>
              <a:ext uri="{FF2B5EF4-FFF2-40B4-BE49-F238E27FC236}">
                <a16:creationId xmlns:a16="http://schemas.microsoft.com/office/drawing/2014/main" id="{84A96CB7-A482-CE44-A011-AC3F470EA47E}"/>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rot="7525450">
            <a:off x="4488405" y="3661231"/>
            <a:ext cx="580661" cy="748182"/>
          </a:xfrm>
          <a:prstGeom prst="rect">
            <a:avLst/>
          </a:prstGeom>
        </p:spPr>
      </p:pic>
      <p:pic>
        <p:nvPicPr>
          <p:cNvPr id="15" name="spring" descr="Map&#10;&#10;Description automatically generated">
            <a:extLst>
              <a:ext uri="{FF2B5EF4-FFF2-40B4-BE49-F238E27FC236}">
                <a16:creationId xmlns:a16="http://schemas.microsoft.com/office/drawing/2014/main" id="{97C1ECAB-D886-B74F-9B97-AE75B96B4EBD}"/>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3988969" y="2440558"/>
            <a:ext cx="2713874" cy="1917957"/>
          </a:xfrm>
          <a:prstGeom prst="roundRect">
            <a:avLst>
              <a:gd name="adj" fmla="val 9648"/>
            </a:avLst>
          </a:prstGeom>
          <a:ln w="38100">
            <a:solidFill>
              <a:srgbClr val="CACAE4"/>
            </a:solidFill>
          </a:ln>
        </p:spPr>
      </p:pic>
      <p:sp>
        <p:nvSpPr>
          <p:cNvPr id="28" name="definition">
            <a:extLst>
              <a:ext uri="{FF2B5EF4-FFF2-40B4-BE49-F238E27FC236}">
                <a16:creationId xmlns:a16="http://schemas.microsoft.com/office/drawing/2014/main" id="{84DEBA37-51B3-0C43-BEFC-236FD9CF2883}"/>
              </a:ext>
            </a:extLst>
          </p:cNvPr>
          <p:cNvSpPr/>
          <p:nvPr/>
        </p:nvSpPr>
        <p:spPr>
          <a:xfrm>
            <a:off x="4755014" y="4087777"/>
            <a:ext cx="1237063"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spring</a:t>
            </a:r>
          </a:p>
        </p:txBody>
      </p:sp>
      <p:pic>
        <p:nvPicPr>
          <p:cNvPr id="61" name="Picture 60" descr="A snowman with a green scarf&#10;&#10;Description automatically generated with low confidence">
            <a:extLst>
              <a:ext uri="{FF2B5EF4-FFF2-40B4-BE49-F238E27FC236}">
                <a16:creationId xmlns:a16="http://schemas.microsoft.com/office/drawing/2014/main" id="{80847C2D-F121-9442-B6B9-EA8C21EED2E6}"/>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flipH="1">
            <a:off x="704842" y="5776688"/>
            <a:ext cx="1241242" cy="1547157"/>
          </a:xfrm>
          <a:prstGeom prst="rect">
            <a:avLst/>
          </a:prstGeom>
        </p:spPr>
      </p:pic>
      <p:pic>
        <p:nvPicPr>
          <p:cNvPr id="55" name="Picture 54" descr="A picture containing text&#10;&#10;Description automatically generated">
            <a:extLst>
              <a:ext uri="{FF2B5EF4-FFF2-40B4-BE49-F238E27FC236}">
                <a16:creationId xmlns:a16="http://schemas.microsoft.com/office/drawing/2014/main" id="{4663FD6F-4E4C-8C4C-9824-064898043D52}"/>
              </a:ext>
            </a:extLst>
          </p:cNvPr>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a:off x="0" y="7031545"/>
            <a:ext cx="10691813" cy="527610"/>
          </a:xfrm>
          <a:prstGeom prst="rect">
            <a:avLst/>
          </a:prstGeom>
        </p:spPr>
      </p:pic>
      <p:sp>
        <p:nvSpPr>
          <p:cNvPr id="38" name="Rectangle: Rounded Corners 9">
            <a:extLst>
              <a:ext uri="{FF2B5EF4-FFF2-40B4-BE49-F238E27FC236}">
                <a16:creationId xmlns:a16="http://schemas.microsoft.com/office/drawing/2014/main" id="{E0B9E875-709A-C34A-872E-4EF7F08121DD}"/>
              </a:ext>
            </a:extLst>
          </p:cNvPr>
          <p:cNvSpPr/>
          <p:nvPr/>
        </p:nvSpPr>
        <p:spPr>
          <a:xfrm>
            <a:off x="2237951" y="1560154"/>
            <a:ext cx="6271187" cy="742281"/>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In autumn, </a:t>
            </a:r>
            <a:r>
              <a:rPr lang="en-GB" b="1" dirty="0">
                <a:solidFill>
                  <a:schemeClr val="tx1"/>
                </a:solidFill>
              </a:rPr>
              <a:t>deciduous trees </a:t>
            </a:r>
            <a:r>
              <a:rPr lang="en-GB" dirty="0">
                <a:solidFill>
                  <a:schemeClr val="tx1"/>
                </a:solidFill>
              </a:rPr>
              <a:t>lose all of their leaves.</a:t>
            </a:r>
          </a:p>
        </p:txBody>
      </p:sp>
      <p:sp>
        <p:nvSpPr>
          <p:cNvPr id="39" name="Google Shape;324;p19">
            <a:extLst>
              <a:ext uri="{FF2B5EF4-FFF2-40B4-BE49-F238E27FC236}">
                <a16:creationId xmlns:a16="http://schemas.microsoft.com/office/drawing/2014/main" id="{B0D0AD86-C3E6-D745-8F9A-89AAAD368A39}"/>
              </a:ext>
            </a:extLst>
          </p:cNvPr>
          <p:cNvSpPr/>
          <p:nvPr/>
        </p:nvSpPr>
        <p:spPr>
          <a:xfrm>
            <a:off x="698940" y="6033205"/>
            <a:ext cx="3739260" cy="848497"/>
          </a:xfrm>
          <a:prstGeom prst="roundRect">
            <a:avLst>
              <a:gd name="adj" fmla="val 15349"/>
            </a:avLst>
          </a:prstGeom>
          <a:solidFill>
            <a:schemeClr val="lt1"/>
          </a:solid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53">
              <a:solidFill>
                <a:schemeClr val="lt1"/>
              </a:solidFill>
              <a:latin typeface="Arial"/>
              <a:ea typeface="Arial"/>
              <a:cs typeface="Arial"/>
              <a:sym typeface="Arial"/>
            </a:endParaRPr>
          </a:p>
        </p:txBody>
      </p:sp>
      <p:pic>
        <p:nvPicPr>
          <p:cNvPr id="40" name="Google Shape;325;p19">
            <a:extLst>
              <a:ext uri="{FF2B5EF4-FFF2-40B4-BE49-F238E27FC236}">
                <a16:creationId xmlns:a16="http://schemas.microsoft.com/office/drawing/2014/main" id="{36A174D9-E040-F744-9D42-F8131A1C7A0C}"/>
              </a:ext>
            </a:extLst>
          </p:cNvPr>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a:off x="791459" y="6141976"/>
            <a:ext cx="648000" cy="648000"/>
          </a:xfrm>
          <a:prstGeom prst="rect">
            <a:avLst/>
          </a:prstGeom>
          <a:noFill/>
          <a:ln>
            <a:noFill/>
          </a:ln>
        </p:spPr>
      </p:pic>
      <p:sp>
        <p:nvSpPr>
          <p:cNvPr id="42" name="Google Shape;326;p19">
            <a:extLst>
              <a:ext uri="{FF2B5EF4-FFF2-40B4-BE49-F238E27FC236}">
                <a16:creationId xmlns:a16="http://schemas.microsoft.com/office/drawing/2014/main" id="{5F3BA30C-E6D6-BA4B-86F9-96EDB33336CA}"/>
              </a:ext>
            </a:extLst>
          </p:cNvPr>
          <p:cNvSpPr/>
          <p:nvPr/>
        </p:nvSpPr>
        <p:spPr>
          <a:xfrm>
            <a:off x="4123875" y="6021084"/>
            <a:ext cx="314325" cy="323850"/>
          </a:xfrm>
          <a:prstGeom prst="round1Rect">
            <a:avLst>
              <a:gd name="adj" fmla="val 4899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b="1" dirty="0">
                <a:solidFill>
                  <a:schemeClr val="lt1"/>
                </a:solidFill>
                <a:latin typeface="Arial"/>
                <a:ea typeface="Arial"/>
                <a:cs typeface="Arial"/>
                <a:sym typeface="Arial"/>
              </a:rPr>
              <a:t>X</a:t>
            </a:r>
            <a:endParaRPr dirty="0"/>
          </a:p>
        </p:txBody>
      </p:sp>
      <p:sp>
        <p:nvSpPr>
          <p:cNvPr id="44" name="Google Shape;327;p19">
            <a:extLst>
              <a:ext uri="{FF2B5EF4-FFF2-40B4-BE49-F238E27FC236}">
                <a16:creationId xmlns:a16="http://schemas.microsoft.com/office/drawing/2014/main" id="{0F985278-2AC2-564C-B872-D505B3C235E1}"/>
              </a:ext>
            </a:extLst>
          </p:cNvPr>
          <p:cNvSpPr/>
          <p:nvPr/>
        </p:nvSpPr>
        <p:spPr>
          <a:xfrm>
            <a:off x="1531978" y="6086700"/>
            <a:ext cx="3024829" cy="724173"/>
          </a:xfrm>
          <a:prstGeom prst="rect">
            <a:avLst/>
          </a:prstGeom>
          <a:noFill/>
          <a:ln>
            <a:noFill/>
          </a:ln>
        </p:spPr>
        <p:txBody>
          <a:bodyPr spcFirstLastPara="1" wrap="square" lIns="91425" tIns="45700" rIns="91425" bIns="45700" anchor="t" anchorCtr="0">
            <a:spAutoFit/>
          </a:bodyPr>
          <a:lstStyle/>
          <a:p>
            <a:pPr lvl="0">
              <a:buClr>
                <a:schemeClr val="dk1"/>
              </a:buClr>
              <a:buSzPts val="2053"/>
            </a:pPr>
            <a:r>
              <a:rPr lang="en-GB" dirty="0"/>
              <a:t>Can you say what a </a:t>
            </a:r>
            <a:r>
              <a:rPr lang="en-GB" b="1" dirty="0"/>
              <a:t>deciduous tree </a:t>
            </a:r>
            <a:r>
              <a:rPr lang="en-GB" dirty="0"/>
              <a:t>is?</a:t>
            </a:r>
            <a:endParaRPr dirty="0"/>
          </a:p>
        </p:txBody>
      </p:sp>
    </p:spTree>
    <p:extLst>
      <p:ext uri="{BB962C8B-B14F-4D97-AF65-F5344CB8AC3E}">
        <p14:creationId xmlns:p14="http://schemas.microsoft.com/office/powerpoint/2010/main" val="28216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 presetClass="entr" presetSubtype="4" fill="hold" nodeType="withEffect">
                                  <p:stCondLst>
                                    <p:cond delay="500"/>
                                  </p:stCondLst>
                                  <p:childTnLst>
                                    <p:set>
                                      <p:cBhvr>
                                        <p:cTn id="9" dur="1" fill="hold">
                                          <p:stCondLst>
                                            <p:cond delay="0"/>
                                          </p:stCondLst>
                                        </p:cTn>
                                        <p:tgtEl>
                                          <p:spTgt spid="45"/>
                                        </p:tgtEl>
                                        <p:attrNameLst>
                                          <p:attrName>style.visibility</p:attrName>
                                        </p:attrNameLst>
                                      </p:cBhvr>
                                      <p:to>
                                        <p:strVal val="visible"/>
                                      </p:to>
                                    </p:set>
                                    <p:anim calcmode="lin" valueType="num">
                                      <p:cBhvr additive="base">
                                        <p:cTn id="10" dur="1000" fill="hold"/>
                                        <p:tgtEl>
                                          <p:spTgt spid="45"/>
                                        </p:tgtEl>
                                        <p:attrNameLst>
                                          <p:attrName>ppt_x</p:attrName>
                                        </p:attrNameLst>
                                      </p:cBhvr>
                                      <p:tavLst>
                                        <p:tav tm="0">
                                          <p:val>
                                            <p:strVal val="#ppt_x"/>
                                          </p:val>
                                        </p:tav>
                                        <p:tav tm="100000">
                                          <p:val>
                                            <p:strVal val="#ppt_x"/>
                                          </p:val>
                                        </p:tav>
                                      </p:tavLst>
                                    </p:anim>
                                    <p:anim calcmode="lin" valueType="num">
                                      <p:cBhvr additive="base">
                                        <p:cTn id="11" dur="1000" fill="hold"/>
                                        <p:tgtEl>
                                          <p:spTgt spid="45"/>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3"/>
                                        </p:tgtEl>
                                        <p:attrNameLst>
                                          <p:attrName>style.visibility</p:attrName>
                                        </p:attrNameLst>
                                      </p:cBhvr>
                                      <p:to>
                                        <p:strVal val="visible"/>
                                      </p:to>
                                    </p:set>
                                    <p:anim calcmode="lin" valueType="num">
                                      <p:cBhvr additive="base">
                                        <p:cTn id="14" dur="2000" fill="hold"/>
                                        <p:tgtEl>
                                          <p:spTgt spid="43"/>
                                        </p:tgtEl>
                                        <p:attrNameLst>
                                          <p:attrName>ppt_x</p:attrName>
                                        </p:attrNameLst>
                                      </p:cBhvr>
                                      <p:tavLst>
                                        <p:tav tm="0">
                                          <p:val>
                                            <p:strVal val="#ppt_x"/>
                                          </p:val>
                                        </p:tav>
                                        <p:tav tm="100000">
                                          <p:val>
                                            <p:strVal val="#ppt_x"/>
                                          </p:val>
                                        </p:tav>
                                      </p:tavLst>
                                    </p:anim>
                                    <p:anim calcmode="lin" valueType="num">
                                      <p:cBhvr additive="base">
                                        <p:cTn id="15" dur="2000" fill="hold"/>
                                        <p:tgtEl>
                                          <p:spTgt spid="43"/>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50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2000" fill="hold"/>
                                        <p:tgtEl>
                                          <p:spTgt spid="41"/>
                                        </p:tgtEl>
                                        <p:attrNameLst>
                                          <p:attrName>ppt_x</p:attrName>
                                        </p:attrNameLst>
                                      </p:cBhvr>
                                      <p:tavLst>
                                        <p:tav tm="0">
                                          <p:val>
                                            <p:strVal val="#ppt_x"/>
                                          </p:val>
                                        </p:tav>
                                        <p:tav tm="100000">
                                          <p:val>
                                            <p:strVal val="#ppt_x"/>
                                          </p:val>
                                        </p:tav>
                                      </p:tavLst>
                                    </p:anim>
                                    <p:anim calcmode="lin" valueType="num">
                                      <p:cBhvr additive="base">
                                        <p:cTn id="19" dur="20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42" presetClass="path" presetSubtype="0" accel="50000" decel="50000" fill="hold" nodeType="withEffect">
                                  <p:stCondLst>
                                    <p:cond delay="0"/>
                                  </p:stCondLst>
                                  <p:childTnLst>
                                    <p:animMotion origin="layout" path="M 1.06162E-6 2.30995E-7 L 0.00267 0.48845 " pathEditMode="relative" rAng="0" ptsTypes="AA">
                                      <p:cBhvr>
                                        <p:cTn id="26" dur="3000" fill="hold"/>
                                        <p:tgtEl>
                                          <p:spTgt spid="47"/>
                                        </p:tgtEl>
                                        <p:attrNameLst>
                                          <p:attrName>ppt_x</p:attrName>
                                          <p:attrName>ppt_y</p:attrName>
                                        </p:attrNameLst>
                                      </p:cBhvr>
                                      <p:rCtr x="134" y="24423"/>
                                    </p:animMotion>
                                  </p:childTnLst>
                                </p:cTn>
                              </p:par>
                              <p:par>
                                <p:cTn id="27" presetID="42" presetClass="path" presetSubtype="0" accel="50000" decel="50000" fill="hold" nodeType="withEffect">
                                  <p:stCondLst>
                                    <p:cond delay="500"/>
                                  </p:stCondLst>
                                  <p:childTnLst>
                                    <p:animMotion origin="layout" path="M 9.20564E-7 6.76186E-7 L -0.00223 0.43742 " pathEditMode="relative" rAng="0" ptsTypes="AA">
                                      <p:cBhvr>
                                        <p:cTn id="28" dur="3000" fill="hold"/>
                                        <p:tgtEl>
                                          <p:spTgt spid="53"/>
                                        </p:tgtEl>
                                        <p:attrNameLst>
                                          <p:attrName>ppt_x</p:attrName>
                                          <p:attrName>ppt_y</p:attrName>
                                        </p:attrNameLst>
                                      </p:cBhvr>
                                      <p:rCtr x="-119" y="21861"/>
                                    </p:animMotion>
                                  </p:childTnLst>
                                </p:cTn>
                              </p:par>
                              <p:par>
                                <p:cTn id="29" presetID="42" presetClass="path" presetSubtype="0" accel="50000" decel="50000" fill="hold" nodeType="withEffect">
                                  <p:stCondLst>
                                    <p:cond delay="0"/>
                                  </p:stCondLst>
                                  <p:childTnLst>
                                    <p:animMotion origin="layout" path="M 2.96214E-6 1.17178E-6 L 0.00163 0.4265 " pathEditMode="relative" rAng="0" ptsTypes="AA">
                                      <p:cBhvr>
                                        <p:cTn id="30" dur="3000" fill="hold"/>
                                        <p:tgtEl>
                                          <p:spTgt spid="51"/>
                                        </p:tgtEl>
                                        <p:attrNameLst>
                                          <p:attrName>ppt_x</p:attrName>
                                          <p:attrName>ppt_y</p:attrName>
                                        </p:attrNameLst>
                                      </p:cBhvr>
                                      <p:rCtr x="74" y="21315"/>
                                    </p:animMotion>
                                  </p:childTnLst>
                                </p:cTn>
                              </p:par>
                              <p:par>
                                <p:cTn id="31" presetID="42" presetClass="path" presetSubtype="0" accel="50000" decel="50000" fill="hold" nodeType="withEffect">
                                  <p:stCondLst>
                                    <p:cond delay="0"/>
                                  </p:stCondLst>
                                  <p:childTnLst>
                                    <p:animMotion origin="layout" path="M -4.33556E-6 2.18396E-7 L -0.00074 0.46199 " pathEditMode="relative" rAng="0" ptsTypes="AA">
                                      <p:cBhvr>
                                        <p:cTn id="32" dur="2000" fill="hold"/>
                                        <p:tgtEl>
                                          <p:spTgt spid="49"/>
                                        </p:tgtEl>
                                        <p:attrNameLst>
                                          <p:attrName>ppt_x</p:attrName>
                                          <p:attrName>ppt_y</p:attrName>
                                        </p:attrNameLst>
                                      </p:cBhvr>
                                      <p:rCtr x="-45" y="23100"/>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par>
                                <p:cTn id="38" presetID="1" presetClass="entr" presetSubtype="0" fill="hold" nodeType="withEffect">
                                  <p:stCondLst>
                                    <p:cond delay="1000"/>
                                  </p:stCondLst>
                                  <p:childTnLst>
                                    <p:set>
                                      <p:cBhvr>
                                        <p:cTn id="39" dur="1" fill="hold">
                                          <p:stCondLst>
                                            <p:cond delay="0"/>
                                          </p:stCondLst>
                                        </p:cTn>
                                        <p:tgtEl>
                                          <p:spTgt spid="57"/>
                                        </p:tgtEl>
                                        <p:attrNameLst>
                                          <p:attrName>style.visibility</p:attrName>
                                        </p:attrNameLst>
                                      </p:cBhvr>
                                      <p:to>
                                        <p:strVal val="visible"/>
                                      </p:to>
                                    </p:set>
                                  </p:childTnLst>
                                </p:cTn>
                              </p:par>
                              <p:par>
                                <p:cTn id="40" presetID="42" presetClass="path" presetSubtype="0" accel="50000" decel="50000" fill="hold" nodeType="withEffect">
                                  <p:stCondLst>
                                    <p:cond delay="500"/>
                                  </p:stCondLst>
                                  <p:childTnLst>
                                    <p:animMotion origin="layout" path="M -1.06162E-6 2.94414E-6 L 0.00327 0.1871 " pathEditMode="relative" rAng="0" ptsTypes="AA">
                                      <p:cBhvr>
                                        <p:cTn id="41" dur="2000" fill="hold"/>
                                        <p:tgtEl>
                                          <p:spTgt spid="57"/>
                                        </p:tgtEl>
                                        <p:attrNameLst>
                                          <p:attrName>ppt_x</p:attrName>
                                          <p:attrName>ppt_y</p:attrName>
                                        </p:attrNameLst>
                                      </p:cBhvr>
                                      <p:rCtr x="163" y="9345"/>
                                    </p:animMotion>
                                  </p:childTnLst>
                                </p:cTn>
                              </p:par>
                              <p:par>
                                <p:cTn id="42" presetID="1"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childTnLst>
                                </p:cTn>
                              </p:par>
                              <p:par>
                                <p:cTn id="44" presetID="64" presetClass="path" presetSubtype="0" accel="50000" decel="50000" fill="hold" nodeType="withEffect">
                                  <p:stCondLst>
                                    <p:cond delay="0"/>
                                  </p:stCondLst>
                                  <p:childTnLst>
                                    <p:animMotion origin="layout" path="M -0.00134 0.16968 L -7.34967E-7 -2.89794E-6 " pathEditMode="relative" rAng="0" ptsTypes="AA">
                                      <p:cBhvr>
                                        <p:cTn id="45" dur="2500" fill="hold"/>
                                        <p:tgtEl>
                                          <p:spTgt spid="61"/>
                                        </p:tgtEl>
                                        <p:attrNameLst>
                                          <p:attrName>ppt_x</p:attrName>
                                          <p:attrName>ppt_y</p:attrName>
                                        </p:attrNameLst>
                                      </p:cBhvr>
                                      <p:rCtr x="59" y="-9051"/>
                                    </p:animMotion>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fade">
                                      <p:cBhvr>
                                        <p:cTn id="60" dur="500"/>
                                        <p:tgtEl>
                                          <p:spTgt spid="39"/>
                                        </p:tgtEl>
                                      </p:cBhvr>
                                    </p:animEffect>
                                  </p:childTnLst>
                                </p:cTn>
                              </p:par>
                              <p:par>
                                <p:cTn id="61" presetID="10" presetClass="entr" presetSubtype="0" fill="hold" nodeType="with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par>
                                <p:cTn id="64" presetID="10" presetClass="entr" presetSubtype="0" fill="hold" nodeType="with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500"/>
                                        <p:tgtEl>
                                          <p:spTgt spid="4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39"/>
                                        </p:tgtEl>
                                      </p:cBhvr>
                                    </p:animEffect>
                                    <p:set>
                                      <p:cBhvr>
                                        <p:cTn id="71" dur="1" fill="hold">
                                          <p:stCondLst>
                                            <p:cond delay="500"/>
                                          </p:stCondLst>
                                        </p:cTn>
                                        <p:tgtEl>
                                          <p:spTgt spid="3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2"/>
                                        </p:tgtEl>
                                      </p:cBhvr>
                                    </p:animEffect>
                                    <p:set>
                                      <p:cBhvr>
                                        <p:cTn id="74" dur="1" fill="hold">
                                          <p:stCondLst>
                                            <p:cond delay="500"/>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44"/>
                                        </p:tgtEl>
                                      </p:cBhvr>
                                    </p:animEffect>
                                    <p:set>
                                      <p:cBhvr>
                                        <p:cTn id="77" dur="1" fill="hold">
                                          <p:stCondLst>
                                            <p:cond delay="50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dark, light, plant&#10;&#10;Description automatically generated">
            <a:extLst>
              <a:ext uri="{FF2B5EF4-FFF2-40B4-BE49-F238E27FC236}">
                <a16:creationId xmlns:a16="http://schemas.microsoft.com/office/drawing/2014/main" id="{7B4192C8-CC6C-5940-8BCE-773A8E1E047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09893" y="2466539"/>
            <a:ext cx="5472026" cy="3716417"/>
          </a:xfrm>
          <a:prstGeom prst="roundRect">
            <a:avLst>
              <a:gd name="adj" fmla="val 12199"/>
            </a:avLst>
          </a:prstGeom>
          <a:ln w="38100">
            <a:noFill/>
          </a:ln>
        </p:spPr>
      </p:pic>
      <p:sp>
        <p:nvSpPr>
          <p:cNvPr id="2" name="Rectangle 1">
            <a:extLst>
              <a:ext uri="{FF2B5EF4-FFF2-40B4-BE49-F238E27FC236}">
                <a16:creationId xmlns:a16="http://schemas.microsoft.com/office/drawing/2014/main" id="{42B7E6FA-49F9-5B4B-808F-E6C724C913F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pic>
        <p:nvPicPr>
          <p:cNvPr id="3" name="Talking Partners">
            <a:extLst>
              <a:ext uri="{FF2B5EF4-FFF2-40B4-BE49-F238E27FC236}">
                <a16:creationId xmlns:a16="http://schemas.microsoft.com/office/drawing/2014/main" id="{DC8CA5D4-2825-4C44-9CAC-68D14D3EB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4" name="Rectangle: Rounded Corners 9">
            <a:extLst>
              <a:ext uri="{FF2B5EF4-FFF2-40B4-BE49-F238E27FC236}">
                <a16:creationId xmlns:a16="http://schemas.microsoft.com/office/drawing/2014/main" id="{A2037E9E-E345-7946-BDF7-278FEC01E91A}"/>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pic>
        <p:nvPicPr>
          <p:cNvPr id="8" name="Picture 7" descr="A close-up of some fruit&#10;&#10;Description automatically generated with low confidence">
            <a:extLst>
              <a:ext uri="{FF2B5EF4-FFF2-40B4-BE49-F238E27FC236}">
                <a16:creationId xmlns:a16="http://schemas.microsoft.com/office/drawing/2014/main" id="{8F813057-3610-044E-B6DE-7AD79B8D07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15770" y="1628011"/>
            <a:ext cx="2422823" cy="2412063"/>
          </a:xfrm>
          <a:prstGeom prst="ellipse">
            <a:avLst/>
          </a:prstGeom>
          <a:ln w="38100">
            <a:solidFill>
              <a:srgbClr val="CACAE4"/>
            </a:solidFill>
          </a:ln>
        </p:spPr>
      </p:pic>
      <p:pic>
        <p:nvPicPr>
          <p:cNvPr id="10" name="Picture 9" descr="Apples on a tree&#10;&#10;Description automatically generated with medium confidence">
            <a:extLst>
              <a:ext uri="{FF2B5EF4-FFF2-40B4-BE49-F238E27FC236}">
                <a16:creationId xmlns:a16="http://schemas.microsoft.com/office/drawing/2014/main" id="{249DA3B1-29D2-5C4F-8663-79BA591D4AC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10420" y="1622234"/>
            <a:ext cx="2422823" cy="2419979"/>
          </a:xfrm>
          <a:prstGeom prst="ellipse">
            <a:avLst/>
          </a:prstGeom>
          <a:ln w="38100">
            <a:solidFill>
              <a:srgbClr val="CACAE4"/>
            </a:solidFill>
          </a:ln>
        </p:spPr>
      </p:pic>
      <p:pic>
        <p:nvPicPr>
          <p:cNvPr id="12" name="Picture 11" descr="A picture containing fruit, plant, apple, leaf&#10;&#10;Description automatically generated">
            <a:extLst>
              <a:ext uri="{FF2B5EF4-FFF2-40B4-BE49-F238E27FC236}">
                <a16:creationId xmlns:a16="http://schemas.microsoft.com/office/drawing/2014/main" id="{46AB9B87-C140-614D-B07B-E5CE0CB5B25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8988" y="4273781"/>
            <a:ext cx="2566247" cy="2554850"/>
          </a:xfrm>
          <a:prstGeom prst="ellipse">
            <a:avLst/>
          </a:prstGeom>
          <a:ln w="38100">
            <a:solidFill>
              <a:srgbClr val="CACAE4"/>
            </a:solidFill>
          </a:ln>
        </p:spPr>
      </p:pic>
      <p:pic>
        <p:nvPicPr>
          <p:cNvPr id="14" name="Picture 13" descr="A close up of a flower&#10;&#10;Description automatically generated with low confidence">
            <a:extLst>
              <a:ext uri="{FF2B5EF4-FFF2-40B4-BE49-F238E27FC236}">
                <a16:creationId xmlns:a16="http://schemas.microsoft.com/office/drawing/2014/main" id="{4A040666-F497-314B-A805-42D171E2BB1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86418" y="4247701"/>
            <a:ext cx="2613554" cy="2610509"/>
          </a:xfrm>
          <a:prstGeom prst="ellipse">
            <a:avLst/>
          </a:prstGeom>
          <a:ln w="38100">
            <a:solidFill>
              <a:srgbClr val="CACAE4"/>
            </a:solidFill>
          </a:ln>
        </p:spPr>
      </p:pic>
      <p:sp>
        <p:nvSpPr>
          <p:cNvPr id="15" name="Rounded Rectangle 14">
            <a:extLst>
              <a:ext uri="{FF2B5EF4-FFF2-40B4-BE49-F238E27FC236}">
                <a16:creationId xmlns:a16="http://schemas.microsoft.com/office/drawing/2014/main" id="{6BCA8945-51B2-CE4E-8A2D-63D46E387393}"/>
              </a:ext>
            </a:extLst>
          </p:cNvPr>
          <p:cNvSpPr/>
          <p:nvPr/>
        </p:nvSpPr>
        <p:spPr>
          <a:xfrm>
            <a:off x="4314573" y="5917796"/>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apple</a:t>
            </a:r>
          </a:p>
        </p:txBody>
      </p:sp>
    </p:spTree>
    <p:extLst>
      <p:ext uri="{BB962C8B-B14F-4D97-AF65-F5344CB8AC3E}">
        <p14:creationId xmlns:p14="http://schemas.microsoft.com/office/powerpoint/2010/main" val="220643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3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7E6FA-49F9-5B4B-808F-E6C724C913F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pic>
        <p:nvPicPr>
          <p:cNvPr id="3" name="Talking Partners">
            <a:extLst>
              <a:ext uri="{FF2B5EF4-FFF2-40B4-BE49-F238E27FC236}">
                <a16:creationId xmlns:a16="http://schemas.microsoft.com/office/drawing/2014/main" id="{DC8CA5D4-2825-4C44-9CAC-68D14D3EB2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16" name="Rectangle: Rounded Corners 9">
            <a:extLst>
              <a:ext uri="{FF2B5EF4-FFF2-40B4-BE49-F238E27FC236}">
                <a16:creationId xmlns:a16="http://schemas.microsoft.com/office/drawing/2014/main" id="{AD070E26-9805-5148-9F80-71C545B40465}"/>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pic>
        <p:nvPicPr>
          <p:cNvPr id="18" name="Picture 17" descr="A large tree in a field&#10;&#10;Description automatically generated with medium confidence">
            <a:extLst>
              <a:ext uri="{FF2B5EF4-FFF2-40B4-BE49-F238E27FC236}">
                <a16:creationId xmlns:a16="http://schemas.microsoft.com/office/drawing/2014/main" id="{5D97AB08-D38A-5947-B528-BB05765E41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2894" y="2664286"/>
            <a:ext cx="5665755" cy="3777170"/>
          </a:xfrm>
          <a:prstGeom prst="roundRect">
            <a:avLst>
              <a:gd name="adj" fmla="val 22549"/>
            </a:avLst>
          </a:prstGeom>
          <a:ln w="28575">
            <a:solidFill>
              <a:srgbClr val="C9CBE5"/>
            </a:solidFill>
          </a:ln>
        </p:spPr>
      </p:pic>
      <p:pic>
        <p:nvPicPr>
          <p:cNvPr id="20" name="Picture 19" descr="A picture containing tree, outdoor, fruit, plant&#10;&#10;Description automatically generated">
            <a:extLst>
              <a:ext uri="{FF2B5EF4-FFF2-40B4-BE49-F238E27FC236}">
                <a16:creationId xmlns:a16="http://schemas.microsoft.com/office/drawing/2014/main" id="{B02C2E0B-5C3C-E643-B676-B7325D5284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4045" y="1768846"/>
            <a:ext cx="2483709" cy="2475212"/>
          </a:xfrm>
          <a:prstGeom prst="ellipse">
            <a:avLst/>
          </a:prstGeom>
          <a:ln w="38100">
            <a:solidFill>
              <a:srgbClr val="C9CBE5"/>
            </a:solidFill>
          </a:ln>
        </p:spPr>
      </p:pic>
      <p:pic>
        <p:nvPicPr>
          <p:cNvPr id="22" name="Picture 21" descr="A close-up of a tree&#10;&#10;Description automatically generated with low confidence">
            <a:extLst>
              <a:ext uri="{FF2B5EF4-FFF2-40B4-BE49-F238E27FC236}">
                <a16:creationId xmlns:a16="http://schemas.microsoft.com/office/drawing/2014/main" id="{95CD0089-BE41-AD45-ABF0-00906C6D1BA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238939" y="4442168"/>
            <a:ext cx="2483709" cy="2476148"/>
          </a:xfrm>
          <a:prstGeom prst="ellipse">
            <a:avLst/>
          </a:prstGeom>
          <a:ln w="38100">
            <a:solidFill>
              <a:srgbClr val="C9CBE5"/>
            </a:solidFill>
          </a:ln>
        </p:spPr>
      </p:pic>
      <p:pic>
        <p:nvPicPr>
          <p:cNvPr id="24" name="Picture 23" descr="A picture containing tree, sky, outdoor, plant&#10;&#10;Description automatically generated">
            <a:extLst>
              <a:ext uri="{FF2B5EF4-FFF2-40B4-BE49-F238E27FC236}">
                <a16:creationId xmlns:a16="http://schemas.microsoft.com/office/drawing/2014/main" id="{8B7DE4BF-7A5A-0D44-9036-52A9117F9DA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79674" y="1764060"/>
            <a:ext cx="2483709" cy="2479998"/>
          </a:xfrm>
          <a:prstGeom prst="ellipse">
            <a:avLst/>
          </a:prstGeom>
          <a:ln w="38100">
            <a:solidFill>
              <a:srgbClr val="C9CBE5"/>
            </a:solidFill>
          </a:ln>
        </p:spPr>
      </p:pic>
      <p:pic>
        <p:nvPicPr>
          <p:cNvPr id="26" name="Picture 25" descr="A close up of a green leaf&#10;&#10;Description automatically generated with low confidence">
            <a:extLst>
              <a:ext uri="{FF2B5EF4-FFF2-40B4-BE49-F238E27FC236}">
                <a16:creationId xmlns:a16="http://schemas.microsoft.com/office/drawing/2014/main" id="{01492384-9F33-9047-9EDA-7A2F7E3E9C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94176" y="4425961"/>
            <a:ext cx="2483709" cy="2479998"/>
          </a:xfrm>
          <a:prstGeom prst="ellipse">
            <a:avLst/>
          </a:prstGeom>
          <a:ln w="38100">
            <a:solidFill>
              <a:srgbClr val="C9CBE5"/>
            </a:solidFill>
          </a:ln>
        </p:spPr>
      </p:pic>
      <p:sp>
        <p:nvSpPr>
          <p:cNvPr id="11" name="Rounded Rectangle 10">
            <a:extLst>
              <a:ext uri="{FF2B5EF4-FFF2-40B4-BE49-F238E27FC236}">
                <a16:creationId xmlns:a16="http://schemas.microsoft.com/office/drawing/2014/main" id="{7C4D56E5-3F5E-9146-AA44-8A57DB98EA97}"/>
              </a:ext>
            </a:extLst>
          </p:cNvPr>
          <p:cNvSpPr/>
          <p:nvPr/>
        </p:nvSpPr>
        <p:spPr>
          <a:xfrm>
            <a:off x="4314573" y="5917796"/>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oak</a:t>
            </a:r>
          </a:p>
        </p:txBody>
      </p:sp>
    </p:spTree>
    <p:extLst>
      <p:ext uri="{BB962C8B-B14F-4D97-AF65-F5344CB8AC3E}">
        <p14:creationId xmlns:p14="http://schemas.microsoft.com/office/powerpoint/2010/main" val="2376559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100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200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nodeType="withEffect">
                                  <p:stCondLst>
                                    <p:cond delay="300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 sky, tree&#10;&#10;Description automatically generated">
            <a:extLst>
              <a:ext uri="{FF2B5EF4-FFF2-40B4-BE49-F238E27FC236}">
                <a16:creationId xmlns:a16="http://schemas.microsoft.com/office/drawing/2014/main" id="{F0AF957D-8203-DE40-B244-A2986524189F}"/>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730400" y="2589737"/>
            <a:ext cx="5231012" cy="4196082"/>
          </a:xfrm>
          <a:prstGeom prst="roundRect">
            <a:avLst>
              <a:gd name="adj" fmla="val 10580"/>
            </a:avLst>
          </a:prstGeom>
          <a:ln w="38100">
            <a:solidFill>
              <a:srgbClr val="C9CBE5"/>
            </a:solidFill>
          </a:ln>
        </p:spPr>
      </p:pic>
      <p:sp>
        <p:nvSpPr>
          <p:cNvPr id="2" name="Rectangle 1">
            <a:extLst>
              <a:ext uri="{FF2B5EF4-FFF2-40B4-BE49-F238E27FC236}">
                <a16:creationId xmlns:a16="http://schemas.microsoft.com/office/drawing/2014/main" id="{42B7E6FA-49F9-5B4B-808F-E6C724C913F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pic>
        <p:nvPicPr>
          <p:cNvPr id="3" name="Talking Partners">
            <a:extLst>
              <a:ext uri="{FF2B5EF4-FFF2-40B4-BE49-F238E27FC236}">
                <a16:creationId xmlns:a16="http://schemas.microsoft.com/office/drawing/2014/main" id="{DC8CA5D4-2825-4C44-9CAC-68D14D3EB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16" name="Rectangle: Rounded Corners 9">
            <a:extLst>
              <a:ext uri="{FF2B5EF4-FFF2-40B4-BE49-F238E27FC236}">
                <a16:creationId xmlns:a16="http://schemas.microsoft.com/office/drawing/2014/main" id="{AD070E26-9805-5148-9F80-71C545B40465}"/>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pic>
        <p:nvPicPr>
          <p:cNvPr id="7" name="Picture 6" descr="A green leaf on a branch&#10;&#10;Description automatically generated with low confidence">
            <a:extLst>
              <a:ext uri="{FF2B5EF4-FFF2-40B4-BE49-F238E27FC236}">
                <a16:creationId xmlns:a16="http://schemas.microsoft.com/office/drawing/2014/main" id="{65C5C63F-A703-1343-B2C7-E2DBF51F2E3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2530" y="1671494"/>
            <a:ext cx="2500403" cy="2485733"/>
          </a:xfrm>
          <a:prstGeom prst="ellipse">
            <a:avLst/>
          </a:prstGeom>
          <a:ln w="38100">
            <a:solidFill>
              <a:srgbClr val="C9CBE5"/>
            </a:solidFill>
          </a:ln>
        </p:spPr>
      </p:pic>
      <p:pic>
        <p:nvPicPr>
          <p:cNvPr id="9" name="Picture 8" descr="A picture containing tree, outdoor, plant, area&#10;&#10;Description automatically generated">
            <a:extLst>
              <a:ext uri="{FF2B5EF4-FFF2-40B4-BE49-F238E27FC236}">
                <a16:creationId xmlns:a16="http://schemas.microsoft.com/office/drawing/2014/main" id="{15EE3875-6E2B-284D-B687-06A6085959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00959" y="1672369"/>
            <a:ext cx="2481575" cy="2485663"/>
          </a:xfrm>
          <a:prstGeom prst="ellipse">
            <a:avLst/>
          </a:prstGeom>
          <a:ln w="38100">
            <a:solidFill>
              <a:srgbClr val="C9CBE5"/>
            </a:solidFill>
          </a:ln>
        </p:spPr>
      </p:pic>
      <p:pic>
        <p:nvPicPr>
          <p:cNvPr id="11" name="Picture 10" descr="A picture containing outdoor, plant, fruit, green&#10;&#10;Description automatically generated">
            <a:extLst>
              <a:ext uri="{FF2B5EF4-FFF2-40B4-BE49-F238E27FC236}">
                <a16:creationId xmlns:a16="http://schemas.microsoft.com/office/drawing/2014/main" id="{84D5B57E-47C5-EE43-BD1C-E572210B80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66180" y="4340196"/>
            <a:ext cx="2542866" cy="2547128"/>
          </a:xfrm>
          <a:prstGeom prst="ellipse">
            <a:avLst/>
          </a:prstGeom>
          <a:ln w="38100">
            <a:solidFill>
              <a:srgbClr val="C9CBE5"/>
            </a:solidFill>
          </a:ln>
        </p:spPr>
      </p:pic>
      <p:pic>
        <p:nvPicPr>
          <p:cNvPr id="13" name="Picture 12" descr="A tree with yellow leaves&#10;&#10;Description automatically generated with low confidence">
            <a:extLst>
              <a:ext uri="{FF2B5EF4-FFF2-40B4-BE49-F238E27FC236}">
                <a16:creationId xmlns:a16="http://schemas.microsoft.com/office/drawing/2014/main" id="{ABBD2874-260C-8746-AD0C-87BEAC5AF47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8738" y="4378828"/>
            <a:ext cx="2491069" cy="2485733"/>
          </a:xfrm>
          <a:prstGeom prst="ellipse">
            <a:avLst/>
          </a:prstGeom>
          <a:ln w="38100">
            <a:solidFill>
              <a:srgbClr val="C9CBE5"/>
            </a:solidFill>
          </a:ln>
        </p:spPr>
      </p:pic>
      <p:sp>
        <p:nvSpPr>
          <p:cNvPr id="12" name="Rounded Rectangle 11">
            <a:extLst>
              <a:ext uri="{FF2B5EF4-FFF2-40B4-BE49-F238E27FC236}">
                <a16:creationId xmlns:a16="http://schemas.microsoft.com/office/drawing/2014/main" id="{DA4B6B58-A206-7646-BA8B-2EAE0D6F3432}"/>
              </a:ext>
            </a:extLst>
          </p:cNvPr>
          <p:cNvSpPr/>
          <p:nvPr/>
        </p:nvSpPr>
        <p:spPr>
          <a:xfrm>
            <a:off x="4314573" y="6056667"/>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beech</a:t>
            </a:r>
          </a:p>
        </p:txBody>
      </p:sp>
    </p:spTree>
    <p:extLst>
      <p:ext uri="{BB962C8B-B14F-4D97-AF65-F5344CB8AC3E}">
        <p14:creationId xmlns:p14="http://schemas.microsoft.com/office/powerpoint/2010/main" val="3257957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3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7E6FA-49F9-5B4B-808F-E6C724C913F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pic>
        <p:nvPicPr>
          <p:cNvPr id="3" name="Talking Partners">
            <a:extLst>
              <a:ext uri="{FF2B5EF4-FFF2-40B4-BE49-F238E27FC236}">
                <a16:creationId xmlns:a16="http://schemas.microsoft.com/office/drawing/2014/main" id="{DC8CA5D4-2825-4C44-9CAC-68D14D3EB2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16" name="Rectangle: Rounded Corners 9">
            <a:extLst>
              <a:ext uri="{FF2B5EF4-FFF2-40B4-BE49-F238E27FC236}">
                <a16:creationId xmlns:a16="http://schemas.microsoft.com/office/drawing/2014/main" id="{AD070E26-9805-5148-9F80-71C545B40465}"/>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pic>
        <p:nvPicPr>
          <p:cNvPr id="6" name="Picture 5" descr="A tree with green leaves&#10;&#10;Description automatically generated with medium confidence">
            <a:extLst>
              <a:ext uri="{FF2B5EF4-FFF2-40B4-BE49-F238E27FC236}">
                <a16:creationId xmlns:a16="http://schemas.microsoft.com/office/drawing/2014/main" id="{F5F137F2-F78C-684C-AEC6-8C23A5FC1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7712" y="2602196"/>
            <a:ext cx="5456388" cy="4092291"/>
          </a:xfrm>
          <a:prstGeom prst="roundRect">
            <a:avLst>
              <a:gd name="adj" fmla="val 11873"/>
            </a:avLst>
          </a:prstGeom>
          <a:ln w="38100">
            <a:solidFill>
              <a:srgbClr val="CACAE4"/>
            </a:solidFill>
          </a:ln>
        </p:spPr>
      </p:pic>
      <p:pic>
        <p:nvPicPr>
          <p:cNvPr id="10" name="Picture 9" descr="A close up of a flower&#10;&#10;Description automatically generated with low confidence">
            <a:extLst>
              <a:ext uri="{FF2B5EF4-FFF2-40B4-BE49-F238E27FC236}">
                <a16:creationId xmlns:a16="http://schemas.microsoft.com/office/drawing/2014/main" id="{CB9BA75A-9AAD-7644-801F-611EEDF5425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53060" y="1685743"/>
            <a:ext cx="2475190" cy="2477103"/>
          </a:xfrm>
          <a:prstGeom prst="ellipse">
            <a:avLst/>
          </a:prstGeom>
          <a:ln w="38100">
            <a:solidFill>
              <a:srgbClr val="C9CBE5"/>
            </a:solidFill>
          </a:ln>
        </p:spPr>
      </p:pic>
      <p:pic>
        <p:nvPicPr>
          <p:cNvPr id="14" name="Picture 13" descr="A picture containing food, apple, fruit, displayed&#10;&#10;Description automatically generated">
            <a:extLst>
              <a:ext uri="{FF2B5EF4-FFF2-40B4-BE49-F238E27FC236}">
                <a16:creationId xmlns:a16="http://schemas.microsoft.com/office/drawing/2014/main" id="{7FAF913B-57CD-8046-92A2-8C42985B17F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34349" y="4365811"/>
            <a:ext cx="2499176" cy="2500947"/>
          </a:xfrm>
          <a:prstGeom prst="ellipse">
            <a:avLst/>
          </a:prstGeom>
          <a:ln w="38100">
            <a:solidFill>
              <a:srgbClr val="C9CBE5"/>
            </a:solidFill>
          </a:ln>
        </p:spPr>
      </p:pic>
      <p:pic>
        <p:nvPicPr>
          <p:cNvPr id="17" name="Picture 16" descr="A close-up of some fruit&#10;&#10;Description automatically generated with low confidence">
            <a:extLst>
              <a:ext uri="{FF2B5EF4-FFF2-40B4-BE49-F238E27FC236}">
                <a16:creationId xmlns:a16="http://schemas.microsoft.com/office/drawing/2014/main" id="{85572B93-DDD1-324D-AB42-7F614407ADB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6816" y="1688153"/>
            <a:ext cx="2475190" cy="2472285"/>
          </a:xfrm>
          <a:prstGeom prst="ellipse">
            <a:avLst/>
          </a:prstGeom>
          <a:ln w="38100">
            <a:solidFill>
              <a:srgbClr val="C9CBE5"/>
            </a:solidFill>
          </a:ln>
        </p:spPr>
      </p:pic>
      <p:pic>
        <p:nvPicPr>
          <p:cNvPr id="19" name="Picture 18" descr="A picture containing fruit, tree, plant&#10;&#10;Description automatically generated">
            <a:extLst>
              <a:ext uri="{FF2B5EF4-FFF2-40B4-BE49-F238E27FC236}">
                <a16:creationId xmlns:a16="http://schemas.microsoft.com/office/drawing/2014/main" id="{70C84195-9BDE-3B44-8493-1E3543E1FB3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25497" y="4367189"/>
            <a:ext cx="2531968" cy="2534049"/>
          </a:xfrm>
          <a:prstGeom prst="ellipse">
            <a:avLst/>
          </a:prstGeom>
          <a:ln w="38100">
            <a:solidFill>
              <a:srgbClr val="C9CBE5"/>
            </a:solidFill>
          </a:ln>
        </p:spPr>
      </p:pic>
      <p:sp>
        <p:nvSpPr>
          <p:cNvPr id="11" name="Rounded Rectangle 10">
            <a:extLst>
              <a:ext uri="{FF2B5EF4-FFF2-40B4-BE49-F238E27FC236}">
                <a16:creationId xmlns:a16="http://schemas.microsoft.com/office/drawing/2014/main" id="{F04CA90E-659E-BD4B-B5ED-52A886DE8B18}"/>
              </a:ext>
            </a:extLst>
          </p:cNvPr>
          <p:cNvSpPr/>
          <p:nvPr/>
        </p:nvSpPr>
        <p:spPr>
          <a:xfrm>
            <a:off x="3924552" y="6040336"/>
            <a:ext cx="2947618"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horse chestnut</a:t>
            </a:r>
          </a:p>
        </p:txBody>
      </p:sp>
    </p:spTree>
    <p:extLst>
      <p:ext uri="{BB962C8B-B14F-4D97-AF65-F5344CB8AC3E}">
        <p14:creationId xmlns:p14="http://schemas.microsoft.com/office/powerpoint/2010/main" val="198819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30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7E6FA-49F9-5B4B-808F-E6C724C913F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pic>
        <p:nvPicPr>
          <p:cNvPr id="3" name="Talking Partners">
            <a:extLst>
              <a:ext uri="{FF2B5EF4-FFF2-40B4-BE49-F238E27FC236}">
                <a16:creationId xmlns:a16="http://schemas.microsoft.com/office/drawing/2014/main" id="{DC8CA5D4-2825-4C44-9CAC-68D14D3EB2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16" name="Rectangle: Rounded Corners 9">
            <a:extLst>
              <a:ext uri="{FF2B5EF4-FFF2-40B4-BE49-F238E27FC236}">
                <a16:creationId xmlns:a16="http://schemas.microsoft.com/office/drawing/2014/main" id="{AD070E26-9805-5148-9F80-71C545B40465}"/>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pic>
        <p:nvPicPr>
          <p:cNvPr id="5" name="Picture 4" descr="A tree with orange leaves&#10;&#10;Description automatically generated with medium confidence">
            <a:extLst>
              <a:ext uri="{FF2B5EF4-FFF2-40B4-BE49-F238E27FC236}">
                <a16:creationId xmlns:a16="http://schemas.microsoft.com/office/drawing/2014/main" id="{DE8A1A89-7DD0-1449-B8BD-62CD19CAD0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52436" y="2507525"/>
            <a:ext cx="3185437" cy="4247250"/>
          </a:xfrm>
          <a:prstGeom prst="roundRect">
            <a:avLst>
              <a:gd name="adj" fmla="val 11654"/>
            </a:avLst>
          </a:prstGeom>
          <a:ln w="38100">
            <a:solidFill>
              <a:srgbClr val="C9CBE5"/>
            </a:solidFill>
          </a:ln>
        </p:spPr>
      </p:pic>
      <p:pic>
        <p:nvPicPr>
          <p:cNvPr id="11" name="Picture 10" descr="A close-up of a tree branch with yellow flowers&#10;&#10;Description automatically generated with low confidence">
            <a:extLst>
              <a:ext uri="{FF2B5EF4-FFF2-40B4-BE49-F238E27FC236}">
                <a16:creationId xmlns:a16="http://schemas.microsoft.com/office/drawing/2014/main" id="{70180574-C3BD-1B44-BC04-E4C9BF7A13B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2720" y="1606587"/>
            <a:ext cx="2609606" cy="2615302"/>
          </a:xfrm>
          <a:prstGeom prst="ellipse">
            <a:avLst/>
          </a:prstGeom>
          <a:ln w="38100">
            <a:solidFill>
              <a:srgbClr val="C9CBE5"/>
            </a:solidFill>
          </a:ln>
        </p:spPr>
      </p:pic>
      <p:pic>
        <p:nvPicPr>
          <p:cNvPr id="13" name="Picture 12" descr="A close up of a leaf&#10;&#10;Description automatically generated with medium confidence">
            <a:extLst>
              <a:ext uri="{FF2B5EF4-FFF2-40B4-BE49-F238E27FC236}">
                <a16:creationId xmlns:a16="http://schemas.microsoft.com/office/drawing/2014/main" id="{D37A8173-5145-F545-8CA5-8DADA92950C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419045" y="4333120"/>
            <a:ext cx="2536046" cy="2533639"/>
          </a:xfrm>
          <a:prstGeom prst="ellipse">
            <a:avLst/>
          </a:prstGeom>
          <a:ln w="38100">
            <a:solidFill>
              <a:srgbClr val="C9CBE5"/>
            </a:solidFill>
          </a:ln>
        </p:spPr>
      </p:pic>
      <p:pic>
        <p:nvPicPr>
          <p:cNvPr id="18" name="Picture 17" descr="Close up of leaves&#10;&#10;Description automatically generated with low confidence">
            <a:extLst>
              <a:ext uri="{FF2B5EF4-FFF2-40B4-BE49-F238E27FC236}">
                <a16:creationId xmlns:a16="http://schemas.microsoft.com/office/drawing/2014/main" id="{02DC8C75-2045-B746-B841-1FAC85BBC40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349164" y="1606588"/>
            <a:ext cx="2576895" cy="2570398"/>
          </a:xfrm>
          <a:prstGeom prst="ellipse">
            <a:avLst/>
          </a:prstGeom>
          <a:ln w="38100">
            <a:solidFill>
              <a:srgbClr val="C9CBE5"/>
            </a:solidFill>
          </a:ln>
        </p:spPr>
      </p:pic>
      <p:pic>
        <p:nvPicPr>
          <p:cNvPr id="8" name="Picture 7" descr="A picture containing tree, sky, outdoor, plant&#10;&#10;Description automatically generated">
            <a:extLst>
              <a:ext uri="{FF2B5EF4-FFF2-40B4-BE49-F238E27FC236}">
                <a16:creationId xmlns:a16="http://schemas.microsoft.com/office/drawing/2014/main" id="{72C57093-FD11-AA46-8323-986022DD6A92}"/>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60003" y="4289065"/>
            <a:ext cx="2611259" cy="2590945"/>
          </a:xfrm>
          <a:prstGeom prst="ellipse">
            <a:avLst/>
          </a:prstGeom>
          <a:ln w="38100">
            <a:solidFill>
              <a:srgbClr val="C9CBE5"/>
            </a:solidFill>
          </a:ln>
        </p:spPr>
      </p:pic>
      <p:sp>
        <p:nvSpPr>
          <p:cNvPr id="12" name="Rounded Rectangle 11">
            <a:extLst>
              <a:ext uri="{FF2B5EF4-FFF2-40B4-BE49-F238E27FC236}">
                <a16:creationId xmlns:a16="http://schemas.microsoft.com/office/drawing/2014/main" id="{74CE7001-EF97-E846-AD8E-CBFD48E83986}"/>
              </a:ext>
            </a:extLst>
          </p:cNvPr>
          <p:cNvSpPr/>
          <p:nvPr/>
        </p:nvSpPr>
        <p:spPr>
          <a:xfrm>
            <a:off x="4314573" y="6056667"/>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maple</a:t>
            </a:r>
          </a:p>
        </p:txBody>
      </p:sp>
    </p:spTree>
    <p:extLst>
      <p:ext uri="{BB962C8B-B14F-4D97-AF65-F5344CB8AC3E}">
        <p14:creationId xmlns:p14="http://schemas.microsoft.com/office/powerpoint/2010/main" val="78839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2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3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tree in a field&#10;&#10;Description automatically generated with medium confidence">
            <a:extLst>
              <a:ext uri="{FF2B5EF4-FFF2-40B4-BE49-F238E27FC236}">
                <a16:creationId xmlns:a16="http://schemas.microsoft.com/office/drawing/2014/main" id="{AB6C666D-EA17-1C4D-A901-2A7A9EC4E25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29632" y="2639579"/>
            <a:ext cx="5232547" cy="3898900"/>
          </a:xfrm>
          <a:prstGeom prst="roundRect">
            <a:avLst>
              <a:gd name="adj" fmla="val 11913"/>
            </a:avLst>
          </a:prstGeom>
          <a:ln w="38100">
            <a:solidFill>
              <a:srgbClr val="C9CBE5"/>
            </a:solidFill>
          </a:ln>
        </p:spPr>
      </p:pic>
      <p:sp>
        <p:nvSpPr>
          <p:cNvPr id="2" name="Rectangle 1">
            <a:extLst>
              <a:ext uri="{FF2B5EF4-FFF2-40B4-BE49-F238E27FC236}">
                <a16:creationId xmlns:a16="http://schemas.microsoft.com/office/drawing/2014/main" id="{42B7E6FA-49F9-5B4B-808F-E6C724C913F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pic>
        <p:nvPicPr>
          <p:cNvPr id="3" name="Talking Partners">
            <a:extLst>
              <a:ext uri="{FF2B5EF4-FFF2-40B4-BE49-F238E27FC236}">
                <a16:creationId xmlns:a16="http://schemas.microsoft.com/office/drawing/2014/main" id="{DC8CA5D4-2825-4C44-9CAC-68D14D3EB2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16" name="Rectangle: Rounded Corners 9">
            <a:extLst>
              <a:ext uri="{FF2B5EF4-FFF2-40B4-BE49-F238E27FC236}">
                <a16:creationId xmlns:a16="http://schemas.microsoft.com/office/drawing/2014/main" id="{AD070E26-9805-5148-9F80-71C545B40465}"/>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pic>
        <p:nvPicPr>
          <p:cNvPr id="12" name="Picture 11" descr="A picture containing sky, tree, red, outdoor&#10;&#10;Description automatically generated">
            <a:extLst>
              <a:ext uri="{FF2B5EF4-FFF2-40B4-BE49-F238E27FC236}">
                <a16:creationId xmlns:a16="http://schemas.microsoft.com/office/drawing/2014/main" id="{CD9AA975-9DF2-8440-9D05-95AACCC110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1716" y="1628842"/>
            <a:ext cx="2529769" cy="2525989"/>
          </a:xfrm>
          <a:prstGeom prst="ellipse">
            <a:avLst/>
          </a:prstGeom>
          <a:ln w="38100">
            <a:solidFill>
              <a:srgbClr val="C9CBE5"/>
            </a:solidFill>
          </a:ln>
        </p:spPr>
      </p:pic>
      <p:pic>
        <p:nvPicPr>
          <p:cNvPr id="15" name="Picture 14" descr="A picture containing flower, plant, decorated&#10;&#10;Description automatically generated">
            <a:extLst>
              <a:ext uri="{FF2B5EF4-FFF2-40B4-BE49-F238E27FC236}">
                <a16:creationId xmlns:a16="http://schemas.microsoft.com/office/drawing/2014/main" id="{EC9FE828-C917-B64D-9125-8C895E921D5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410327" y="1628324"/>
            <a:ext cx="2529769" cy="2529768"/>
          </a:xfrm>
          <a:prstGeom prst="ellipse">
            <a:avLst/>
          </a:prstGeom>
          <a:ln w="38100">
            <a:solidFill>
              <a:srgbClr val="C9CBE5"/>
            </a:solidFill>
          </a:ln>
        </p:spPr>
      </p:pic>
      <p:pic>
        <p:nvPicPr>
          <p:cNvPr id="9" name="Picture 8" descr="A tree in a field&#10;&#10;Description automatically generated with low confidence">
            <a:extLst>
              <a:ext uri="{FF2B5EF4-FFF2-40B4-BE49-F238E27FC236}">
                <a16:creationId xmlns:a16="http://schemas.microsoft.com/office/drawing/2014/main" id="{A060A943-31C3-9C45-A136-D345EC92429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124095" y="4321849"/>
            <a:ext cx="2529769" cy="2544909"/>
          </a:xfrm>
          <a:prstGeom prst="ellipse">
            <a:avLst/>
          </a:prstGeom>
          <a:ln w="38100">
            <a:solidFill>
              <a:srgbClr val="C9CBE5"/>
            </a:solidFill>
          </a:ln>
        </p:spPr>
      </p:pic>
      <p:pic>
        <p:nvPicPr>
          <p:cNvPr id="6" name="Picture 5" descr="A picture containing tree, outdoor, plant, green&#10;&#10;Description automatically generated">
            <a:extLst>
              <a:ext uri="{FF2B5EF4-FFF2-40B4-BE49-F238E27FC236}">
                <a16:creationId xmlns:a16="http://schemas.microsoft.com/office/drawing/2014/main" id="{9D79A314-3C60-2041-A890-0B897B4866C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11443" y="4316929"/>
            <a:ext cx="2530420" cy="2525244"/>
          </a:xfrm>
          <a:prstGeom prst="ellipse">
            <a:avLst/>
          </a:prstGeom>
          <a:ln w="38100">
            <a:solidFill>
              <a:srgbClr val="C9CBE5"/>
            </a:solidFill>
          </a:ln>
        </p:spPr>
      </p:pic>
      <p:sp>
        <p:nvSpPr>
          <p:cNvPr id="11" name="Rounded Rectangle 10">
            <a:extLst>
              <a:ext uri="{FF2B5EF4-FFF2-40B4-BE49-F238E27FC236}">
                <a16:creationId xmlns:a16="http://schemas.microsoft.com/office/drawing/2014/main" id="{AFEC99DD-84D5-1149-9FCD-1D9AB112D2AD}"/>
              </a:ext>
            </a:extLst>
          </p:cNvPr>
          <p:cNvSpPr/>
          <p:nvPr/>
        </p:nvSpPr>
        <p:spPr>
          <a:xfrm>
            <a:off x="4314573" y="6056667"/>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hawthorn</a:t>
            </a:r>
          </a:p>
        </p:txBody>
      </p:sp>
    </p:spTree>
    <p:extLst>
      <p:ext uri="{BB962C8B-B14F-4D97-AF65-F5344CB8AC3E}">
        <p14:creationId xmlns:p14="http://schemas.microsoft.com/office/powerpoint/2010/main" val="175639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100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30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7E6FA-49F9-5B4B-808F-E6C724C913F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Deciduous Trees</a:t>
            </a:r>
          </a:p>
        </p:txBody>
      </p:sp>
      <p:pic>
        <p:nvPicPr>
          <p:cNvPr id="3" name="Talking Partners">
            <a:extLst>
              <a:ext uri="{FF2B5EF4-FFF2-40B4-BE49-F238E27FC236}">
                <a16:creationId xmlns:a16="http://schemas.microsoft.com/office/drawing/2014/main" id="{DC8CA5D4-2825-4C44-9CAC-68D14D3EB2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16" name="Rectangle: Rounded Corners 9">
            <a:extLst>
              <a:ext uri="{FF2B5EF4-FFF2-40B4-BE49-F238E27FC236}">
                <a16:creationId xmlns:a16="http://schemas.microsoft.com/office/drawing/2014/main" id="{AD070E26-9805-5148-9F80-71C545B40465}"/>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pic>
        <p:nvPicPr>
          <p:cNvPr id="15" name="Picture 14" descr="A tree in a field&#10;&#10;Description automatically generated with medium confidence">
            <a:extLst>
              <a:ext uri="{FF2B5EF4-FFF2-40B4-BE49-F238E27FC236}">
                <a16:creationId xmlns:a16="http://schemas.microsoft.com/office/drawing/2014/main" id="{9741C920-E66B-3D44-872B-22A90DD819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67052" y="2629008"/>
            <a:ext cx="5357709" cy="4015438"/>
          </a:xfrm>
          <a:prstGeom prst="roundRect">
            <a:avLst>
              <a:gd name="adj" fmla="val 7426"/>
            </a:avLst>
          </a:prstGeom>
          <a:ln w="38100">
            <a:solidFill>
              <a:srgbClr val="CACAE4"/>
            </a:solidFill>
          </a:ln>
        </p:spPr>
      </p:pic>
      <p:pic>
        <p:nvPicPr>
          <p:cNvPr id="18" name="Picture 17" descr="A green leaf with a white background&#10;&#10;Description automatically generated with medium confidence">
            <a:extLst>
              <a:ext uri="{FF2B5EF4-FFF2-40B4-BE49-F238E27FC236}">
                <a16:creationId xmlns:a16="http://schemas.microsoft.com/office/drawing/2014/main" id="{4613987E-D79F-4E48-B9B3-3B1B4942DEA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95869" y="1646577"/>
            <a:ext cx="2481705" cy="2486547"/>
          </a:xfrm>
          <a:prstGeom prst="ellipse">
            <a:avLst/>
          </a:prstGeom>
          <a:ln w="38100">
            <a:solidFill>
              <a:srgbClr val="CACAE4"/>
            </a:solidFill>
          </a:ln>
        </p:spPr>
      </p:pic>
      <p:pic>
        <p:nvPicPr>
          <p:cNvPr id="20" name="Picture 19" descr="A picture containing tree, outdoor, green, plant&#10;&#10;Description automatically generated">
            <a:extLst>
              <a:ext uri="{FF2B5EF4-FFF2-40B4-BE49-F238E27FC236}">
                <a16:creationId xmlns:a16="http://schemas.microsoft.com/office/drawing/2014/main" id="{4C0C764A-92F1-DF45-8920-95C0B65EE71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45258" y="4275792"/>
            <a:ext cx="2618460" cy="2621430"/>
          </a:xfrm>
          <a:prstGeom prst="ellipse">
            <a:avLst/>
          </a:prstGeom>
          <a:ln w="38100">
            <a:solidFill>
              <a:srgbClr val="CACAE4"/>
            </a:solidFill>
          </a:ln>
        </p:spPr>
      </p:pic>
      <p:pic>
        <p:nvPicPr>
          <p:cNvPr id="22" name="Picture 21" descr="A picture containing outdoor, close&#10;&#10;Description automatically generated">
            <a:extLst>
              <a:ext uri="{FF2B5EF4-FFF2-40B4-BE49-F238E27FC236}">
                <a16:creationId xmlns:a16="http://schemas.microsoft.com/office/drawing/2014/main" id="{2D21DDE3-298E-C842-9981-C7F9E36FE7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58990" y="2666237"/>
            <a:ext cx="2985358" cy="2983118"/>
          </a:xfrm>
          <a:prstGeom prst="ellipse">
            <a:avLst/>
          </a:prstGeom>
          <a:ln w="38100">
            <a:solidFill>
              <a:srgbClr val="CACAE4"/>
            </a:solidFill>
          </a:ln>
        </p:spPr>
      </p:pic>
      <p:sp>
        <p:nvSpPr>
          <p:cNvPr id="23" name="Rounded Rectangle 22">
            <a:extLst>
              <a:ext uri="{FF2B5EF4-FFF2-40B4-BE49-F238E27FC236}">
                <a16:creationId xmlns:a16="http://schemas.microsoft.com/office/drawing/2014/main" id="{538D3CDA-A0E0-9341-AB99-616290E01DA8}"/>
              </a:ext>
            </a:extLst>
          </p:cNvPr>
          <p:cNvSpPr/>
          <p:nvPr/>
        </p:nvSpPr>
        <p:spPr>
          <a:xfrm>
            <a:off x="4314573" y="6056667"/>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sycamore</a:t>
            </a:r>
          </a:p>
        </p:txBody>
      </p:sp>
      <p:sp>
        <p:nvSpPr>
          <p:cNvPr id="10" name="Google Shape;324;p19">
            <a:extLst>
              <a:ext uri="{FF2B5EF4-FFF2-40B4-BE49-F238E27FC236}">
                <a16:creationId xmlns:a16="http://schemas.microsoft.com/office/drawing/2014/main" id="{DF259D5A-9151-8541-A345-8AC39A428D09}"/>
              </a:ext>
            </a:extLst>
          </p:cNvPr>
          <p:cNvSpPr/>
          <p:nvPr/>
        </p:nvSpPr>
        <p:spPr>
          <a:xfrm>
            <a:off x="698940" y="6033205"/>
            <a:ext cx="4188944" cy="848497"/>
          </a:xfrm>
          <a:prstGeom prst="roundRect">
            <a:avLst>
              <a:gd name="adj" fmla="val 15349"/>
            </a:avLst>
          </a:prstGeom>
          <a:solidFill>
            <a:schemeClr val="lt1"/>
          </a:solid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53">
              <a:solidFill>
                <a:schemeClr val="lt1"/>
              </a:solidFill>
              <a:latin typeface="Arial"/>
              <a:ea typeface="Arial"/>
              <a:cs typeface="Arial"/>
              <a:sym typeface="Arial"/>
            </a:endParaRPr>
          </a:p>
        </p:txBody>
      </p:sp>
      <p:pic>
        <p:nvPicPr>
          <p:cNvPr id="11" name="Google Shape;325;p19">
            <a:extLst>
              <a:ext uri="{FF2B5EF4-FFF2-40B4-BE49-F238E27FC236}">
                <a16:creationId xmlns:a16="http://schemas.microsoft.com/office/drawing/2014/main" id="{5C734DD0-E416-A448-A904-C0001929869E}"/>
              </a:ext>
            </a:extLst>
          </p:cNvPr>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91459" y="6141976"/>
            <a:ext cx="648000" cy="648000"/>
          </a:xfrm>
          <a:prstGeom prst="rect">
            <a:avLst/>
          </a:prstGeom>
          <a:noFill/>
          <a:ln>
            <a:noFill/>
          </a:ln>
        </p:spPr>
      </p:pic>
      <p:sp>
        <p:nvSpPr>
          <p:cNvPr id="12" name="Google Shape;326;p19">
            <a:extLst>
              <a:ext uri="{FF2B5EF4-FFF2-40B4-BE49-F238E27FC236}">
                <a16:creationId xmlns:a16="http://schemas.microsoft.com/office/drawing/2014/main" id="{3EDF0DC9-924C-3646-B9D5-D7847F448940}"/>
              </a:ext>
            </a:extLst>
          </p:cNvPr>
          <p:cNvSpPr/>
          <p:nvPr/>
        </p:nvSpPr>
        <p:spPr>
          <a:xfrm>
            <a:off x="4568268" y="6033205"/>
            <a:ext cx="314325" cy="323850"/>
          </a:xfrm>
          <a:prstGeom prst="round1Rect">
            <a:avLst>
              <a:gd name="adj" fmla="val 4899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b="1" dirty="0">
                <a:solidFill>
                  <a:schemeClr val="lt1"/>
                </a:solidFill>
                <a:latin typeface="Arial"/>
                <a:ea typeface="Arial"/>
                <a:cs typeface="Arial"/>
                <a:sym typeface="Arial"/>
              </a:rPr>
              <a:t>X</a:t>
            </a:r>
            <a:endParaRPr dirty="0"/>
          </a:p>
        </p:txBody>
      </p:sp>
      <p:sp>
        <p:nvSpPr>
          <p:cNvPr id="13" name="Google Shape;327;p19">
            <a:extLst>
              <a:ext uri="{FF2B5EF4-FFF2-40B4-BE49-F238E27FC236}">
                <a16:creationId xmlns:a16="http://schemas.microsoft.com/office/drawing/2014/main" id="{16087E38-A1D0-1840-92AA-200BDE7DB269}"/>
              </a:ext>
            </a:extLst>
          </p:cNvPr>
          <p:cNvSpPr/>
          <p:nvPr/>
        </p:nvSpPr>
        <p:spPr>
          <a:xfrm>
            <a:off x="1531978" y="6086700"/>
            <a:ext cx="3145820" cy="724132"/>
          </a:xfrm>
          <a:prstGeom prst="rect">
            <a:avLst/>
          </a:prstGeom>
          <a:noFill/>
          <a:ln>
            <a:noFill/>
          </a:ln>
        </p:spPr>
        <p:txBody>
          <a:bodyPr spcFirstLastPara="1" wrap="square" lIns="91425" tIns="45700" rIns="91425" bIns="45700" anchor="t" anchorCtr="0">
            <a:spAutoFit/>
          </a:bodyPr>
          <a:lstStyle/>
          <a:p>
            <a:pPr lvl="0">
              <a:buClr>
                <a:schemeClr val="dk1"/>
              </a:buClr>
              <a:buSzPts val="2053"/>
            </a:pPr>
            <a:r>
              <a:rPr lang="en-GB" dirty="0"/>
              <a:t>Can you name and identify </a:t>
            </a:r>
            <a:r>
              <a:rPr lang="en-GB" b="1" dirty="0"/>
              <a:t>deciduous trees</a:t>
            </a:r>
            <a:r>
              <a:rPr lang="en-GB" dirty="0"/>
              <a:t>?</a:t>
            </a:r>
            <a:endParaRPr dirty="0"/>
          </a:p>
        </p:txBody>
      </p:sp>
    </p:spTree>
    <p:extLst>
      <p:ext uri="{BB962C8B-B14F-4D97-AF65-F5344CB8AC3E}">
        <p14:creationId xmlns:p14="http://schemas.microsoft.com/office/powerpoint/2010/main" val="27258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100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20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10"/>
                                        </p:tgtEl>
                                      </p:cBhvr>
                                    </p:animEffect>
                                    <p:set>
                                      <p:cBhvr>
                                        <p:cTn id="39" dur="1" fill="hold">
                                          <p:stCondLst>
                                            <p:cond delay="500"/>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2"/>
                                        </p:tgtEl>
                                      </p:cBhvr>
                                    </p:animEffect>
                                    <p:set>
                                      <p:cBhvr>
                                        <p:cTn id="42" dur="1" fill="hold">
                                          <p:stCondLst>
                                            <p:cond delay="500"/>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3"/>
                                        </p:tgtEl>
                                      </p:cBhvr>
                                    </p:animEffect>
                                    <p:set>
                                      <p:cBhvr>
                                        <p:cTn id="45" dur="1" fill="hold">
                                          <p:stCondLst>
                                            <p:cond delay="50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735062" y="3385524"/>
            <a:ext cx="9221689" cy="59525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9" name="Title 1"/>
          <p:cNvSpPr txBox="1">
            <a:spLocks/>
          </p:cNvSpPr>
          <p:nvPr/>
        </p:nvSpPr>
        <p:spPr>
          <a:xfrm>
            <a:off x="735061" y="809964"/>
            <a:ext cx="9221689" cy="59525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0" name="Content Placeholder 15"/>
          <p:cNvSpPr txBox="1">
            <a:spLocks/>
          </p:cNvSpPr>
          <p:nvPr/>
        </p:nvSpPr>
        <p:spPr>
          <a:xfrm>
            <a:off x="901701" y="1379074"/>
            <a:ext cx="8872538" cy="1553933"/>
          </a:xfrm>
          <a:prstGeom prst="roundRect">
            <a:avLst>
              <a:gd name="adj" fmla="val 2585"/>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dirty="0"/>
              <a:t>To identify and name some common trees.</a:t>
            </a:r>
          </a:p>
        </p:txBody>
      </p:sp>
      <p:sp>
        <p:nvSpPr>
          <p:cNvPr id="13" name="Content Placeholder 15"/>
          <p:cNvSpPr txBox="1">
            <a:spLocks/>
          </p:cNvSpPr>
          <p:nvPr/>
        </p:nvSpPr>
        <p:spPr>
          <a:xfrm>
            <a:off x="901701" y="3895650"/>
            <a:ext cx="8872538" cy="1801765"/>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dirty="0">
                <a:latin typeface="+mn-lt"/>
              </a:rPr>
              <a:t>I can say what an evergreen tree is and what a deciduous tree is. </a:t>
            </a:r>
          </a:p>
          <a:p>
            <a:pPr fontAlgn="base"/>
            <a:r>
              <a:rPr lang="en-GB" dirty="0">
                <a:latin typeface="+mn-lt"/>
              </a:rPr>
              <a:t>I can name and identify some evergreen trees. </a:t>
            </a:r>
          </a:p>
          <a:p>
            <a:pPr fontAlgn="base"/>
            <a:r>
              <a:rPr lang="en-GB" dirty="0">
                <a:latin typeface="+mn-lt"/>
              </a:rPr>
              <a:t>I can name and identify some deciduous trees.</a:t>
            </a:r>
          </a:p>
          <a:p>
            <a:pPr fontAlgn="base"/>
            <a:r>
              <a:rPr lang="en-GB" dirty="0">
                <a:latin typeface="Twinkl" pitchFamily="2" charset="77"/>
              </a:rPr>
              <a:t>I can use leaves to identify and name trees.</a:t>
            </a:r>
          </a:p>
        </p:txBody>
      </p:sp>
    </p:spTree>
    <p:extLst>
      <p:ext uri="{BB962C8B-B14F-4D97-AF65-F5344CB8AC3E}">
        <p14:creationId xmlns:p14="http://schemas.microsoft.com/office/powerpoint/2010/main" val="447285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map&#10;&#10;Description automatically generated">
            <a:extLst>
              <a:ext uri="{FF2B5EF4-FFF2-40B4-BE49-F238E27FC236}">
                <a16:creationId xmlns:a16="http://schemas.microsoft.com/office/drawing/2014/main" id="{D435AAAB-59FE-234C-8977-02528298C4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61053" y="4777865"/>
            <a:ext cx="2743200" cy="1938682"/>
          </a:xfrm>
          <a:prstGeom prst="roundRect">
            <a:avLst>
              <a:gd name="adj" fmla="val 8945"/>
            </a:avLst>
          </a:prstGeom>
          <a:ln w="38100">
            <a:solidFill>
              <a:srgbClr val="C9CBE5"/>
            </a:solidFill>
          </a:ln>
        </p:spPr>
      </p:pic>
      <p:pic>
        <p:nvPicPr>
          <p:cNvPr id="5" name="Picture 4" descr="A picture containing text&#10;&#10;Description automatically generated">
            <a:extLst>
              <a:ext uri="{FF2B5EF4-FFF2-40B4-BE49-F238E27FC236}">
                <a16:creationId xmlns:a16="http://schemas.microsoft.com/office/drawing/2014/main" id="{5A0CDF2B-0C7D-7448-9103-DA98736559C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74305" y="2458846"/>
            <a:ext cx="2743200" cy="1938682"/>
          </a:xfrm>
          <a:prstGeom prst="roundRect">
            <a:avLst>
              <a:gd name="adj" fmla="val 10872"/>
            </a:avLst>
          </a:prstGeom>
          <a:ln w="38100">
            <a:solidFill>
              <a:srgbClr val="C9CBE5"/>
            </a:solidFill>
          </a:ln>
        </p:spPr>
      </p:pic>
      <p:pic>
        <p:nvPicPr>
          <p:cNvPr id="7" name="Picture 6" descr="A picture containing chart&#10;&#10;Description automatically generated">
            <a:extLst>
              <a:ext uri="{FF2B5EF4-FFF2-40B4-BE49-F238E27FC236}">
                <a16:creationId xmlns:a16="http://schemas.microsoft.com/office/drawing/2014/main" id="{D5A076D2-F82C-344F-98E2-FC471E7564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5459" y="3467942"/>
            <a:ext cx="2743199" cy="1938681"/>
          </a:xfrm>
          <a:prstGeom prst="roundRect">
            <a:avLst>
              <a:gd name="adj" fmla="val 11355"/>
            </a:avLst>
          </a:prstGeom>
          <a:ln w="38100">
            <a:solidFill>
              <a:srgbClr val="C9CBE5"/>
            </a:solidFill>
          </a:ln>
        </p:spPr>
      </p:pic>
      <p:pic>
        <p:nvPicPr>
          <p:cNvPr id="9" name="Picture 8" descr="A picture containing text, map&#10;&#10;Description automatically generated">
            <a:extLst>
              <a:ext uri="{FF2B5EF4-FFF2-40B4-BE49-F238E27FC236}">
                <a16:creationId xmlns:a16="http://schemas.microsoft.com/office/drawing/2014/main" id="{79D3B46A-E681-0841-9A08-6A45C29B245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2955" y="3467943"/>
            <a:ext cx="2743199" cy="1938681"/>
          </a:xfrm>
          <a:prstGeom prst="roundRect">
            <a:avLst>
              <a:gd name="adj" fmla="val 10389"/>
            </a:avLst>
          </a:prstGeom>
          <a:ln w="38100">
            <a:solidFill>
              <a:srgbClr val="C9CBE5"/>
            </a:solidFill>
          </a:ln>
        </p:spPr>
      </p:pic>
      <p:sp>
        <p:nvSpPr>
          <p:cNvPr id="10" name="Rectangle 9">
            <a:extLst>
              <a:ext uri="{FF2B5EF4-FFF2-40B4-BE49-F238E27FC236}">
                <a16:creationId xmlns:a16="http://schemas.microsoft.com/office/drawing/2014/main" id="{7CBE6166-6F2C-524A-950A-D0779AF384BD}"/>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Evergreen Trees</a:t>
            </a:r>
          </a:p>
        </p:txBody>
      </p:sp>
      <p:sp>
        <p:nvSpPr>
          <p:cNvPr id="20" name="definition">
            <a:extLst>
              <a:ext uri="{FF2B5EF4-FFF2-40B4-BE49-F238E27FC236}">
                <a16:creationId xmlns:a16="http://schemas.microsoft.com/office/drawing/2014/main" id="{42868BAE-8A65-F34A-8A25-F0AEF7CAB8A1}"/>
              </a:ext>
            </a:extLst>
          </p:cNvPr>
          <p:cNvSpPr/>
          <p:nvPr/>
        </p:nvSpPr>
        <p:spPr>
          <a:xfrm>
            <a:off x="4727375" y="4087777"/>
            <a:ext cx="1237063"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spring</a:t>
            </a:r>
          </a:p>
        </p:txBody>
      </p:sp>
      <p:sp>
        <p:nvSpPr>
          <p:cNvPr id="21" name="definition">
            <a:extLst>
              <a:ext uri="{FF2B5EF4-FFF2-40B4-BE49-F238E27FC236}">
                <a16:creationId xmlns:a16="http://schemas.microsoft.com/office/drawing/2014/main" id="{BBBE3161-9EE1-DE47-BFC4-EAE92DF83B47}"/>
              </a:ext>
            </a:extLst>
          </p:cNvPr>
          <p:cNvSpPr/>
          <p:nvPr/>
        </p:nvSpPr>
        <p:spPr>
          <a:xfrm>
            <a:off x="7835202" y="5176314"/>
            <a:ext cx="1368361"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summer</a:t>
            </a:r>
          </a:p>
        </p:txBody>
      </p:sp>
      <p:sp>
        <p:nvSpPr>
          <p:cNvPr id="22" name="definition">
            <a:extLst>
              <a:ext uri="{FF2B5EF4-FFF2-40B4-BE49-F238E27FC236}">
                <a16:creationId xmlns:a16="http://schemas.microsoft.com/office/drawing/2014/main" id="{01D0B6BA-B514-8346-8E1E-6B18586D5BA9}"/>
              </a:ext>
            </a:extLst>
          </p:cNvPr>
          <p:cNvSpPr/>
          <p:nvPr/>
        </p:nvSpPr>
        <p:spPr>
          <a:xfrm>
            <a:off x="4661726" y="6438458"/>
            <a:ext cx="1368361"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autumn</a:t>
            </a:r>
          </a:p>
        </p:txBody>
      </p:sp>
      <p:sp>
        <p:nvSpPr>
          <p:cNvPr id="23" name="definition">
            <a:extLst>
              <a:ext uri="{FF2B5EF4-FFF2-40B4-BE49-F238E27FC236}">
                <a16:creationId xmlns:a16="http://schemas.microsoft.com/office/drawing/2014/main" id="{DBF6CFDA-F05A-AA49-A04D-9C6C59A1364C}"/>
              </a:ext>
            </a:extLst>
          </p:cNvPr>
          <p:cNvSpPr/>
          <p:nvPr/>
        </p:nvSpPr>
        <p:spPr>
          <a:xfrm>
            <a:off x="1510375" y="5155039"/>
            <a:ext cx="1368361" cy="503170"/>
          </a:xfrm>
          <a:prstGeom prst="roundRect">
            <a:avLst>
              <a:gd name="adj" fmla="val 50000"/>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dirty="0"/>
              <a:t>winter</a:t>
            </a:r>
          </a:p>
        </p:txBody>
      </p:sp>
      <p:sp>
        <p:nvSpPr>
          <p:cNvPr id="30" name="Arc 29">
            <a:extLst>
              <a:ext uri="{FF2B5EF4-FFF2-40B4-BE49-F238E27FC236}">
                <a16:creationId xmlns:a16="http://schemas.microsoft.com/office/drawing/2014/main" id="{90C6B5BA-5340-4140-B50F-04A260E7C4F2}"/>
              </a:ext>
            </a:extLst>
          </p:cNvPr>
          <p:cNvSpPr/>
          <p:nvPr/>
        </p:nvSpPr>
        <p:spPr>
          <a:xfrm rot="21170694">
            <a:off x="6241972" y="2712443"/>
            <a:ext cx="1448987"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a:extLst>
              <a:ext uri="{FF2B5EF4-FFF2-40B4-BE49-F238E27FC236}">
                <a16:creationId xmlns:a16="http://schemas.microsoft.com/office/drawing/2014/main" id="{F07F4502-B626-EA46-BA9E-E7A0F6F5DDD8}"/>
              </a:ext>
            </a:extLst>
          </p:cNvPr>
          <p:cNvSpPr/>
          <p:nvPr/>
        </p:nvSpPr>
        <p:spPr>
          <a:xfrm rot="5978713">
            <a:off x="6441221" y="4846976"/>
            <a:ext cx="1299332"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C8B65C44-A9CC-254B-8BAB-130E86F641E6}"/>
              </a:ext>
            </a:extLst>
          </p:cNvPr>
          <p:cNvSpPr/>
          <p:nvPr/>
        </p:nvSpPr>
        <p:spPr>
          <a:xfrm rot="17100000">
            <a:off x="2889470" y="2856546"/>
            <a:ext cx="1299332"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a:extLst>
              <a:ext uri="{FF2B5EF4-FFF2-40B4-BE49-F238E27FC236}">
                <a16:creationId xmlns:a16="http://schemas.microsoft.com/office/drawing/2014/main" id="{6A5396D3-C044-AB4F-80AA-92AD1192CF0C}"/>
              </a:ext>
            </a:extLst>
          </p:cNvPr>
          <p:cNvSpPr/>
          <p:nvPr/>
        </p:nvSpPr>
        <p:spPr>
          <a:xfrm rot="10296675">
            <a:off x="3071297" y="4985404"/>
            <a:ext cx="1299332" cy="1289154"/>
          </a:xfrm>
          <a:prstGeom prst="arc">
            <a:avLst/>
          </a:prstGeom>
          <a:ln w="63500" cap="rnd">
            <a:solidFill>
              <a:srgbClr val="7767AF"/>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Triangle 33">
            <a:extLst>
              <a:ext uri="{FF2B5EF4-FFF2-40B4-BE49-F238E27FC236}">
                <a16:creationId xmlns:a16="http://schemas.microsoft.com/office/drawing/2014/main" id="{E0A68AD3-254C-F840-A7EF-4E3FD15C7036}"/>
              </a:ext>
            </a:extLst>
          </p:cNvPr>
          <p:cNvSpPr/>
          <p:nvPr/>
        </p:nvSpPr>
        <p:spPr>
          <a:xfrm rot="10800000">
            <a:off x="7479608" y="3165893"/>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0C2B9439-56C3-0742-B300-5E5015C161E5}"/>
              </a:ext>
            </a:extLst>
          </p:cNvPr>
          <p:cNvSpPr/>
          <p:nvPr/>
        </p:nvSpPr>
        <p:spPr>
          <a:xfrm rot="16511069">
            <a:off x="6785434" y="6039810"/>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51EA6617-69CC-D744-B541-3AE9E8AF3BBF}"/>
              </a:ext>
            </a:extLst>
          </p:cNvPr>
          <p:cNvSpPr/>
          <p:nvPr/>
        </p:nvSpPr>
        <p:spPr>
          <a:xfrm>
            <a:off x="2930450" y="5594176"/>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33171354-471F-CD4E-A80E-DC621A88F67B}"/>
              </a:ext>
            </a:extLst>
          </p:cNvPr>
          <p:cNvSpPr/>
          <p:nvPr/>
        </p:nvSpPr>
        <p:spPr>
          <a:xfrm rot="5400000">
            <a:off x="3581760" y="2781710"/>
            <a:ext cx="337347" cy="182512"/>
          </a:xfrm>
          <a:prstGeom prst="triangle">
            <a:avLst/>
          </a:prstGeom>
          <a:solidFill>
            <a:srgbClr val="776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A close up of a plant&#10;&#10;Description automatically generated with medium confidence">
            <a:extLst>
              <a:ext uri="{FF2B5EF4-FFF2-40B4-BE49-F238E27FC236}">
                <a16:creationId xmlns:a16="http://schemas.microsoft.com/office/drawing/2014/main" id="{5C628827-28EB-5349-8EA3-6650C00494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8637" t="20885"/>
          <a:stretch/>
        </p:blipFill>
        <p:spPr>
          <a:xfrm>
            <a:off x="521762" y="281528"/>
            <a:ext cx="2862127" cy="2832494"/>
          </a:xfrm>
          <a:prstGeom prst="rect">
            <a:avLst/>
          </a:prstGeom>
        </p:spPr>
      </p:pic>
      <p:pic>
        <p:nvPicPr>
          <p:cNvPr id="40" name="Picture 39" descr="A close up of a plant&#10;&#10;Description automatically generated with medium confidence">
            <a:extLst>
              <a:ext uri="{FF2B5EF4-FFF2-40B4-BE49-F238E27FC236}">
                <a16:creationId xmlns:a16="http://schemas.microsoft.com/office/drawing/2014/main" id="{5567625B-BD6E-004D-BD48-52AAE94AE80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93010" flipH="1">
            <a:off x="3468189" y="263122"/>
            <a:ext cx="1723414" cy="956213"/>
          </a:xfrm>
          <a:prstGeom prst="rect">
            <a:avLst/>
          </a:prstGeom>
        </p:spPr>
      </p:pic>
      <p:pic>
        <p:nvPicPr>
          <p:cNvPr id="45" name="Picture 44" descr="A close up of a plant&#10;&#10;Description automatically generated with medium confidence">
            <a:extLst>
              <a:ext uri="{FF2B5EF4-FFF2-40B4-BE49-F238E27FC236}">
                <a16:creationId xmlns:a16="http://schemas.microsoft.com/office/drawing/2014/main" id="{863E1E21-C3A9-4440-9765-83A6EA841CA2}"/>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245"/>
          <a:stretch/>
        </p:blipFill>
        <p:spPr>
          <a:xfrm flipH="1">
            <a:off x="7474054" y="246553"/>
            <a:ext cx="2691898" cy="2774262"/>
          </a:xfrm>
          <a:prstGeom prst="rect">
            <a:avLst/>
          </a:prstGeom>
        </p:spPr>
      </p:pic>
      <p:pic>
        <p:nvPicPr>
          <p:cNvPr id="42" name="Picture 41" descr="A picture containing text&#10;&#10;Description automatically generated">
            <a:extLst>
              <a:ext uri="{FF2B5EF4-FFF2-40B4-BE49-F238E27FC236}">
                <a16:creationId xmlns:a16="http://schemas.microsoft.com/office/drawing/2014/main" id="{7AD41E41-9C06-F340-AB93-6E505B7BCC4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0" y="519"/>
            <a:ext cx="10691813" cy="510563"/>
          </a:xfrm>
          <a:prstGeom prst="rect">
            <a:avLst/>
          </a:prstGeom>
        </p:spPr>
      </p:pic>
      <p:grpSp>
        <p:nvGrpSpPr>
          <p:cNvPr id="11" name="ICONS">
            <a:extLst>
              <a:ext uri="{FF2B5EF4-FFF2-40B4-BE49-F238E27FC236}">
                <a16:creationId xmlns:a16="http://schemas.microsoft.com/office/drawing/2014/main" id="{BA8409DF-24DB-DD44-887E-2A052966D4A1}"/>
              </a:ext>
            </a:extLst>
          </p:cNvPr>
          <p:cNvGrpSpPr/>
          <p:nvPr/>
        </p:nvGrpSpPr>
        <p:grpSpPr>
          <a:xfrm>
            <a:off x="8919916" y="638330"/>
            <a:ext cx="1238498" cy="864000"/>
            <a:chOff x="7480751" y="621486"/>
            <a:chExt cx="1238498" cy="864000"/>
          </a:xfrm>
        </p:grpSpPr>
        <p:pic>
          <p:nvPicPr>
            <p:cNvPr id="12" name="Assessment" hidden="1">
              <a:extLst>
                <a:ext uri="{FF2B5EF4-FFF2-40B4-BE49-F238E27FC236}">
                  <a16:creationId xmlns:a16="http://schemas.microsoft.com/office/drawing/2014/main" id="{52E143E5-A544-2144-BC05-F6842B03007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3" name="Mental and Oral Starter" hidden="1">
              <a:extLst>
                <a:ext uri="{FF2B5EF4-FFF2-40B4-BE49-F238E27FC236}">
                  <a16:creationId xmlns:a16="http://schemas.microsoft.com/office/drawing/2014/main" id="{5F094A53-0206-D043-9133-EF936118BAD8}"/>
                </a:ext>
              </a:extLst>
            </p:cNvPr>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oup Work" hidden="1">
              <a:extLst>
                <a:ext uri="{FF2B5EF4-FFF2-40B4-BE49-F238E27FC236}">
                  <a16:creationId xmlns:a16="http://schemas.microsoft.com/office/drawing/2014/main" id="{A4C16B42-183C-1C48-B583-6F1194A6274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5" name="Talking Partners" hidden="1">
              <a:extLst>
                <a:ext uri="{FF2B5EF4-FFF2-40B4-BE49-F238E27FC236}">
                  <a16:creationId xmlns:a16="http://schemas.microsoft.com/office/drawing/2014/main" id="{629E5A94-2350-994F-973F-AFA0B477C02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6" name="Pairs" hidden="1">
              <a:extLst>
                <a:ext uri="{FF2B5EF4-FFF2-40B4-BE49-F238E27FC236}">
                  <a16:creationId xmlns:a16="http://schemas.microsoft.com/office/drawing/2014/main" id="{67B96713-20EA-2945-A2D5-BD22D7A191CD}"/>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7" name="Individual Work" hidden="1">
              <a:extLst>
                <a:ext uri="{FF2B5EF4-FFF2-40B4-BE49-F238E27FC236}">
                  <a16:creationId xmlns:a16="http://schemas.microsoft.com/office/drawing/2014/main" id="{6A4788E0-2867-7044-8DAC-51979948A69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8" name="Whole Class">
              <a:extLst>
                <a:ext uri="{FF2B5EF4-FFF2-40B4-BE49-F238E27FC236}">
                  <a16:creationId xmlns:a16="http://schemas.microsoft.com/office/drawing/2014/main" id="{FB9B3FB7-6CB8-1B49-A0DB-EDFD8B0D1EA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9" name="Rectangle: Rounded Corners 9">
            <a:extLst>
              <a:ext uri="{FF2B5EF4-FFF2-40B4-BE49-F238E27FC236}">
                <a16:creationId xmlns:a16="http://schemas.microsoft.com/office/drawing/2014/main" id="{B40AB15B-F7C4-1F46-A09B-BCE8804B9A0F}"/>
              </a:ext>
            </a:extLst>
          </p:cNvPr>
          <p:cNvSpPr/>
          <p:nvPr/>
        </p:nvSpPr>
        <p:spPr>
          <a:xfrm>
            <a:off x="2011436" y="1547727"/>
            <a:ext cx="6668938" cy="742281"/>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are</a:t>
            </a:r>
            <a:r>
              <a:rPr lang="en-GB" b="1" dirty="0">
                <a:solidFill>
                  <a:schemeClr val="tx1"/>
                </a:solidFill>
              </a:rPr>
              <a:t> evergreen trees </a:t>
            </a:r>
            <a:r>
              <a:rPr lang="en-GB" dirty="0">
                <a:solidFill>
                  <a:schemeClr val="tx1"/>
                </a:solidFill>
              </a:rPr>
              <a:t>different to deciduous trees?</a:t>
            </a:r>
          </a:p>
        </p:txBody>
      </p:sp>
      <p:sp>
        <p:nvSpPr>
          <p:cNvPr id="38" name="Rectangle: Rounded Corners 9">
            <a:extLst>
              <a:ext uri="{FF2B5EF4-FFF2-40B4-BE49-F238E27FC236}">
                <a16:creationId xmlns:a16="http://schemas.microsoft.com/office/drawing/2014/main" id="{61F80570-3269-924D-A179-EEAE06D882D3}"/>
              </a:ext>
            </a:extLst>
          </p:cNvPr>
          <p:cNvSpPr/>
          <p:nvPr/>
        </p:nvSpPr>
        <p:spPr>
          <a:xfrm>
            <a:off x="2474001" y="3289559"/>
            <a:ext cx="4508324" cy="1999123"/>
          </a:xfrm>
          <a:prstGeom prst="roundRect">
            <a:avLst>
              <a:gd name="adj" fmla="val 13930"/>
            </a:avLst>
          </a:prstGeom>
          <a:solidFill>
            <a:srgbClr val="7767AF">
              <a:alpha val="99000"/>
            </a:srgbClr>
          </a:solidFill>
          <a:ln w="508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684000" rtlCol="0" anchor="ctr"/>
          <a:lstStyle/>
          <a:p>
            <a:r>
              <a:rPr lang="en-GB" b="1" dirty="0"/>
              <a:t>Evergreen trees </a:t>
            </a:r>
            <a:r>
              <a:rPr lang="en-GB" dirty="0"/>
              <a:t>can grow flowers too.</a:t>
            </a:r>
          </a:p>
          <a:p>
            <a:endParaRPr lang="en-GB" sz="2000" dirty="0">
              <a:solidFill>
                <a:schemeClr val="bg1"/>
              </a:solidFill>
            </a:endParaRPr>
          </a:p>
          <a:p>
            <a:r>
              <a:rPr lang="en-GB" dirty="0"/>
              <a:t>Holly trees have very small white flowers.</a:t>
            </a:r>
            <a:endParaRPr lang="en-GB" sz="1600" dirty="0">
              <a:solidFill>
                <a:schemeClr val="bg1"/>
              </a:solidFill>
            </a:endParaRPr>
          </a:p>
        </p:txBody>
      </p:sp>
      <p:sp>
        <p:nvSpPr>
          <p:cNvPr id="41" name="Oval 40">
            <a:extLst>
              <a:ext uri="{FF2B5EF4-FFF2-40B4-BE49-F238E27FC236}">
                <a16:creationId xmlns:a16="http://schemas.microsoft.com/office/drawing/2014/main" id="{D699C5EE-4656-B443-A3A1-60F08505EE46}"/>
              </a:ext>
            </a:extLst>
          </p:cNvPr>
          <p:cNvSpPr/>
          <p:nvPr/>
        </p:nvSpPr>
        <p:spPr>
          <a:xfrm>
            <a:off x="700826" y="3091509"/>
            <a:ext cx="2395221" cy="2395221"/>
          </a:xfrm>
          <a:prstGeom prst="ellipse">
            <a:avLst/>
          </a:prstGeom>
          <a:solidFill>
            <a:srgbClr val="5C4787"/>
          </a:solidFill>
          <a:ln w="508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rPr>
              <a:t>Did You Know…?</a:t>
            </a:r>
          </a:p>
        </p:txBody>
      </p:sp>
      <p:pic>
        <p:nvPicPr>
          <p:cNvPr id="4" name="Picture 3" descr="A close-up of some leaves&#10;&#10;Description automatically generated with low confidence">
            <a:extLst>
              <a:ext uri="{FF2B5EF4-FFF2-40B4-BE49-F238E27FC236}">
                <a16:creationId xmlns:a16="http://schemas.microsoft.com/office/drawing/2014/main" id="{DF13D765-001D-6343-8452-D3DAD853F5EE}"/>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6629396" y="3411949"/>
            <a:ext cx="3328727" cy="3322528"/>
          </a:xfrm>
          <a:prstGeom prst="ellipse">
            <a:avLst/>
          </a:prstGeom>
          <a:ln w="38100">
            <a:solidFill>
              <a:srgbClr val="C9CBE5"/>
            </a:solidFill>
          </a:ln>
        </p:spPr>
      </p:pic>
      <p:sp>
        <p:nvSpPr>
          <p:cNvPr id="43" name="Rectangle: Rounded Corners 9">
            <a:extLst>
              <a:ext uri="{FF2B5EF4-FFF2-40B4-BE49-F238E27FC236}">
                <a16:creationId xmlns:a16="http://schemas.microsoft.com/office/drawing/2014/main" id="{4FA64D65-F118-DC44-9728-8113BE7D93C8}"/>
              </a:ext>
            </a:extLst>
          </p:cNvPr>
          <p:cNvSpPr/>
          <p:nvPr/>
        </p:nvSpPr>
        <p:spPr>
          <a:xfrm>
            <a:off x="2011436" y="1543866"/>
            <a:ext cx="6668938" cy="742281"/>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Evergreen trees</a:t>
            </a:r>
            <a:r>
              <a:rPr lang="en-GB" dirty="0">
                <a:solidFill>
                  <a:schemeClr val="tx1"/>
                </a:solidFill>
              </a:rPr>
              <a:t> keep their leaves all year round.</a:t>
            </a:r>
          </a:p>
        </p:txBody>
      </p:sp>
      <p:sp>
        <p:nvSpPr>
          <p:cNvPr id="44" name="Google Shape;324;p19">
            <a:extLst>
              <a:ext uri="{FF2B5EF4-FFF2-40B4-BE49-F238E27FC236}">
                <a16:creationId xmlns:a16="http://schemas.microsoft.com/office/drawing/2014/main" id="{D95EED61-662E-6642-B11C-B036880318E8}"/>
              </a:ext>
            </a:extLst>
          </p:cNvPr>
          <p:cNvSpPr/>
          <p:nvPr/>
        </p:nvSpPr>
        <p:spPr>
          <a:xfrm>
            <a:off x="698940" y="6033205"/>
            <a:ext cx="3875573" cy="848497"/>
          </a:xfrm>
          <a:prstGeom prst="roundRect">
            <a:avLst>
              <a:gd name="adj" fmla="val 15349"/>
            </a:avLst>
          </a:prstGeom>
          <a:solidFill>
            <a:schemeClr val="lt1"/>
          </a:solid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53">
              <a:solidFill>
                <a:schemeClr val="lt1"/>
              </a:solidFill>
              <a:latin typeface="Arial"/>
              <a:ea typeface="Arial"/>
              <a:cs typeface="Arial"/>
              <a:sym typeface="Arial"/>
            </a:endParaRPr>
          </a:p>
        </p:txBody>
      </p:sp>
      <p:pic>
        <p:nvPicPr>
          <p:cNvPr id="46" name="Google Shape;325;p19">
            <a:extLst>
              <a:ext uri="{FF2B5EF4-FFF2-40B4-BE49-F238E27FC236}">
                <a16:creationId xmlns:a16="http://schemas.microsoft.com/office/drawing/2014/main" id="{DE16A13E-0C74-D243-9F1B-ADDE484BCDBF}"/>
              </a:ext>
            </a:extLst>
          </p:cNvPr>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a:off x="791459" y="6141976"/>
            <a:ext cx="648000" cy="648000"/>
          </a:xfrm>
          <a:prstGeom prst="rect">
            <a:avLst/>
          </a:prstGeom>
          <a:noFill/>
          <a:ln>
            <a:noFill/>
          </a:ln>
        </p:spPr>
      </p:pic>
      <p:sp>
        <p:nvSpPr>
          <p:cNvPr id="47" name="Google Shape;326;p19">
            <a:extLst>
              <a:ext uri="{FF2B5EF4-FFF2-40B4-BE49-F238E27FC236}">
                <a16:creationId xmlns:a16="http://schemas.microsoft.com/office/drawing/2014/main" id="{298136AC-B4EF-924A-AD2B-C9AC8F18D271}"/>
              </a:ext>
            </a:extLst>
          </p:cNvPr>
          <p:cNvSpPr/>
          <p:nvPr/>
        </p:nvSpPr>
        <p:spPr>
          <a:xfrm>
            <a:off x="4260188" y="6045053"/>
            <a:ext cx="314325" cy="323850"/>
          </a:xfrm>
          <a:prstGeom prst="round1Rect">
            <a:avLst>
              <a:gd name="adj" fmla="val 4899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b="1" dirty="0">
                <a:solidFill>
                  <a:schemeClr val="lt1"/>
                </a:solidFill>
                <a:latin typeface="Arial"/>
                <a:ea typeface="Arial"/>
                <a:cs typeface="Arial"/>
                <a:sym typeface="Arial"/>
              </a:rPr>
              <a:t>X</a:t>
            </a:r>
            <a:endParaRPr dirty="0"/>
          </a:p>
        </p:txBody>
      </p:sp>
      <p:sp>
        <p:nvSpPr>
          <p:cNvPr id="48" name="Google Shape;327;p19">
            <a:extLst>
              <a:ext uri="{FF2B5EF4-FFF2-40B4-BE49-F238E27FC236}">
                <a16:creationId xmlns:a16="http://schemas.microsoft.com/office/drawing/2014/main" id="{ED6AC6A9-9C5E-2440-821D-2946B485E663}"/>
              </a:ext>
            </a:extLst>
          </p:cNvPr>
          <p:cNvSpPr/>
          <p:nvPr/>
        </p:nvSpPr>
        <p:spPr>
          <a:xfrm>
            <a:off x="1531978" y="6086700"/>
            <a:ext cx="3145820" cy="724132"/>
          </a:xfrm>
          <a:prstGeom prst="rect">
            <a:avLst/>
          </a:prstGeom>
          <a:noFill/>
          <a:ln>
            <a:noFill/>
          </a:ln>
        </p:spPr>
        <p:txBody>
          <a:bodyPr spcFirstLastPara="1" wrap="square" lIns="91425" tIns="45700" rIns="91425" bIns="45700" anchor="t" anchorCtr="0">
            <a:spAutoFit/>
          </a:bodyPr>
          <a:lstStyle/>
          <a:p>
            <a:pPr lvl="0">
              <a:buClr>
                <a:schemeClr val="dk1"/>
              </a:buClr>
              <a:buSzPts val="2053"/>
            </a:pPr>
            <a:r>
              <a:rPr lang="en-GB" dirty="0"/>
              <a:t>Can you say what an </a:t>
            </a:r>
            <a:r>
              <a:rPr lang="en-GB" b="1" dirty="0"/>
              <a:t>evergreen tree </a:t>
            </a:r>
            <a:r>
              <a:rPr lang="en-GB" dirty="0"/>
              <a:t>is?</a:t>
            </a:r>
            <a:endParaRPr dirty="0"/>
          </a:p>
        </p:txBody>
      </p:sp>
    </p:spTree>
    <p:extLst>
      <p:ext uri="{BB962C8B-B14F-4D97-AF65-F5344CB8AC3E}">
        <p14:creationId xmlns:p14="http://schemas.microsoft.com/office/powerpoint/2010/main" val="425421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2049 -0.34356 L 1.93764E-6 -4.8887E-6 " pathEditMode="relative" rAng="0" ptsTypes="AA">
                                      <p:cBhvr>
                                        <p:cTn id="6" dur="5000" fill="hold"/>
                                        <p:tgtEl>
                                          <p:spTgt spid="39"/>
                                        </p:tgtEl>
                                        <p:attrNameLst>
                                          <p:attrName>ppt_x</p:attrName>
                                          <p:attrName>ppt_y</p:attrName>
                                        </p:attrNameLst>
                                      </p:cBhvr>
                                      <p:rCtr x="1024" y="18732"/>
                                    </p:animMotion>
                                  </p:childTnLst>
                                </p:cTn>
                              </p:par>
                              <p:par>
                                <p:cTn id="7" presetID="42" presetClass="path" presetSubtype="0" accel="50000" decel="50000" fill="hold" nodeType="withEffect">
                                  <p:stCondLst>
                                    <p:cond delay="0"/>
                                  </p:stCondLst>
                                  <p:childTnLst>
                                    <p:animMotion origin="layout" path="M 2.22717E-7 -0.11697 L -1.78174E-7 2.50315E-6 " pathEditMode="relative" rAng="0" ptsTypes="AA">
                                      <p:cBhvr>
                                        <p:cTn id="8" dur="3000" fill="hold"/>
                                        <p:tgtEl>
                                          <p:spTgt spid="40"/>
                                        </p:tgtEl>
                                        <p:attrNameLst>
                                          <p:attrName>ppt_x</p:attrName>
                                          <p:attrName>ppt_y</p:attrName>
                                        </p:attrNameLst>
                                      </p:cBhvr>
                                      <p:rCtr x="1559" y="7203"/>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500"/>
                                        <p:tgtEl>
                                          <p:spTgt spid="4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nodeType="withEffect">
                                  <p:stCondLst>
                                    <p:cond delay="100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xit" presetSubtype="0" fill="hold" grpId="0" nodeType="with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32"/>
                                        </p:tgtEl>
                                      </p:cBhvr>
                                    </p:animEffect>
                                    <p:set>
                                      <p:cBhvr>
                                        <p:cTn id="45" dur="1" fill="hold">
                                          <p:stCondLst>
                                            <p:cond delay="499"/>
                                          </p:stCondLst>
                                        </p:cTn>
                                        <p:tgtEl>
                                          <p:spTgt spid="32"/>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34"/>
                                        </p:tgtEl>
                                      </p:cBhvr>
                                    </p:animEffect>
                                    <p:set>
                                      <p:cBhvr>
                                        <p:cTn id="48" dur="1" fill="hold">
                                          <p:stCondLst>
                                            <p:cond delay="499"/>
                                          </p:stCondLst>
                                        </p:cTn>
                                        <p:tgtEl>
                                          <p:spTgt spid="34"/>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30"/>
                                        </p:tgtEl>
                                      </p:cBhvr>
                                    </p:animEffect>
                                    <p:set>
                                      <p:cBhvr>
                                        <p:cTn id="51" dur="1" fill="hold">
                                          <p:stCondLst>
                                            <p:cond delay="499"/>
                                          </p:stCondLst>
                                        </p:cTn>
                                        <p:tgtEl>
                                          <p:spTgt spid="30"/>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35"/>
                                        </p:tgtEl>
                                      </p:cBhvr>
                                    </p:animEffect>
                                    <p:set>
                                      <p:cBhvr>
                                        <p:cTn id="54" dur="1" fill="hold">
                                          <p:stCondLst>
                                            <p:cond delay="499"/>
                                          </p:stCondLst>
                                        </p:cTn>
                                        <p:tgtEl>
                                          <p:spTgt spid="35"/>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31"/>
                                        </p:tgtEl>
                                      </p:cBhvr>
                                    </p:animEffect>
                                    <p:set>
                                      <p:cBhvr>
                                        <p:cTn id="57" dur="1" fill="hold">
                                          <p:stCondLst>
                                            <p:cond delay="499"/>
                                          </p:stCondLst>
                                        </p:cTn>
                                        <p:tgtEl>
                                          <p:spTgt spid="31"/>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33"/>
                                        </p:tgtEl>
                                      </p:cBhvr>
                                    </p:animEffect>
                                    <p:set>
                                      <p:cBhvr>
                                        <p:cTn id="60" dur="1" fill="hold">
                                          <p:stCondLst>
                                            <p:cond delay="499"/>
                                          </p:stCondLst>
                                        </p:cTn>
                                        <p:tgtEl>
                                          <p:spTgt spid="33"/>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36"/>
                                        </p:tgtEl>
                                      </p:cBhvr>
                                    </p:animEffect>
                                    <p:set>
                                      <p:cBhvr>
                                        <p:cTn id="63" dur="1" fill="hold">
                                          <p:stCondLst>
                                            <p:cond delay="499"/>
                                          </p:stCondLst>
                                        </p:cTn>
                                        <p:tgtEl>
                                          <p:spTgt spid="36"/>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500"/>
                                        <p:tgtEl>
                                          <p:spTgt spid="20"/>
                                        </p:tgtEl>
                                      </p:cBhvr>
                                    </p:animEffect>
                                    <p:set>
                                      <p:cBhvr>
                                        <p:cTn id="69" dur="1" fill="hold">
                                          <p:stCondLst>
                                            <p:cond delay="499"/>
                                          </p:stCondLst>
                                        </p:cTn>
                                        <p:tgtEl>
                                          <p:spTgt spid="20"/>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3"/>
                                        </p:tgtEl>
                                      </p:cBhvr>
                                    </p:animEffect>
                                    <p:set>
                                      <p:cBhvr>
                                        <p:cTn id="78" dur="1" fill="hold">
                                          <p:stCondLst>
                                            <p:cond delay="499"/>
                                          </p:stCondLst>
                                        </p:cTn>
                                        <p:tgtEl>
                                          <p:spTgt spid="3"/>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5"/>
                                        </p:tgtEl>
                                      </p:cBhvr>
                                    </p:animEffect>
                                    <p:set>
                                      <p:cBhvr>
                                        <p:cTn id="81" dur="1" fill="hold">
                                          <p:stCondLst>
                                            <p:cond delay="499"/>
                                          </p:stCondLst>
                                        </p:cTn>
                                        <p:tgtEl>
                                          <p:spTgt spid="5"/>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9"/>
                                        </p:tgtEl>
                                      </p:cBhvr>
                                    </p:animEffect>
                                    <p:set>
                                      <p:cBhvr>
                                        <p:cTn id="84" dur="1" fill="hold">
                                          <p:stCondLst>
                                            <p:cond delay="499"/>
                                          </p:stCondLst>
                                        </p:cTn>
                                        <p:tgtEl>
                                          <p:spTgt spid="9"/>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7"/>
                                        </p:tgtEl>
                                      </p:cBhvr>
                                    </p:animEffect>
                                    <p:set>
                                      <p:cBhvr>
                                        <p:cTn id="87" dur="1" fill="hold">
                                          <p:stCondLst>
                                            <p:cond delay="499"/>
                                          </p:stCondLst>
                                        </p:cTn>
                                        <p:tgtEl>
                                          <p:spTgt spid="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4"/>
                                        </p:tgtEl>
                                        <p:attrNameLst>
                                          <p:attrName>style.visibility</p:attrName>
                                        </p:attrNameLst>
                                      </p:cBhvr>
                                      <p:to>
                                        <p:strVal val="visible"/>
                                      </p:to>
                                    </p:set>
                                    <p:animEffect transition="in" filter="fade">
                                      <p:cBhvr>
                                        <p:cTn id="97" dur="500"/>
                                        <p:tgtEl>
                                          <p:spTgt spid="44"/>
                                        </p:tgtEl>
                                      </p:cBhvr>
                                    </p:animEffect>
                                  </p:childTnLst>
                                </p:cTn>
                              </p:par>
                              <p:par>
                                <p:cTn id="98" presetID="10" presetClass="entr" presetSubtype="0"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Effect transition="in" filter="fade">
                                      <p:cBhvr>
                                        <p:cTn id="100" dur="500"/>
                                        <p:tgtEl>
                                          <p:spTgt spid="47"/>
                                        </p:tgtEl>
                                      </p:cBhvr>
                                    </p:animEffect>
                                  </p:childTnLst>
                                </p:cTn>
                              </p:par>
                              <p:par>
                                <p:cTn id="101" presetID="10" presetClass="entr" presetSubtype="0" fill="hold"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fade">
                                      <p:cBhvr>
                                        <p:cTn id="103" dur="500"/>
                                        <p:tgtEl>
                                          <p:spTgt spid="4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nodeType="clickEffect">
                                  <p:stCondLst>
                                    <p:cond delay="0"/>
                                  </p:stCondLst>
                                  <p:childTnLst>
                                    <p:animEffect transition="out" filter="fade">
                                      <p:cBhvr>
                                        <p:cTn id="107" dur="500"/>
                                        <p:tgtEl>
                                          <p:spTgt spid="44"/>
                                        </p:tgtEl>
                                      </p:cBhvr>
                                    </p:animEffect>
                                    <p:set>
                                      <p:cBhvr>
                                        <p:cTn id="108" dur="1" fill="hold">
                                          <p:stCondLst>
                                            <p:cond delay="500"/>
                                          </p:stCondLst>
                                        </p:cTn>
                                        <p:tgtEl>
                                          <p:spTgt spid="44"/>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47"/>
                                        </p:tgtEl>
                                      </p:cBhvr>
                                    </p:animEffect>
                                    <p:set>
                                      <p:cBhvr>
                                        <p:cTn id="111" dur="1" fill="hold">
                                          <p:stCondLst>
                                            <p:cond delay="500"/>
                                          </p:stCondLst>
                                        </p:cTn>
                                        <p:tgtEl>
                                          <p:spTgt spid="47"/>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500"/>
                                        <p:tgtEl>
                                          <p:spTgt spid="48"/>
                                        </p:tgtEl>
                                      </p:cBhvr>
                                    </p:animEffect>
                                    <p:set>
                                      <p:cBhvr>
                                        <p:cTn id="114" dur="1" fill="hold">
                                          <p:stCondLst>
                                            <p:cond delay="500"/>
                                          </p:stCondLst>
                                        </p:cTn>
                                        <p:tgtEl>
                                          <p:spTgt spid="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30" grpId="0" animBg="1"/>
      <p:bldP spid="31" grpId="0" animBg="1"/>
      <p:bldP spid="32" grpId="0" animBg="1"/>
      <p:bldP spid="33" grpId="0" animBg="1"/>
      <p:bldP spid="34" grpId="0" animBg="1"/>
      <p:bldP spid="35" grpId="0" animBg="1"/>
      <p:bldP spid="36" grpId="0" animBg="1"/>
      <p:bldP spid="37" grpId="0" animBg="1"/>
      <p:bldP spid="38" grpId="0" animBg="1"/>
      <p:bldP spid="41"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lking Partners">
            <a:extLst>
              <a:ext uri="{FF2B5EF4-FFF2-40B4-BE49-F238E27FC236}">
                <a16:creationId xmlns:a16="http://schemas.microsoft.com/office/drawing/2014/main" id="{38AFC5B3-04E3-4B43-B70B-60D8838B88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3" name="Rectangle: Rounded Corners 9">
            <a:extLst>
              <a:ext uri="{FF2B5EF4-FFF2-40B4-BE49-F238E27FC236}">
                <a16:creationId xmlns:a16="http://schemas.microsoft.com/office/drawing/2014/main" id="{8EE4AF79-55CA-0F4D-898C-7C9396FFDA3B}"/>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sp>
        <p:nvSpPr>
          <p:cNvPr id="4" name="Rectangle 3">
            <a:extLst>
              <a:ext uri="{FF2B5EF4-FFF2-40B4-BE49-F238E27FC236}">
                <a16:creationId xmlns:a16="http://schemas.microsoft.com/office/drawing/2014/main" id="{8AE14467-0C41-6E4B-BE87-F48682F7B47C}"/>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Evergreen Trees</a:t>
            </a:r>
          </a:p>
        </p:txBody>
      </p:sp>
      <p:pic>
        <p:nvPicPr>
          <p:cNvPr id="6" name="Picture 5" descr="A large tree in a park&#10;&#10;Description automatically generated with medium confidence">
            <a:extLst>
              <a:ext uri="{FF2B5EF4-FFF2-40B4-BE49-F238E27FC236}">
                <a16:creationId xmlns:a16="http://schemas.microsoft.com/office/drawing/2014/main" id="{DEA05DAF-83B3-CD41-959C-18773250A3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17712" y="2662268"/>
            <a:ext cx="5456388" cy="4092291"/>
          </a:xfrm>
          <a:prstGeom prst="roundRect">
            <a:avLst>
              <a:gd name="adj" fmla="val 11525"/>
            </a:avLst>
          </a:prstGeom>
          <a:ln w="38100">
            <a:solidFill>
              <a:srgbClr val="C9CBE5"/>
            </a:solidFill>
          </a:ln>
        </p:spPr>
      </p:pic>
      <p:pic>
        <p:nvPicPr>
          <p:cNvPr id="8" name="Picture 7" descr="A pinecone on a tree&#10;&#10;Description automatically generated with medium confidence">
            <a:extLst>
              <a:ext uri="{FF2B5EF4-FFF2-40B4-BE49-F238E27FC236}">
                <a16:creationId xmlns:a16="http://schemas.microsoft.com/office/drawing/2014/main" id="{E1C7112F-A7FD-5144-8863-43F89FE116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74866" y="4329114"/>
            <a:ext cx="2567289" cy="2572124"/>
          </a:xfrm>
          <a:prstGeom prst="ellipse">
            <a:avLst/>
          </a:prstGeom>
          <a:ln w="38100">
            <a:solidFill>
              <a:srgbClr val="C9CBE5"/>
            </a:solidFill>
          </a:ln>
        </p:spPr>
      </p:pic>
      <p:pic>
        <p:nvPicPr>
          <p:cNvPr id="10" name="Picture 9" descr="A close-up of a pine tree&#10;&#10;Description automatically generated with medium confidence">
            <a:extLst>
              <a:ext uri="{FF2B5EF4-FFF2-40B4-BE49-F238E27FC236}">
                <a16:creationId xmlns:a16="http://schemas.microsoft.com/office/drawing/2014/main" id="{E275D073-7393-AB47-B8CD-18C4D83E66F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41205" y="2075190"/>
            <a:ext cx="3066370" cy="3058298"/>
          </a:xfrm>
          <a:prstGeom prst="ellipse">
            <a:avLst/>
          </a:prstGeom>
          <a:ln w="38100">
            <a:solidFill>
              <a:srgbClr val="C9CBE5"/>
            </a:solidFill>
          </a:ln>
        </p:spPr>
      </p:pic>
      <p:pic>
        <p:nvPicPr>
          <p:cNvPr id="12" name="Picture 11" descr="A picture containing tree, outdoor, conifer, plant&#10;&#10;Description automatically generated">
            <a:extLst>
              <a:ext uri="{FF2B5EF4-FFF2-40B4-BE49-F238E27FC236}">
                <a16:creationId xmlns:a16="http://schemas.microsoft.com/office/drawing/2014/main" id="{98DCD681-4D1F-324A-8D09-D8621346824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98509" y="1638597"/>
            <a:ext cx="2545758" cy="2528418"/>
          </a:xfrm>
          <a:prstGeom prst="ellipse">
            <a:avLst/>
          </a:prstGeom>
          <a:ln w="38100">
            <a:solidFill>
              <a:srgbClr val="C9CBE5"/>
            </a:solidFill>
          </a:ln>
        </p:spPr>
      </p:pic>
      <p:sp>
        <p:nvSpPr>
          <p:cNvPr id="14" name="Rounded Rectangle 13">
            <a:extLst>
              <a:ext uri="{FF2B5EF4-FFF2-40B4-BE49-F238E27FC236}">
                <a16:creationId xmlns:a16="http://schemas.microsoft.com/office/drawing/2014/main" id="{F7ED226F-907F-6F45-9B1D-431E879561F8}"/>
              </a:ext>
            </a:extLst>
          </p:cNvPr>
          <p:cNvSpPr/>
          <p:nvPr/>
        </p:nvSpPr>
        <p:spPr>
          <a:xfrm>
            <a:off x="4314573" y="6056667"/>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cedar</a:t>
            </a:r>
          </a:p>
        </p:txBody>
      </p:sp>
    </p:spTree>
    <p:extLst>
      <p:ext uri="{BB962C8B-B14F-4D97-AF65-F5344CB8AC3E}">
        <p14:creationId xmlns:p14="http://schemas.microsoft.com/office/powerpoint/2010/main" val="125397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200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lking Partners">
            <a:extLst>
              <a:ext uri="{FF2B5EF4-FFF2-40B4-BE49-F238E27FC236}">
                <a16:creationId xmlns:a16="http://schemas.microsoft.com/office/drawing/2014/main" id="{8F00C128-AD9C-8D4E-9FE3-8785729A261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3" name="Rectangle: Rounded Corners 9">
            <a:extLst>
              <a:ext uri="{FF2B5EF4-FFF2-40B4-BE49-F238E27FC236}">
                <a16:creationId xmlns:a16="http://schemas.microsoft.com/office/drawing/2014/main" id="{31DB18EC-F6AB-FE44-A57C-A69DB8FFC45C}"/>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sp>
        <p:nvSpPr>
          <p:cNvPr id="4" name="Rectangle 3">
            <a:extLst>
              <a:ext uri="{FF2B5EF4-FFF2-40B4-BE49-F238E27FC236}">
                <a16:creationId xmlns:a16="http://schemas.microsoft.com/office/drawing/2014/main" id="{1513E6BF-D885-5648-8F09-D3B31EF1837E}"/>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Evergreen Trees</a:t>
            </a:r>
          </a:p>
        </p:txBody>
      </p:sp>
      <p:pic>
        <p:nvPicPr>
          <p:cNvPr id="6" name="Picture 5" descr="A tree with red flowers&#10;&#10;Description automatically generated with low confidence">
            <a:extLst>
              <a:ext uri="{FF2B5EF4-FFF2-40B4-BE49-F238E27FC236}">
                <a16:creationId xmlns:a16="http://schemas.microsoft.com/office/drawing/2014/main" id="{EE3D425E-FFCF-0E46-8D48-45B8537BFE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5917" y="2530477"/>
            <a:ext cx="3139978" cy="4186638"/>
          </a:xfrm>
          <a:prstGeom prst="roundRect">
            <a:avLst>
              <a:gd name="adj" fmla="val 11796"/>
            </a:avLst>
          </a:prstGeom>
          <a:ln w="38100">
            <a:solidFill>
              <a:srgbClr val="C9CBE5"/>
            </a:solidFill>
          </a:ln>
        </p:spPr>
      </p:pic>
      <p:pic>
        <p:nvPicPr>
          <p:cNvPr id="8" name="Picture 7" descr="A group of berries on a tree&#10;&#10;Description automatically generated with low confidence">
            <a:extLst>
              <a:ext uri="{FF2B5EF4-FFF2-40B4-BE49-F238E27FC236}">
                <a16:creationId xmlns:a16="http://schemas.microsoft.com/office/drawing/2014/main" id="{AAC08AA8-4096-874D-BD09-003FBD9E64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44" y="2886691"/>
            <a:ext cx="3132664" cy="3110617"/>
          </a:xfrm>
          <a:prstGeom prst="ellipse">
            <a:avLst/>
          </a:prstGeom>
          <a:ln w="38100">
            <a:solidFill>
              <a:srgbClr val="C9CBE5"/>
            </a:solidFill>
          </a:ln>
        </p:spPr>
      </p:pic>
      <p:pic>
        <p:nvPicPr>
          <p:cNvPr id="10" name="Picture 9" descr="A close up of a plant&#10;&#10;Description automatically generated with medium confidence">
            <a:extLst>
              <a:ext uri="{FF2B5EF4-FFF2-40B4-BE49-F238E27FC236}">
                <a16:creationId xmlns:a16="http://schemas.microsoft.com/office/drawing/2014/main" id="{B2FE0299-D113-324A-A4AD-A625D1DDDDA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796292" y="2886691"/>
            <a:ext cx="3207387" cy="3184813"/>
          </a:xfrm>
          <a:prstGeom prst="ellipse">
            <a:avLst/>
          </a:prstGeom>
          <a:ln w="38100">
            <a:solidFill>
              <a:srgbClr val="C9CBE5"/>
            </a:solidFill>
          </a:ln>
        </p:spPr>
      </p:pic>
      <p:sp>
        <p:nvSpPr>
          <p:cNvPr id="12" name="Rounded Rectangle 11">
            <a:extLst>
              <a:ext uri="{FF2B5EF4-FFF2-40B4-BE49-F238E27FC236}">
                <a16:creationId xmlns:a16="http://schemas.microsoft.com/office/drawing/2014/main" id="{BD1DA338-68FA-B848-8AB3-04F5FFACF843}"/>
              </a:ext>
            </a:extLst>
          </p:cNvPr>
          <p:cNvSpPr/>
          <p:nvPr/>
        </p:nvSpPr>
        <p:spPr>
          <a:xfrm>
            <a:off x="4314573" y="5940265"/>
            <a:ext cx="2062665"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holly</a:t>
            </a:r>
          </a:p>
        </p:txBody>
      </p:sp>
      <p:sp>
        <p:nvSpPr>
          <p:cNvPr id="5" name="TextBox 4">
            <a:extLst>
              <a:ext uri="{FF2B5EF4-FFF2-40B4-BE49-F238E27FC236}">
                <a16:creationId xmlns:a16="http://schemas.microsoft.com/office/drawing/2014/main" id="{532D3344-5B9B-8F4F-A756-B58AAE66D19B}"/>
              </a:ext>
            </a:extLst>
          </p:cNvPr>
          <p:cNvSpPr txBox="1"/>
          <p:nvPr/>
        </p:nvSpPr>
        <p:spPr>
          <a:xfrm>
            <a:off x="7881294" y="2395445"/>
            <a:ext cx="2562869" cy="169277"/>
          </a:xfrm>
          <a:prstGeom prst="rect">
            <a:avLst/>
          </a:prstGeom>
          <a:noFill/>
        </p:spPr>
        <p:txBody>
          <a:bodyPr wrap="square" rtlCol="0">
            <a:spAutoFit/>
          </a:bodyPr>
          <a:lstStyle/>
          <a:p>
            <a:endParaRPr lang="en-US" sz="500" dirty="0"/>
          </a:p>
        </p:txBody>
      </p:sp>
      <p:sp>
        <p:nvSpPr>
          <p:cNvPr id="11" name="TextBox 10">
            <a:extLst>
              <a:ext uri="{FF2B5EF4-FFF2-40B4-BE49-F238E27FC236}">
                <a16:creationId xmlns:a16="http://schemas.microsoft.com/office/drawing/2014/main" id="{E7CC4C8D-C78D-CD49-B35E-3D69BCC72A5E}"/>
              </a:ext>
            </a:extLst>
          </p:cNvPr>
          <p:cNvSpPr txBox="1"/>
          <p:nvPr/>
        </p:nvSpPr>
        <p:spPr>
          <a:xfrm>
            <a:off x="4463487" y="6826020"/>
            <a:ext cx="1764839" cy="353943"/>
          </a:xfrm>
          <a:prstGeom prst="rect">
            <a:avLst/>
          </a:prstGeom>
          <a:noFill/>
        </p:spPr>
        <p:txBody>
          <a:bodyPr wrap="square" rtlCol="0">
            <a:spAutoFit/>
          </a:bodyPr>
          <a:lstStyle/>
          <a:p>
            <a:r>
              <a:rPr lang="en-GB" sz="500" dirty="0">
                <a:solidFill>
                  <a:schemeClr val="bg1"/>
                </a:solidFill>
                <a:latin typeface="Tuffy-TTF" panose="020B0603060100000000" pitchFamily="34" charset="0"/>
              </a:rPr>
              <a:t>“</a:t>
            </a:r>
            <a:r>
              <a:rPr lang="en-GB" sz="500" dirty="0">
                <a:latin typeface="Tuffy-TTF" panose="020B0603060100000000" pitchFamily="34" charset="0"/>
              </a:rPr>
              <a:t>Holly Tree” by </a:t>
            </a:r>
            <a:r>
              <a:rPr lang="en-GB" sz="500" dirty="0" err="1">
                <a:latin typeface="Tuffy-TTF" panose="020B0603060100000000" pitchFamily="34" charset="0"/>
              </a:rPr>
              <a:t>Smabs</a:t>
            </a:r>
            <a:r>
              <a:rPr lang="en-GB" sz="500" dirty="0">
                <a:latin typeface="Tuffy-TTF" panose="020B0603060100000000" pitchFamily="34" charset="0"/>
              </a:rPr>
              <a:t> </a:t>
            </a:r>
            <a:r>
              <a:rPr lang="en-GB" sz="500" dirty="0" err="1">
                <a:latin typeface="Tuffy-TTF" panose="020B0603060100000000" pitchFamily="34" charset="0"/>
              </a:rPr>
              <a:t>Sputzer</a:t>
            </a:r>
            <a:r>
              <a:rPr lang="en-GB" sz="500" dirty="0">
                <a:latin typeface="Tuffy-TTF" panose="020B0603060100000000" pitchFamily="34" charset="0"/>
              </a:rPr>
              <a:t> is licensed under</a:t>
            </a:r>
            <a:r>
              <a:rPr lang="en-GB" sz="500" dirty="0">
                <a:solidFill>
                  <a:schemeClr val="bg1"/>
                </a:solidFill>
                <a:latin typeface="Tuffy-TTF" panose="020B0603060100000000" pitchFamily="34" charset="0"/>
              </a:rPr>
              <a:t> </a:t>
            </a:r>
            <a:r>
              <a:rPr lang="en-GB" altLang="en-US" sz="500" b="1" dirty="0">
                <a:latin typeface="Roboto" panose="02000000000000000000" pitchFamily="2" charset="0"/>
                <a:ea typeface="Roboto" panose="02000000000000000000" pitchFamily="2" charset="0"/>
                <a:cs typeface="Arial" panose="020B0604020202020204" pitchFamily="34" charset="0"/>
                <a:hlinkClick r:id="rId6"/>
              </a:rPr>
              <a:t>CC BY 2.0</a:t>
            </a:r>
            <a:endParaRPr lang="en-GB" sz="500" dirty="0">
              <a:latin typeface="Tuffy-TTF" panose="020B0603060100000000" pitchFamily="34" charset="0"/>
            </a:endParaRPr>
          </a:p>
          <a:p>
            <a:endParaRPr lang="en-US" sz="1200" dirty="0">
              <a:latin typeface="Tuffy-TTF" panose="020B0603060100000000" pitchFamily="34" charset="0"/>
            </a:endParaRPr>
          </a:p>
        </p:txBody>
      </p:sp>
    </p:spTree>
    <p:extLst>
      <p:ext uri="{BB962C8B-B14F-4D97-AF65-F5344CB8AC3E}">
        <p14:creationId xmlns:p14="http://schemas.microsoft.com/office/powerpoint/2010/main" val="123626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lking Partners">
            <a:extLst>
              <a:ext uri="{FF2B5EF4-FFF2-40B4-BE49-F238E27FC236}">
                <a16:creationId xmlns:a16="http://schemas.microsoft.com/office/drawing/2014/main" id="{C8778401-08D6-DB4E-972D-FD8166FD4D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3" name="Rectangle: Rounded Corners 9">
            <a:extLst>
              <a:ext uri="{FF2B5EF4-FFF2-40B4-BE49-F238E27FC236}">
                <a16:creationId xmlns:a16="http://schemas.microsoft.com/office/drawing/2014/main" id="{31A1EAAF-8F7E-4346-BE71-33C78E6947FC}"/>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sp>
        <p:nvSpPr>
          <p:cNvPr id="4" name="Rectangle 3">
            <a:extLst>
              <a:ext uri="{FF2B5EF4-FFF2-40B4-BE49-F238E27FC236}">
                <a16:creationId xmlns:a16="http://schemas.microsoft.com/office/drawing/2014/main" id="{5CF360EF-DE58-DE4F-AC58-416F753E97AB}"/>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Evergreen Trees</a:t>
            </a:r>
          </a:p>
        </p:txBody>
      </p:sp>
      <p:pic>
        <p:nvPicPr>
          <p:cNvPr id="8" name="Picture 7" descr="A picture containing grass, sky, outdoor, green&#10;&#10;Description automatically generated">
            <a:extLst>
              <a:ext uri="{FF2B5EF4-FFF2-40B4-BE49-F238E27FC236}">
                <a16:creationId xmlns:a16="http://schemas.microsoft.com/office/drawing/2014/main" id="{DB7FD483-559D-5049-A34B-F4DB8CB0BA9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59084" y="2857032"/>
            <a:ext cx="5773645" cy="3837068"/>
          </a:xfrm>
          <a:prstGeom prst="roundRect">
            <a:avLst>
              <a:gd name="adj" fmla="val 9870"/>
            </a:avLst>
          </a:prstGeom>
          <a:ln w="38100">
            <a:solidFill>
              <a:srgbClr val="C9CBE5"/>
            </a:solidFill>
          </a:ln>
        </p:spPr>
      </p:pic>
      <p:pic>
        <p:nvPicPr>
          <p:cNvPr id="10" name="Picture 9" descr="A picture containing conifer, plant, tree&#10;&#10;Description automatically generated">
            <a:extLst>
              <a:ext uri="{FF2B5EF4-FFF2-40B4-BE49-F238E27FC236}">
                <a16:creationId xmlns:a16="http://schemas.microsoft.com/office/drawing/2014/main" id="{19F5B101-2781-994D-92C4-831042486C8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9243" y="2531062"/>
            <a:ext cx="2839623" cy="2816220"/>
          </a:xfrm>
          <a:prstGeom prst="ellipse">
            <a:avLst/>
          </a:prstGeom>
          <a:ln w="38100">
            <a:solidFill>
              <a:srgbClr val="CACAE4"/>
            </a:solidFill>
          </a:ln>
        </p:spPr>
      </p:pic>
      <p:pic>
        <p:nvPicPr>
          <p:cNvPr id="12" name="Picture 11" descr="A close up of a plant&#10;&#10;Description automatically generated with low confidence">
            <a:extLst>
              <a:ext uri="{FF2B5EF4-FFF2-40B4-BE49-F238E27FC236}">
                <a16:creationId xmlns:a16="http://schemas.microsoft.com/office/drawing/2014/main" id="{1B506B9E-910D-E149-866E-F150EE16BB8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065623" y="4365589"/>
            <a:ext cx="2498095" cy="2496556"/>
          </a:xfrm>
          <a:prstGeom prst="ellipse">
            <a:avLst/>
          </a:prstGeom>
          <a:ln w="38100">
            <a:solidFill>
              <a:srgbClr val="CACAE4"/>
            </a:solidFill>
          </a:ln>
        </p:spPr>
      </p:pic>
      <p:pic>
        <p:nvPicPr>
          <p:cNvPr id="6" name="Picture 5" descr="A picture containing tree, outdoor, plant, garden&#10;&#10;Description automatically generated">
            <a:extLst>
              <a:ext uri="{FF2B5EF4-FFF2-40B4-BE49-F238E27FC236}">
                <a16:creationId xmlns:a16="http://schemas.microsoft.com/office/drawing/2014/main" id="{91DFCDF6-BCFC-7941-B522-497F40F6189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447971" y="1664449"/>
            <a:ext cx="2498095" cy="2491267"/>
          </a:xfrm>
          <a:prstGeom prst="ellipse">
            <a:avLst/>
          </a:prstGeom>
          <a:ln w="38100">
            <a:solidFill>
              <a:srgbClr val="CACAE4"/>
            </a:solidFill>
          </a:ln>
        </p:spPr>
      </p:pic>
      <p:sp>
        <p:nvSpPr>
          <p:cNvPr id="14" name="Rounded Rectangle 13">
            <a:extLst>
              <a:ext uri="{FF2B5EF4-FFF2-40B4-BE49-F238E27FC236}">
                <a16:creationId xmlns:a16="http://schemas.microsoft.com/office/drawing/2014/main" id="{6A06ED78-646C-F94A-B9AE-0A217F205756}"/>
              </a:ext>
            </a:extLst>
          </p:cNvPr>
          <p:cNvSpPr/>
          <p:nvPr/>
        </p:nvSpPr>
        <p:spPr>
          <a:xfrm>
            <a:off x="4534706" y="5997308"/>
            <a:ext cx="1622401"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yew</a:t>
            </a:r>
          </a:p>
        </p:txBody>
      </p:sp>
    </p:spTree>
    <p:extLst>
      <p:ext uri="{BB962C8B-B14F-4D97-AF65-F5344CB8AC3E}">
        <p14:creationId xmlns:p14="http://schemas.microsoft.com/office/powerpoint/2010/main" val="16090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200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rees in a snowy landscape with mountains in the background&#10;&#10;Description automatically generated with medium confidence">
            <a:extLst>
              <a:ext uri="{FF2B5EF4-FFF2-40B4-BE49-F238E27FC236}">
                <a16:creationId xmlns:a16="http://schemas.microsoft.com/office/drawing/2014/main" id="{68FBD8FD-9F14-0143-80F5-1E3F946B94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59940" y="2581443"/>
            <a:ext cx="4371933" cy="4260235"/>
          </a:xfrm>
          <a:prstGeom prst="roundRect">
            <a:avLst>
              <a:gd name="adj" fmla="val 11545"/>
            </a:avLst>
          </a:prstGeom>
          <a:ln w="38100">
            <a:solidFill>
              <a:srgbClr val="CACAE4"/>
            </a:solidFill>
          </a:ln>
        </p:spPr>
      </p:pic>
      <p:pic>
        <p:nvPicPr>
          <p:cNvPr id="2" name="Talking Partners">
            <a:extLst>
              <a:ext uri="{FF2B5EF4-FFF2-40B4-BE49-F238E27FC236}">
                <a16:creationId xmlns:a16="http://schemas.microsoft.com/office/drawing/2014/main" id="{C8778401-08D6-DB4E-972D-FD8166FD4D5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3" name="Rectangle: Rounded Corners 9">
            <a:extLst>
              <a:ext uri="{FF2B5EF4-FFF2-40B4-BE49-F238E27FC236}">
                <a16:creationId xmlns:a16="http://schemas.microsoft.com/office/drawing/2014/main" id="{31A1EAAF-8F7E-4346-BE71-33C78E6947FC}"/>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sp>
        <p:nvSpPr>
          <p:cNvPr id="4" name="Rectangle 3">
            <a:extLst>
              <a:ext uri="{FF2B5EF4-FFF2-40B4-BE49-F238E27FC236}">
                <a16:creationId xmlns:a16="http://schemas.microsoft.com/office/drawing/2014/main" id="{5CF360EF-DE58-DE4F-AC58-416F753E97AB}"/>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Evergreen Trees</a:t>
            </a:r>
          </a:p>
        </p:txBody>
      </p:sp>
      <p:pic>
        <p:nvPicPr>
          <p:cNvPr id="6" name="Picture 5" descr="A close-up of a tree&#10;&#10;Description automatically generated with low confidence">
            <a:extLst>
              <a:ext uri="{FF2B5EF4-FFF2-40B4-BE49-F238E27FC236}">
                <a16:creationId xmlns:a16="http://schemas.microsoft.com/office/drawing/2014/main" id="{77940AF3-79B9-9D43-B17D-5F1D923069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4242" y="2644657"/>
            <a:ext cx="2939105" cy="2930389"/>
          </a:xfrm>
          <a:prstGeom prst="ellipse">
            <a:avLst/>
          </a:prstGeom>
          <a:ln w="38100">
            <a:solidFill>
              <a:srgbClr val="CACAE4"/>
            </a:solidFill>
          </a:ln>
        </p:spPr>
      </p:pic>
      <p:pic>
        <p:nvPicPr>
          <p:cNvPr id="10" name="Picture 9" descr="A picture containing tree, sky, outdoor, plant&#10;&#10;Description automatically generated">
            <a:extLst>
              <a:ext uri="{FF2B5EF4-FFF2-40B4-BE49-F238E27FC236}">
                <a16:creationId xmlns:a16="http://schemas.microsoft.com/office/drawing/2014/main" id="{8EF4C230-B28F-5243-B3A1-7B1FF616801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57797" y="2768436"/>
            <a:ext cx="2939105" cy="2938873"/>
          </a:xfrm>
          <a:prstGeom prst="ellipse">
            <a:avLst/>
          </a:prstGeom>
          <a:ln w="38100">
            <a:solidFill>
              <a:srgbClr val="CACAE4"/>
            </a:solidFill>
          </a:ln>
        </p:spPr>
      </p:pic>
      <p:sp>
        <p:nvSpPr>
          <p:cNvPr id="12" name="Rounded Rectangle 11">
            <a:extLst>
              <a:ext uri="{FF2B5EF4-FFF2-40B4-BE49-F238E27FC236}">
                <a16:creationId xmlns:a16="http://schemas.microsoft.com/office/drawing/2014/main" id="{C7047E92-18DC-3742-B1E3-06EEB134D608}"/>
              </a:ext>
            </a:extLst>
          </p:cNvPr>
          <p:cNvSpPr/>
          <p:nvPr/>
        </p:nvSpPr>
        <p:spPr>
          <a:xfrm>
            <a:off x="4534705" y="5840910"/>
            <a:ext cx="1622401"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spruce</a:t>
            </a:r>
          </a:p>
        </p:txBody>
      </p:sp>
    </p:spTree>
    <p:extLst>
      <p:ext uri="{BB962C8B-B14F-4D97-AF65-F5344CB8AC3E}">
        <p14:creationId xmlns:p14="http://schemas.microsoft.com/office/powerpoint/2010/main" val="261881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lking Partners">
            <a:extLst>
              <a:ext uri="{FF2B5EF4-FFF2-40B4-BE49-F238E27FC236}">
                <a16:creationId xmlns:a16="http://schemas.microsoft.com/office/drawing/2014/main" id="{C8778401-08D6-DB4E-972D-FD8166FD4D5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3" name="Rectangle: Rounded Corners 9">
            <a:extLst>
              <a:ext uri="{FF2B5EF4-FFF2-40B4-BE49-F238E27FC236}">
                <a16:creationId xmlns:a16="http://schemas.microsoft.com/office/drawing/2014/main" id="{31A1EAAF-8F7E-4346-BE71-33C78E6947FC}"/>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use the photo clues to help you to name the tree?</a:t>
            </a:r>
          </a:p>
        </p:txBody>
      </p:sp>
      <p:sp>
        <p:nvSpPr>
          <p:cNvPr id="4" name="Rectangle 3">
            <a:extLst>
              <a:ext uri="{FF2B5EF4-FFF2-40B4-BE49-F238E27FC236}">
                <a16:creationId xmlns:a16="http://schemas.microsoft.com/office/drawing/2014/main" id="{5CF360EF-DE58-DE4F-AC58-416F753E97AB}"/>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Evergreen Trees</a:t>
            </a:r>
          </a:p>
        </p:txBody>
      </p:sp>
      <p:pic>
        <p:nvPicPr>
          <p:cNvPr id="8" name="Picture 7" descr="A large green tree&#10;&#10;Description automatically generated with low confidence">
            <a:extLst>
              <a:ext uri="{FF2B5EF4-FFF2-40B4-BE49-F238E27FC236}">
                <a16:creationId xmlns:a16="http://schemas.microsoft.com/office/drawing/2014/main" id="{3C67CEAD-7723-6D46-AFA8-D8BA3A6060B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90219" y="2599051"/>
            <a:ext cx="2711375" cy="4444561"/>
          </a:xfrm>
          <a:prstGeom prst="rect">
            <a:avLst/>
          </a:prstGeom>
          <a:ln w="38100">
            <a:noFill/>
          </a:ln>
        </p:spPr>
      </p:pic>
      <p:pic>
        <p:nvPicPr>
          <p:cNvPr id="10" name="Picture 9" descr="A close up of a plant&#10;&#10;Description automatically generated with low confidence">
            <a:extLst>
              <a:ext uri="{FF2B5EF4-FFF2-40B4-BE49-F238E27FC236}">
                <a16:creationId xmlns:a16="http://schemas.microsoft.com/office/drawing/2014/main" id="{4B427417-D5AD-CC46-8881-9D8E1201002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6112" y="2588060"/>
            <a:ext cx="3431081" cy="3430342"/>
          </a:xfrm>
          <a:prstGeom prst="ellipse">
            <a:avLst/>
          </a:prstGeom>
          <a:ln w="38100">
            <a:solidFill>
              <a:srgbClr val="CACAE4"/>
            </a:solidFill>
          </a:ln>
        </p:spPr>
      </p:pic>
      <p:pic>
        <p:nvPicPr>
          <p:cNvPr id="6" name="Picture 5" descr="A group of mushrooms growing in the grass&#10;&#10;Description automatically generated with medium confidence">
            <a:extLst>
              <a:ext uri="{FF2B5EF4-FFF2-40B4-BE49-F238E27FC236}">
                <a16:creationId xmlns:a16="http://schemas.microsoft.com/office/drawing/2014/main" id="{F8C99DDF-B4BE-7D46-BE9B-CDEC56559A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3"/>
          <a:stretch/>
        </p:blipFill>
        <p:spPr>
          <a:xfrm>
            <a:off x="6461324" y="2507849"/>
            <a:ext cx="3431081" cy="3397667"/>
          </a:xfrm>
          <a:prstGeom prst="ellipse">
            <a:avLst/>
          </a:prstGeom>
          <a:ln w="38100">
            <a:solidFill>
              <a:srgbClr val="CACAE4"/>
            </a:solidFill>
          </a:ln>
        </p:spPr>
      </p:pic>
      <p:sp>
        <p:nvSpPr>
          <p:cNvPr id="11" name="Rounded Rectangle 10">
            <a:extLst>
              <a:ext uri="{FF2B5EF4-FFF2-40B4-BE49-F238E27FC236}">
                <a16:creationId xmlns:a16="http://schemas.microsoft.com/office/drawing/2014/main" id="{D6F5B583-2194-9A45-9281-EB9AFDEEA7EB}"/>
              </a:ext>
            </a:extLst>
          </p:cNvPr>
          <p:cNvSpPr/>
          <p:nvPr/>
        </p:nvSpPr>
        <p:spPr>
          <a:xfrm>
            <a:off x="4400948" y="5937162"/>
            <a:ext cx="1889916" cy="860902"/>
          </a:xfrm>
          <a:prstGeom prst="roundRect">
            <a:avLst>
              <a:gd name="adj" fmla="val 50000"/>
            </a:avLst>
          </a:prstGeom>
          <a:solidFill>
            <a:srgbClr val="4B3482"/>
          </a:solidFill>
          <a:ln w="41275">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cypress</a:t>
            </a:r>
          </a:p>
        </p:txBody>
      </p:sp>
      <p:sp>
        <p:nvSpPr>
          <p:cNvPr id="9" name="Google Shape;324;p19">
            <a:extLst>
              <a:ext uri="{FF2B5EF4-FFF2-40B4-BE49-F238E27FC236}">
                <a16:creationId xmlns:a16="http://schemas.microsoft.com/office/drawing/2014/main" id="{2170AFF7-0DCD-8444-9F17-3B0E1CE32ACE}"/>
              </a:ext>
            </a:extLst>
          </p:cNvPr>
          <p:cNvSpPr/>
          <p:nvPr/>
        </p:nvSpPr>
        <p:spPr>
          <a:xfrm>
            <a:off x="698940" y="6033205"/>
            <a:ext cx="3875573" cy="848497"/>
          </a:xfrm>
          <a:prstGeom prst="roundRect">
            <a:avLst>
              <a:gd name="adj" fmla="val 15349"/>
            </a:avLst>
          </a:prstGeom>
          <a:solidFill>
            <a:schemeClr val="lt1"/>
          </a:solidFill>
          <a:ln w="28575" cap="flat" cmpd="sng">
            <a:solidFill>
              <a:srgbClr val="92D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53">
              <a:solidFill>
                <a:schemeClr val="lt1"/>
              </a:solidFill>
              <a:latin typeface="Arial"/>
              <a:ea typeface="Arial"/>
              <a:cs typeface="Arial"/>
              <a:sym typeface="Arial"/>
            </a:endParaRPr>
          </a:p>
        </p:txBody>
      </p:sp>
      <p:pic>
        <p:nvPicPr>
          <p:cNvPr id="12" name="Google Shape;325;p19">
            <a:extLst>
              <a:ext uri="{FF2B5EF4-FFF2-40B4-BE49-F238E27FC236}">
                <a16:creationId xmlns:a16="http://schemas.microsoft.com/office/drawing/2014/main" id="{A88E2503-1DEB-E946-BE99-5DA7297E07D2}"/>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91459" y="6141976"/>
            <a:ext cx="648000" cy="648000"/>
          </a:xfrm>
          <a:prstGeom prst="rect">
            <a:avLst/>
          </a:prstGeom>
          <a:noFill/>
          <a:ln>
            <a:noFill/>
          </a:ln>
        </p:spPr>
      </p:pic>
      <p:sp>
        <p:nvSpPr>
          <p:cNvPr id="13" name="Google Shape;326;p19">
            <a:extLst>
              <a:ext uri="{FF2B5EF4-FFF2-40B4-BE49-F238E27FC236}">
                <a16:creationId xmlns:a16="http://schemas.microsoft.com/office/drawing/2014/main" id="{85995F29-A34A-F64D-AF36-03A5D9838EFA}"/>
              </a:ext>
            </a:extLst>
          </p:cNvPr>
          <p:cNvSpPr/>
          <p:nvPr/>
        </p:nvSpPr>
        <p:spPr>
          <a:xfrm>
            <a:off x="4260188" y="6045053"/>
            <a:ext cx="314325" cy="323850"/>
          </a:xfrm>
          <a:prstGeom prst="round1Rect">
            <a:avLst>
              <a:gd name="adj" fmla="val 48990"/>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53" b="1" dirty="0">
                <a:solidFill>
                  <a:schemeClr val="lt1"/>
                </a:solidFill>
                <a:latin typeface="Arial"/>
                <a:ea typeface="Arial"/>
                <a:cs typeface="Arial"/>
                <a:sym typeface="Arial"/>
              </a:rPr>
              <a:t>X</a:t>
            </a:r>
            <a:endParaRPr dirty="0"/>
          </a:p>
        </p:txBody>
      </p:sp>
      <p:sp>
        <p:nvSpPr>
          <p:cNvPr id="14" name="Google Shape;327;p19">
            <a:extLst>
              <a:ext uri="{FF2B5EF4-FFF2-40B4-BE49-F238E27FC236}">
                <a16:creationId xmlns:a16="http://schemas.microsoft.com/office/drawing/2014/main" id="{3C884338-9D86-224C-8374-0917CBBAA871}"/>
              </a:ext>
            </a:extLst>
          </p:cNvPr>
          <p:cNvSpPr/>
          <p:nvPr/>
        </p:nvSpPr>
        <p:spPr>
          <a:xfrm>
            <a:off x="1531978" y="6086700"/>
            <a:ext cx="3145820" cy="724132"/>
          </a:xfrm>
          <a:prstGeom prst="rect">
            <a:avLst/>
          </a:prstGeom>
          <a:noFill/>
          <a:ln>
            <a:noFill/>
          </a:ln>
        </p:spPr>
        <p:txBody>
          <a:bodyPr spcFirstLastPara="1" wrap="square" lIns="91425" tIns="45700" rIns="91425" bIns="45700" anchor="t" anchorCtr="0">
            <a:spAutoFit/>
          </a:bodyPr>
          <a:lstStyle/>
          <a:p>
            <a:pPr lvl="0">
              <a:buClr>
                <a:schemeClr val="dk1"/>
              </a:buClr>
              <a:buSzPts val="2053"/>
            </a:pPr>
            <a:r>
              <a:rPr lang="en-GB" dirty="0"/>
              <a:t>Can you identify and name </a:t>
            </a:r>
            <a:r>
              <a:rPr lang="en-GB" b="1" dirty="0"/>
              <a:t>evergreen trees</a:t>
            </a:r>
            <a:r>
              <a:rPr lang="en-GB" dirty="0"/>
              <a:t>?</a:t>
            </a:r>
            <a:endParaRPr dirty="0"/>
          </a:p>
        </p:txBody>
      </p:sp>
    </p:spTree>
    <p:extLst>
      <p:ext uri="{BB962C8B-B14F-4D97-AF65-F5344CB8AC3E}">
        <p14:creationId xmlns:p14="http://schemas.microsoft.com/office/powerpoint/2010/main" val="123957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9"/>
                                        </p:tgtEl>
                                      </p:cBhvr>
                                    </p:animEffect>
                                    <p:set>
                                      <p:cBhvr>
                                        <p:cTn id="36" dur="1" fill="hold">
                                          <p:stCondLst>
                                            <p:cond delay="500"/>
                                          </p:stCondLst>
                                        </p:cTn>
                                        <p:tgtEl>
                                          <p:spTgt spid="9"/>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3"/>
                                        </p:tgtEl>
                                      </p:cBhvr>
                                    </p:animEffect>
                                    <p:set>
                                      <p:cBhvr>
                                        <p:cTn id="39" dur="1" fill="hold">
                                          <p:stCondLst>
                                            <p:cond delay="500"/>
                                          </p:stCondLst>
                                        </p:cTn>
                                        <p:tgtEl>
                                          <p:spTgt spid="13"/>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14"/>
                                        </p:tgtEl>
                                      </p:cBhvr>
                                    </p:animEffect>
                                    <p:set>
                                      <p:cBhvr>
                                        <p:cTn id="42" dur="1" fill="hold">
                                          <p:stCondLst>
                                            <p:cond delay="50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F360EF-DE58-DE4F-AC58-416F753E97AB}"/>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Tree Identification</a:t>
            </a:r>
          </a:p>
        </p:txBody>
      </p:sp>
      <p:grpSp>
        <p:nvGrpSpPr>
          <p:cNvPr id="5" name="ICONS">
            <a:extLst>
              <a:ext uri="{FF2B5EF4-FFF2-40B4-BE49-F238E27FC236}">
                <a16:creationId xmlns:a16="http://schemas.microsoft.com/office/drawing/2014/main" id="{DC5A73F2-89AB-A84A-8A14-A94D00C80B40}"/>
              </a:ext>
            </a:extLst>
          </p:cNvPr>
          <p:cNvGrpSpPr/>
          <p:nvPr/>
        </p:nvGrpSpPr>
        <p:grpSpPr>
          <a:xfrm>
            <a:off x="8919916" y="638330"/>
            <a:ext cx="1238498" cy="864000"/>
            <a:chOff x="7480751" y="621486"/>
            <a:chExt cx="1238498" cy="864000"/>
          </a:xfrm>
        </p:grpSpPr>
        <p:pic>
          <p:nvPicPr>
            <p:cNvPr id="6" name="Assessment" hidden="1">
              <a:extLst>
                <a:ext uri="{FF2B5EF4-FFF2-40B4-BE49-F238E27FC236}">
                  <a16:creationId xmlns:a16="http://schemas.microsoft.com/office/drawing/2014/main" id="{025A5A1A-F1F6-8B48-8EFF-C72FFFD071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Mental and Oral Starter" hidden="1">
              <a:extLst>
                <a:ext uri="{FF2B5EF4-FFF2-40B4-BE49-F238E27FC236}">
                  <a16:creationId xmlns:a16="http://schemas.microsoft.com/office/drawing/2014/main" id="{6B680352-CD0F-1F4F-A34E-E4F119E5B6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oup Work" hidden="1">
              <a:extLst>
                <a:ext uri="{FF2B5EF4-FFF2-40B4-BE49-F238E27FC236}">
                  <a16:creationId xmlns:a16="http://schemas.microsoft.com/office/drawing/2014/main" id="{5489D6B1-0066-8D41-B1BB-520D3B62C7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Talking Partners" hidden="1">
              <a:extLst>
                <a:ext uri="{FF2B5EF4-FFF2-40B4-BE49-F238E27FC236}">
                  <a16:creationId xmlns:a16="http://schemas.microsoft.com/office/drawing/2014/main" id="{F6557235-209D-1E49-BABB-EF07D9269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Pairs" hidden="1">
              <a:extLst>
                <a:ext uri="{FF2B5EF4-FFF2-40B4-BE49-F238E27FC236}">
                  <a16:creationId xmlns:a16="http://schemas.microsoft.com/office/drawing/2014/main" id="{9A86C3E0-4676-B14E-904D-01F835076F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1" name="Individual Work" hidden="1">
              <a:extLst>
                <a:ext uri="{FF2B5EF4-FFF2-40B4-BE49-F238E27FC236}">
                  <a16:creationId xmlns:a16="http://schemas.microsoft.com/office/drawing/2014/main" id="{53F2F81F-6018-E840-8176-71D706DEF8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2" name="Whole Class">
              <a:extLst>
                <a:ext uri="{FF2B5EF4-FFF2-40B4-BE49-F238E27FC236}">
                  <a16:creationId xmlns:a16="http://schemas.microsoft.com/office/drawing/2014/main" id="{811C8860-2B98-AC4A-93E5-5151D9B945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3" name="Rectangle: Rounded Corners 9">
            <a:extLst>
              <a:ext uri="{FF2B5EF4-FFF2-40B4-BE49-F238E27FC236}">
                <a16:creationId xmlns:a16="http://schemas.microsoft.com/office/drawing/2014/main" id="{1AD505B1-029E-8245-A3FA-7B40E25A5EF6}"/>
              </a:ext>
            </a:extLst>
          </p:cNvPr>
          <p:cNvSpPr/>
          <p:nvPr/>
        </p:nvSpPr>
        <p:spPr>
          <a:xfrm>
            <a:off x="1888977" y="2299277"/>
            <a:ext cx="6910081" cy="1105786"/>
          </a:xfrm>
          <a:prstGeom prst="roundRect">
            <a:avLst>
              <a:gd name="adj" fmla="val 14991"/>
            </a:avLst>
          </a:prstGeom>
          <a:solidFill>
            <a:srgbClr val="FFFFFF">
              <a:alpha val="99000"/>
            </a:srgbClr>
          </a:solidFill>
          <a:ln w="508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We could look at different parts of the tree to help us. Which parts of the tree do you think we could look at? </a:t>
            </a:r>
            <a:endParaRPr lang="en-GB" sz="2000" dirty="0">
              <a:solidFill>
                <a:schemeClr val="tx1"/>
              </a:solidFill>
            </a:endParaRPr>
          </a:p>
        </p:txBody>
      </p:sp>
      <p:sp>
        <p:nvSpPr>
          <p:cNvPr id="14" name="Rectangle: Rounded Corners 9">
            <a:extLst>
              <a:ext uri="{FF2B5EF4-FFF2-40B4-BE49-F238E27FC236}">
                <a16:creationId xmlns:a16="http://schemas.microsoft.com/office/drawing/2014/main" id="{8A829B89-3512-A844-94DC-12DF7E9A80CE}"/>
              </a:ext>
            </a:extLst>
          </p:cNvPr>
          <p:cNvSpPr/>
          <p:nvPr/>
        </p:nvSpPr>
        <p:spPr>
          <a:xfrm>
            <a:off x="1736829" y="2311209"/>
            <a:ext cx="7214376" cy="720683"/>
          </a:xfrm>
          <a:prstGeom prst="roundRect">
            <a:avLst>
              <a:gd name="adj" fmla="val 14991"/>
            </a:avLst>
          </a:prstGeom>
          <a:solidFill>
            <a:srgbClr val="FFFFFF">
              <a:alpha val="99000"/>
            </a:srgbClr>
          </a:solidFill>
          <a:ln w="508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Looking at the </a:t>
            </a:r>
            <a:r>
              <a:rPr lang="en-GB" b="1" dirty="0">
                <a:solidFill>
                  <a:schemeClr val="tx1"/>
                </a:solidFill>
              </a:rPr>
              <a:t>leaves</a:t>
            </a:r>
            <a:r>
              <a:rPr lang="en-GB" dirty="0">
                <a:solidFill>
                  <a:schemeClr val="tx1"/>
                </a:solidFill>
              </a:rPr>
              <a:t> of a tree is a good way to </a:t>
            </a:r>
            <a:r>
              <a:rPr lang="en-GB" b="1" dirty="0">
                <a:solidFill>
                  <a:schemeClr val="tx1"/>
                </a:solidFill>
              </a:rPr>
              <a:t>identify </a:t>
            </a:r>
            <a:r>
              <a:rPr lang="en-GB" dirty="0">
                <a:solidFill>
                  <a:schemeClr val="tx1"/>
                </a:solidFill>
              </a:rPr>
              <a:t>it!</a:t>
            </a:r>
          </a:p>
        </p:txBody>
      </p:sp>
      <p:pic>
        <p:nvPicPr>
          <p:cNvPr id="16" name="maple" descr="A close up of a leaf&#10;&#10;Description automatically generated with medium confidence">
            <a:extLst>
              <a:ext uri="{FF2B5EF4-FFF2-40B4-BE49-F238E27FC236}">
                <a16:creationId xmlns:a16="http://schemas.microsoft.com/office/drawing/2014/main" id="{2F09A9F3-48F5-034D-987D-4F577042DB4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6185" y="2558860"/>
            <a:ext cx="2288482" cy="1716362"/>
          </a:xfrm>
          <a:prstGeom prst="roundRect">
            <a:avLst>
              <a:gd name="adj" fmla="val 11781"/>
            </a:avLst>
          </a:prstGeom>
          <a:ln w="38100">
            <a:solidFill>
              <a:srgbClr val="C9CBE5"/>
            </a:solidFill>
          </a:ln>
        </p:spPr>
      </p:pic>
      <p:pic>
        <p:nvPicPr>
          <p:cNvPr id="18" name="oak tree" descr="A close up of a green leaf&#10;&#10;Description automatically generated with low confidence">
            <a:extLst>
              <a:ext uri="{FF2B5EF4-FFF2-40B4-BE49-F238E27FC236}">
                <a16:creationId xmlns:a16="http://schemas.microsoft.com/office/drawing/2014/main" id="{7B129BA9-C90A-9449-9A8A-EF1F2F12F7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31858" y="2543202"/>
            <a:ext cx="2574543" cy="1716362"/>
          </a:xfrm>
          <a:prstGeom prst="roundRect">
            <a:avLst/>
          </a:prstGeom>
          <a:ln w="38100">
            <a:solidFill>
              <a:srgbClr val="C9CBE5"/>
            </a:solidFill>
          </a:ln>
        </p:spPr>
      </p:pic>
      <p:pic>
        <p:nvPicPr>
          <p:cNvPr id="20" name="chestnut tree" descr="A picture containing tree, outdoor, green, plant&#10;&#10;Description automatically generated">
            <a:extLst>
              <a:ext uri="{FF2B5EF4-FFF2-40B4-BE49-F238E27FC236}">
                <a16:creationId xmlns:a16="http://schemas.microsoft.com/office/drawing/2014/main" id="{D3E97DC0-7A21-8140-8DE4-FF95A6C7BA2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01725" y="2569048"/>
            <a:ext cx="2574541" cy="1718227"/>
          </a:xfrm>
          <a:prstGeom prst="roundRect">
            <a:avLst>
              <a:gd name="adj" fmla="val 12305"/>
            </a:avLst>
          </a:prstGeom>
          <a:ln w="38100">
            <a:solidFill>
              <a:srgbClr val="C9CBE5"/>
            </a:solidFill>
          </a:ln>
        </p:spPr>
      </p:pic>
      <p:sp>
        <p:nvSpPr>
          <p:cNvPr id="3" name="Rectangle: Rounded Corners 9">
            <a:extLst>
              <a:ext uri="{FF2B5EF4-FFF2-40B4-BE49-F238E27FC236}">
                <a16:creationId xmlns:a16="http://schemas.microsoft.com/office/drawing/2014/main" id="{31A1EAAF-8F7E-4346-BE71-33C78E6947FC}"/>
              </a:ext>
            </a:extLst>
          </p:cNvPr>
          <p:cNvSpPr/>
          <p:nvPr/>
        </p:nvSpPr>
        <p:spPr>
          <a:xfrm>
            <a:off x="2810518" y="1562367"/>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 are so many different types of tree. How can we tell them apart?</a:t>
            </a:r>
          </a:p>
        </p:txBody>
      </p:sp>
      <p:pic>
        <p:nvPicPr>
          <p:cNvPr id="22" name="cedar" descr="A picture containing tree, plant, outdoor, conifer&#10;&#10;Description automatically generated">
            <a:extLst>
              <a:ext uri="{FF2B5EF4-FFF2-40B4-BE49-F238E27FC236}">
                <a16:creationId xmlns:a16="http://schemas.microsoft.com/office/drawing/2014/main" id="{1915EC49-53F9-934E-BF34-4FB596E40F9D}"/>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002285" y="4839590"/>
            <a:ext cx="2102392" cy="1716361"/>
          </a:xfrm>
          <a:prstGeom prst="roundRect">
            <a:avLst>
              <a:gd name="adj" fmla="val 10554"/>
            </a:avLst>
          </a:prstGeom>
          <a:ln w="38100">
            <a:solidFill>
              <a:srgbClr val="C9CBE5"/>
            </a:solidFill>
          </a:ln>
        </p:spPr>
      </p:pic>
      <p:pic>
        <p:nvPicPr>
          <p:cNvPr id="24" name="pear tree" descr="A picture containing green, fruit, plant&#10;&#10;Description automatically generated">
            <a:extLst>
              <a:ext uri="{FF2B5EF4-FFF2-40B4-BE49-F238E27FC236}">
                <a16:creationId xmlns:a16="http://schemas.microsoft.com/office/drawing/2014/main" id="{5BBFE78C-D507-0648-9617-9E3B94985C9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41216" y="4839589"/>
            <a:ext cx="2448302" cy="1716362"/>
          </a:xfrm>
          <a:prstGeom prst="roundRect">
            <a:avLst>
              <a:gd name="adj" fmla="val 10487"/>
            </a:avLst>
          </a:prstGeom>
          <a:ln w="38100">
            <a:solidFill>
              <a:srgbClr val="C9CBE5"/>
            </a:solidFill>
          </a:ln>
        </p:spPr>
      </p:pic>
      <p:pic>
        <p:nvPicPr>
          <p:cNvPr id="26" name="spruce" descr="A close up of a green leaf&#10;&#10;Description automatically generated with low confidence">
            <a:extLst>
              <a:ext uri="{FF2B5EF4-FFF2-40B4-BE49-F238E27FC236}">
                <a16:creationId xmlns:a16="http://schemas.microsoft.com/office/drawing/2014/main" id="{43E1C9B8-FACB-A949-A083-841FDFD8EB7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239503" y="4866094"/>
            <a:ext cx="2580150" cy="1716361"/>
          </a:xfrm>
          <a:prstGeom prst="roundRect">
            <a:avLst>
              <a:gd name="adj" fmla="val 10164"/>
            </a:avLst>
          </a:prstGeom>
          <a:ln w="38100">
            <a:solidFill>
              <a:srgbClr val="C9CBE5"/>
            </a:solidFill>
          </a:ln>
        </p:spPr>
      </p:pic>
      <p:sp>
        <p:nvSpPr>
          <p:cNvPr id="27" name="Rounded Rectangle 26">
            <a:extLst>
              <a:ext uri="{FF2B5EF4-FFF2-40B4-BE49-F238E27FC236}">
                <a16:creationId xmlns:a16="http://schemas.microsoft.com/office/drawing/2014/main" id="{8F476BE3-69BE-D644-8AA3-9ADCC832C6F1}"/>
              </a:ext>
            </a:extLst>
          </p:cNvPr>
          <p:cNvSpPr/>
          <p:nvPr/>
        </p:nvSpPr>
        <p:spPr>
          <a:xfrm>
            <a:off x="4534680" y="402099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oak tree leaves (deciduous)</a:t>
            </a:r>
            <a:endParaRPr lang="en-US" sz="1600" dirty="0">
              <a:solidFill>
                <a:schemeClr val="tx1"/>
              </a:solidFill>
            </a:endParaRPr>
          </a:p>
        </p:txBody>
      </p:sp>
      <p:sp>
        <p:nvSpPr>
          <p:cNvPr id="33" name="Rounded Rectangle 32">
            <a:extLst>
              <a:ext uri="{FF2B5EF4-FFF2-40B4-BE49-F238E27FC236}">
                <a16:creationId xmlns:a16="http://schemas.microsoft.com/office/drawing/2014/main" id="{F8F750B3-A00B-1B40-A5A0-D7A1CEAF1C39}"/>
              </a:ext>
            </a:extLst>
          </p:cNvPr>
          <p:cNvSpPr/>
          <p:nvPr/>
        </p:nvSpPr>
        <p:spPr>
          <a:xfrm>
            <a:off x="7192002" y="402099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maple tree leaves (deciduous)</a:t>
            </a:r>
            <a:endParaRPr lang="en-US" sz="1600" dirty="0">
              <a:solidFill>
                <a:schemeClr val="tx1"/>
              </a:solidFill>
            </a:endParaRPr>
          </a:p>
        </p:txBody>
      </p:sp>
      <p:sp>
        <p:nvSpPr>
          <p:cNvPr id="34" name="Rounded Rectangle 33">
            <a:extLst>
              <a:ext uri="{FF2B5EF4-FFF2-40B4-BE49-F238E27FC236}">
                <a16:creationId xmlns:a16="http://schemas.microsoft.com/office/drawing/2014/main" id="{2DC4B7BD-3C9F-2E41-8045-4359F0A8A93F}"/>
              </a:ext>
            </a:extLst>
          </p:cNvPr>
          <p:cNvSpPr/>
          <p:nvPr/>
        </p:nvSpPr>
        <p:spPr>
          <a:xfrm>
            <a:off x="1657317" y="4020996"/>
            <a:ext cx="2063356"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chestnut tree leaves (deciduous)</a:t>
            </a:r>
            <a:endParaRPr lang="en-US" sz="1600" dirty="0">
              <a:solidFill>
                <a:schemeClr val="tx1"/>
              </a:solidFill>
            </a:endParaRPr>
          </a:p>
        </p:txBody>
      </p:sp>
      <p:sp>
        <p:nvSpPr>
          <p:cNvPr id="35" name="Rounded Rectangle 34">
            <a:extLst>
              <a:ext uri="{FF2B5EF4-FFF2-40B4-BE49-F238E27FC236}">
                <a16:creationId xmlns:a16="http://schemas.microsoft.com/office/drawing/2014/main" id="{ED75BE2F-36DF-8C4A-A9E6-B4028A0BD762}"/>
              </a:ext>
            </a:extLst>
          </p:cNvPr>
          <p:cNvSpPr/>
          <p:nvPr/>
        </p:nvSpPr>
        <p:spPr>
          <a:xfrm>
            <a:off x="4547932" y="6277675"/>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spruce tree leaves (evergreen)</a:t>
            </a:r>
          </a:p>
        </p:txBody>
      </p:sp>
      <p:sp>
        <p:nvSpPr>
          <p:cNvPr id="36" name="Rounded Rectangle 35">
            <a:extLst>
              <a:ext uri="{FF2B5EF4-FFF2-40B4-BE49-F238E27FC236}">
                <a16:creationId xmlns:a16="http://schemas.microsoft.com/office/drawing/2014/main" id="{DA00A996-00A5-A14C-ADF6-B3ECD1B73774}"/>
              </a:ext>
            </a:extLst>
          </p:cNvPr>
          <p:cNvSpPr/>
          <p:nvPr/>
        </p:nvSpPr>
        <p:spPr>
          <a:xfrm>
            <a:off x="1780918" y="627257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pear tree leaves (deciduous)</a:t>
            </a:r>
            <a:endParaRPr lang="en-US" sz="1600" dirty="0">
              <a:solidFill>
                <a:schemeClr val="tx1"/>
              </a:solidFill>
            </a:endParaRPr>
          </a:p>
        </p:txBody>
      </p:sp>
      <p:sp>
        <p:nvSpPr>
          <p:cNvPr id="37" name="Rounded Rectangle 36">
            <a:extLst>
              <a:ext uri="{FF2B5EF4-FFF2-40B4-BE49-F238E27FC236}">
                <a16:creationId xmlns:a16="http://schemas.microsoft.com/office/drawing/2014/main" id="{86DC9B3D-73A7-374E-AE4A-207957AB922A}"/>
              </a:ext>
            </a:extLst>
          </p:cNvPr>
          <p:cNvSpPr/>
          <p:nvPr/>
        </p:nvSpPr>
        <p:spPr>
          <a:xfrm>
            <a:off x="7060545" y="627257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cedar tree leaves (evergreen)</a:t>
            </a:r>
            <a:endParaRPr lang="en-US" sz="1600" dirty="0">
              <a:solidFill>
                <a:schemeClr val="tx1"/>
              </a:solidFill>
            </a:endParaRPr>
          </a:p>
        </p:txBody>
      </p:sp>
      <p:sp>
        <p:nvSpPr>
          <p:cNvPr id="41" name="x text">
            <a:extLst>
              <a:ext uri="{FF2B5EF4-FFF2-40B4-BE49-F238E27FC236}">
                <a16:creationId xmlns:a16="http://schemas.microsoft.com/office/drawing/2014/main" id="{B8702BE1-B606-834C-B168-FDA713039EBC}"/>
              </a:ext>
            </a:extLst>
          </p:cNvPr>
          <p:cNvSpPr txBox="1"/>
          <p:nvPr/>
        </p:nvSpPr>
        <p:spPr>
          <a:xfrm>
            <a:off x="6814850" y="2725011"/>
            <a:ext cx="385601" cy="646331"/>
          </a:xfrm>
          <a:prstGeom prst="rect">
            <a:avLst/>
          </a:prstGeom>
          <a:noFill/>
        </p:spPr>
        <p:txBody>
          <a:bodyPr wrap="square" rtlCol="0">
            <a:spAutoFit/>
          </a:bodyPr>
          <a:lstStyle/>
          <a:p>
            <a:endParaRPr lang="en-US" sz="3600" dirty="0">
              <a:solidFill>
                <a:schemeClr val="bg1"/>
              </a:solidFill>
            </a:endParaRPr>
          </a:p>
        </p:txBody>
      </p:sp>
      <p:sp>
        <p:nvSpPr>
          <p:cNvPr id="28" name="Rectangle: Rounded Corners 9">
            <a:extLst>
              <a:ext uri="{FF2B5EF4-FFF2-40B4-BE49-F238E27FC236}">
                <a16:creationId xmlns:a16="http://schemas.microsoft.com/office/drawing/2014/main" id="{66F80EF4-09B8-864B-9432-E2AA1C2318B4}"/>
              </a:ext>
            </a:extLst>
          </p:cNvPr>
          <p:cNvSpPr/>
          <p:nvPr/>
        </p:nvSpPr>
        <p:spPr>
          <a:xfrm>
            <a:off x="2810518" y="1585738"/>
            <a:ext cx="5070776"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How would you describe these leaves? Can you tell what trees they belong to?</a:t>
            </a:r>
          </a:p>
        </p:txBody>
      </p:sp>
    </p:spTree>
    <p:extLst>
      <p:ext uri="{BB962C8B-B14F-4D97-AF65-F5344CB8AC3E}">
        <p14:creationId xmlns:p14="http://schemas.microsoft.com/office/powerpoint/2010/main" val="284286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10" presetClass="entr" presetSubtype="0" fill="hold" grpId="0" nodeType="withEffect">
                                  <p:stCondLst>
                                    <p:cond delay="10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3"/>
                                        </p:tgtEl>
                                      </p:cBhvr>
                                    </p:animEffect>
                                    <p:set>
                                      <p:cBhvr>
                                        <p:cTn id="23" dur="1" fill="hold">
                                          <p:stCondLst>
                                            <p:cond delay="499"/>
                                          </p:stCondLst>
                                        </p:cTn>
                                        <p:tgtEl>
                                          <p:spTgt spid="3"/>
                                        </p:tgtEl>
                                        <p:attrNameLst>
                                          <p:attrName>style.visibility</p:attrName>
                                        </p:attrNameLst>
                                      </p:cBhvr>
                                      <p:to>
                                        <p:strVal val="hidden"/>
                                      </p:to>
                                    </p:set>
                                  </p:childTnLst>
                                </p:cTn>
                              </p:par>
                              <p:par>
                                <p:cTn id="24" presetID="10" presetClass="entr" presetSubtype="0" fill="hold" grpId="0" nodeType="withEffect">
                                  <p:stCondLst>
                                    <p:cond delay="100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par>
                                <p:cTn id="27" presetID="10" presetClass="entr" presetSubtype="0" fill="hold" nodeType="withEffect">
                                  <p:stCondLst>
                                    <p:cond delay="10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par>
                                <p:cTn id="30" presetID="10" presetClass="entr" presetSubtype="0" fill="hold" nodeType="withEffect">
                                  <p:stCondLst>
                                    <p:cond delay="100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nodeType="withEffect">
                                  <p:stCondLst>
                                    <p:cond delay="10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par>
                                <p:cTn id="36" presetID="10" presetClass="entr" presetSubtype="0" fill="hold" nodeType="withEffect">
                                  <p:stCondLst>
                                    <p:cond delay="10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nodeType="withEffect">
                                  <p:stCondLst>
                                    <p:cond delay="100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par>
                                <p:cTn id="42" presetID="10" presetClass="entr" presetSubtype="0" fill="hold" nodeType="withEffect">
                                  <p:stCondLst>
                                    <p:cond delay="100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35"/>
                                        </p:tgtEl>
                                        <p:attrNameLst>
                                          <p:attrName>style.visibility</p:attrName>
                                        </p:attrNameLst>
                                      </p:cBhvr>
                                      <p:to>
                                        <p:strVal val="visible"/>
                                      </p:to>
                                    </p:set>
                                    <p:animEffect transition="in" filter="fade">
                                      <p:cBhvr>
                                        <p:cTn id="69" dur="5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7"/>
                                        </p:tgtEl>
                                        <p:attrNameLst>
                                          <p:attrName>style.visibility</p:attrName>
                                        </p:attrNameLst>
                                      </p:cBhvr>
                                      <p:to>
                                        <p:strVal val="visible"/>
                                      </p:to>
                                    </p:set>
                                    <p:animEffect transition="in" filter="fade">
                                      <p:cBhvr>
                                        <p:cTn id="74"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P spid="3" grpId="0" animBg="1"/>
      <p:bldP spid="27" grpId="0" animBg="1"/>
      <p:bldP spid="33" grpId="0" animBg="1"/>
      <p:bldP spid="34" grpId="0" animBg="1"/>
      <p:bldP spid="35" grpId="0" animBg="1"/>
      <p:bldP spid="36" grpId="0" animBg="1"/>
      <p:bldP spid="37" grpId="0" animBg="1"/>
      <p:bldP spid="2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F360EF-DE58-DE4F-AC58-416F753E97AB}"/>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Tree Identification</a:t>
            </a:r>
          </a:p>
        </p:txBody>
      </p:sp>
      <p:grpSp>
        <p:nvGrpSpPr>
          <p:cNvPr id="5" name="ICONS">
            <a:extLst>
              <a:ext uri="{FF2B5EF4-FFF2-40B4-BE49-F238E27FC236}">
                <a16:creationId xmlns:a16="http://schemas.microsoft.com/office/drawing/2014/main" id="{DC5A73F2-89AB-A84A-8A14-A94D00C80B40}"/>
              </a:ext>
            </a:extLst>
          </p:cNvPr>
          <p:cNvGrpSpPr/>
          <p:nvPr/>
        </p:nvGrpSpPr>
        <p:grpSpPr>
          <a:xfrm>
            <a:off x="8919916" y="638330"/>
            <a:ext cx="1238498" cy="864000"/>
            <a:chOff x="7480751" y="621486"/>
            <a:chExt cx="1238498" cy="864000"/>
          </a:xfrm>
        </p:grpSpPr>
        <p:pic>
          <p:nvPicPr>
            <p:cNvPr id="6" name="Assessment" hidden="1">
              <a:extLst>
                <a:ext uri="{FF2B5EF4-FFF2-40B4-BE49-F238E27FC236}">
                  <a16:creationId xmlns:a16="http://schemas.microsoft.com/office/drawing/2014/main" id="{025A5A1A-F1F6-8B48-8EFF-C72FFFD071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Mental and Oral Starter" hidden="1">
              <a:extLst>
                <a:ext uri="{FF2B5EF4-FFF2-40B4-BE49-F238E27FC236}">
                  <a16:creationId xmlns:a16="http://schemas.microsoft.com/office/drawing/2014/main" id="{6B680352-CD0F-1F4F-A34E-E4F119E5B61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oup Work" hidden="1">
              <a:extLst>
                <a:ext uri="{FF2B5EF4-FFF2-40B4-BE49-F238E27FC236}">
                  <a16:creationId xmlns:a16="http://schemas.microsoft.com/office/drawing/2014/main" id="{5489D6B1-0066-8D41-B1BB-520D3B62C7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Talking Partners" hidden="1">
              <a:extLst>
                <a:ext uri="{FF2B5EF4-FFF2-40B4-BE49-F238E27FC236}">
                  <a16:creationId xmlns:a16="http://schemas.microsoft.com/office/drawing/2014/main" id="{F6557235-209D-1E49-BABB-EF07D9269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Pairs" hidden="1">
              <a:extLst>
                <a:ext uri="{FF2B5EF4-FFF2-40B4-BE49-F238E27FC236}">
                  <a16:creationId xmlns:a16="http://schemas.microsoft.com/office/drawing/2014/main" id="{9A86C3E0-4676-B14E-904D-01F835076F9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1" name="Individual Work" hidden="1">
              <a:extLst>
                <a:ext uri="{FF2B5EF4-FFF2-40B4-BE49-F238E27FC236}">
                  <a16:creationId xmlns:a16="http://schemas.microsoft.com/office/drawing/2014/main" id="{53F2F81F-6018-E840-8176-71D706DEF87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2" name="Whole Class">
              <a:extLst>
                <a:ext uri="{FF2B5EF4-FFF2-40B4-BE49-F238E27FC236}">
                  <a16:creationId xmlns:a16="http://schemas.microsoft.com/office/drawing/2014/main" id="{811C8860-2B98-AC4A-93E5-5151D9B945E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3" name="Rectangle: Rounded Corners 9">
            <a:extLst>
              <a:ext uri="{FF2B5EF4-FFF2-40B4-BE49-F238E27FC236}">
                <a16:creationId xmlns:a16="http://schemas.microsoft.com/office/drawing/2014/main" id="{31A1EAAF-8F7E-4346-BE71-33C78E6947FC}"/>
              </a:ext>
            </a:extLst>
          </p:cNvPr>
          <p:cNvSpPr/>
          <p:nvPr/>
        </p:nvSpPr>
        <p:spPr>
          <a:xfrm>
            <a:off x="1482814" y="1533776"/>
            <a:ext cx="7726184" cy="8330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 are so many different types of tree. How would you describe these leaves? Can you tell what trees they belong to?</a:t>
            </a:r>
          </a:p>
        </p:txBody>
      </p:sp>
      <p:pic>
        <p:nvPicPr>
          <p:cNvPr id="14" name="Picture 13" descr="A close-up of some fruit&#10;&#10;Description automatically generated with low confidence">
            <a:extLst>
              <a:ext uri="{FF2B5EF4-FFF2-40B4-BE49-F238E27FC236}">
                <a16:creationId xmlns:a16="http://schemas.microsoft.com/office/drawing/2014/main" id="{258F0234-F9B4-6E4B-9EDE-9BE7B9FEFD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39799" y="2588813"/>
            <a:ext cx="2680231" cy="1788763"/>
          </a:xfrm>
          <a:prstGeom prst="roundRect">
            <a:avLst>
              <a:gd name="adj" fmla="val 10513"/>
            </a:avLst>
          </a:prstGeom>
          <a:ln w="38100">
            <a:solidFill>
              <a:srgbClr val="C9CBE5"/>
            </a:solidFill>
          </a:ln>
        </p:spPr>
      </p:pic>
      <p:pic>
        <p:nvPicPr>
          <p:cNvPr id="16" name="Picture 15" descr="A close-up of a tree branch with leaves&#10;&#10;Description automatically generated with low confidence">
            <a:extLst>
              <a:ext uri="{FF2B5EF4-FFF2-40B4-BE49-F238E27FC236}">
                <a16:creationId xmlns:a16="http://schemas.microsoft.com/office/drawing/2014/main" id="{AE201C0A-2CCF-F64B-B0C7-295607B099A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54956" y="2576821"/>
            <a:ext cx="2680231" cy="1788763"/>
          </a:xfrm>
          <a:prstGeom prst="roundRect">
            <a:avLst>
              <a:gd name="adj" fmla="val 11329"/>
            </a:avLst>
          </a:prstGeom>
          <a:ln w="38100">
            <a:solidFill>
              <a:srgbClr val="C9CBE5"/>
            </a:solidFill>
          </a:ln>
        </p:spPr>
      </p:pic>
      <p:pic>
        <p:nvPicPr>
          <p:cNvPr id="20" name="Picture 19" descr="A bug on a leaf&#10;&#10;Description automatically generated">
            <a:extLst>
              <a:ext uri="{FF2B5EF4-FFF2-40B4-BE49-F238E27FC236}">
                <a16:creationId xmlns:a16="http://schemas.microsoft.com/office/drawing/2014/main" id="{CC92BE38-54C8-EF4A-B4B2-34CBF55768A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59124" y="4883195"/>
            <a:ext cx="2580231" cy="1722024"/>
          </a:xfrm>
          <a:prstGeom prst="roundRect">
            <a:avLst>
              <a:gd name="adj" fmla="val 10828"/>
            </a:avLst>
          </a:prstGeom>
          <a:ln w="38100">
            <a:solidFill>
              <a:srgbClr val="C9CBE5"/>
            </a:solidFill>
          </a:ln>
        </p:spPr>
      </p:pic>
      <p:pic>
        <p:nvPicPr>
          <p:cNvPr id="22" name="Picture 21" descr="A picture containing plant, tree, leaf, outdoor&#10;&#10;Description automatically generated">
            <a:extLst>
              <a:ext uri="{FF2B5EF4-FFF2-40B4-BE49-F238E27FC236}">
                <a16:creationId xmlns:a16="http://schemas.microsoft.com/office/drawing/2014/main" id="{85730634-2F7C-3349-BDAA-D30E19973BC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51598" y="4874080"/>
            <a:ext cx="2580231" cy="1722024"/>
          </a:xfrm>
          <a:prstGeom prst="roundRect">
            <a:avLst>
              <a:gd name="adj" fmla="val 12009"/>
            </a:avLst>
          </a:prstGeom>
          <a:ln w="38100">
            <a:solidFill>
              <a:srgbClr val="C9CBE5"/>
            </a:solidFill>
          </a:ln>
        </p:spPr>
      </p:pic>
      <p:pic>
        <p:nvPicPr>
          <p:cNvPr id="24" name="Picture 23" descr="A close up of a plant&#10;&#10;Description automatically generated with low confidence">
            <a:extLst>
              <a:ext uri="{FF2B5EF4-FFF2-40B4-BE49-F238E27FC236}">
                <a16:creationId xmlns:a16="http://schemas.microsoft.com/office/drawing/2014/main" id="{D0A14C9D-6463-5546-A955-A0664C6CE56A}"/>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261055" y="4868274"/>
            <a:ext cx="2303774" cy="1727830"/>
          </a:xfrm>
          <a:prstGeom prst="roundRect">
            <a:avLst>
              <a:gd name="adj" fmla="val 10083"/>
            </a:avLst>
          </a:prstGeom>
          <a:ln w="38100">
            <a:solidFill>
              <a:srgbClr val="C9CBE5"/>
            </a:solidFill>
          </a:ln>
        </p:spPr>
      </p:pic>
      <p:sp>
        <p:nvSpPr>
          <p:cNvPr id="25" name="Rounded Rectangle 24">
            <a:extLst>
              <a:ext uri="{FF2B5EF4-FFF2-40B4-BE49-F238E27FC236}">
                <a16:creationId xmlns:a16="http://schemas.microsoft.com/office/drawing/2014/main" id="{717B6607-0BB5-5D46-8D33-D3A1C04E3826}"/>
              </a:ext>
            </a:extLst>
          </p:cNvPr>
          <p:cNvSpPr/>
          <p:nvPr/>
        </p:nvSpPr>
        <p:spPr>
          <a:xfrm>
            <a:off x="1695465" y="4067697"/>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apple tree leaves (deciduous)</a:t>
            </a:r>
            <a:endParaRPr lang="en-US" sz="1600" dirty="0">
              <a:solidFill>
                <a:schemeClr val="tx1"/>
              </a:solidFill>
            </a:endParaRPr>
          </a:p>
        </p:txBody>
      </p:sp>
      <p:sp>
        <p:nvSpPr>
          <p:cNvPr id="26" name="Rounded Rectangle 25">
            <a:extLst>
              <a:ext uri="{FF2B5EF4-FFF2-40B4-BE49-F238E27FC236}">
                <a16:creationId xmlns:a16="http://schemas.microsoft.com/office/drawing/2014/main" id="{DBD1DDF0-466D-0C46-8403-A9E9B8FE51FA}"/>
              </a:ext>
            </a:extLst>
          </p:cNvPr>
          <p:cNvSpPr/>
          <p:nvPr/>
        </p:nvSpPr>
        <p:spPr>
          <a:xfrm>
            <a:off x="4581864" y="404382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beech tree leaves (deciduous)</a:t>
            </a:r>
          </a:p>
        </p:txBody>
      </p:sp>
      <p:sp>
        <p:nvSpPr>
          <p:cNvPr id="28" name="Rounded Rectangle 27">
            <a:extLst>
              <a:ext uri="{FF2B5EF4-FFF2-40B4-BE49-F238E27FC236}">
                <a16:creationId xmlns:a16="http://schemas.microsoft.com/office/drawing/2014/main" id="{F894AF3B-D5B0-FD4E-AE12-E38000C8034A}"/>
              </a:ext>
            </a:extLst>
          </p:cNvPr>
          <p:cNvSpPr/>
          <p:nvPr/>
        </p:nvSpPr>
        <p:spPr>
          <a:xfrm>
            <a:off x="1764790" y="624727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hazel tree leaves (deciduous)</a:t>
            </a:r>
          </a:p>
        </p:txBody>
      </p:sp>
      <p:sp>
        <p:nvSpPr>
          <p:cNvPr id="29" name="Rounded Rectangle 28">
            <a:extLst>
              <a:ext uri="{FF2B5EF4-FFF2-40B4-BE49-F238E27FC236}">
                <a16:creationId xmlns:a16="http://schemas.microsoft.com/office/drawing/2014/main" id="{A7C60F50-39D7-7A42-A75A-EFEAE1EDC718}"/>
              </a:ext>
            </a:extLst>
          </p:cNvPr>
          <p:cNvSpPr/>
          <p:nvPr/>
        </p:nvSpPr>
        <p:spPr>
          <a:xfrm>
            <a:off x="4428493" y="624727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yew tree leaves (evergreen)</a:t>
            </a:r>
          </a:p>
        </p:txBody>
      </p:sp>
      <p:sp>
        <p:nvSpPr>
          <p:cNvPr id="30" name="Rounded Rectangle 29">
            <a:extLst>
              <a:ext uri="{FF2B5EF4-FFF2-40B4-BE49-F238E27FC236}">
                <a16:creationId xmlns:a16="http://schemas.microsoft.com/office/drawing/2014/main" id="{694DF5A7-7ECF-3746-9F6A-4DEA399ED71E}"/>
              </a:ext>
            </a:extLst>
          </p:cNvPr>
          <p:cNvSpPr/>
          <p:nvPr/>
        </p:nvSpPr>
        <p:spPr>
          <a:xfrm>
            <a:off x="7057264" y="6247276"/>
            <a:ext cx="1968897"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holly leaves (evergreen)</a:t>
            </a:r>
            <a:endParaRPr lang="en-US" sz="1600" dirty="0">
              <a:solidFill>
                <a:schemeClr val="tx1"/>
              </a:solidFill>
            </a:endParaRPr>
          </a:p>
        </p:txBody>
      </p:sp>
      <p:pic>
        <p:nvPicPr>
          <p:cNvPr id="13" name="Picture 12" descr="A group of leaves on a tree&#10;&#10;Description automatically generated with low confidence">
            <a:extLst>
              <a:ext uri="{FF2B5EF4-FFF2-40B4-BE49-F238E27FC236}">
                <a16:creationId xmlns:a16="http://schemas.microsoft.com/office/drawing/2014/main" id="{AC3DBD31-E3FE-7246-9A74-FD3171A63D44}"/>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7130453" y="2561724"/>
            <a:ext cx="2250161" cy="1893973"/>
          </a:xfrm>
          <a:prstGeom prst="roundRect">
            <a:avLst>
              <a:gd name="adj" fmla="val 9042"/>
            </a:avLst>
          </a:prstGeom>
          <a:ln w="38100">
            <a:solidFill>
              <a:srgbClr val="C9CBE5"/>
            </a:solidFill>
          </a:ln>
        </p:spPr>
      </p:pic>
      <p:sp>
        <p:nvSpPr>
          <p:cNvPr id="27" name="Rounded Rectangle 26">
            <a:extLst>
              <a:ext uri="{FF2B5EF4-FFF2-40B4-BE49-F238E27FC236}">
                <a16:creationId xmlns:a16="http://schemas.microsoft.com/office/drawing/2014/main" id="{EAE8EBE0-821C-6C45-A39D-9196630FB426}"/>
              </a:ext>
            </a:extLst>
          </p:cNvPr>
          <p:cNvSpPr/>
          <p:nvPr/>
        </p:nvSpPr>
        <p:spPr>
          <a:xfrm>
            <a:off x="7212317" y="4055705"/>
            <a:ext cx="2063356" cy="619758"/>
          </a:xfrm>
          <a:prstGeom prst="roundRect">
            <a:avLst>
              <a:gd name="adj" fmla="val 50000"/>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rPr>
              <a:t>sycamore tree leaves (deciduous)</a:t>
            </a:r>
            <a:endParaRPr lang="en-US" sz="1600" dirty="0">
              <a:solidFill>
                <a:schemeClr val="tx1"/>
              </a:solidFill>
            </a:endParaRPr>
          </a:p>
        </p:txBody>
      </p:sp>
    </p:spTree>
    <p:extLst>
      <p:ext uri="{BB962C8B-B14F-4D97-AF65-F5344CB8AC3E}">
        <p14:creationId xmlns:p14="http://schemas.microsoft.com/office/powerpoint/2010/main" val="246137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30"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F360EF-DE58-DE4F-AC58-416F753E97AB}"/>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Tree Leaf Sorting</a:t>
            </a:r>
          </a:p>
        </p:txBody>
      </p:sp>
      <p:pic>
        <p:nvPicPr>
          <p:cNvPr id="6" name="Talking Partners">
            <a:extLst>
              <a:ext uri="{FF2B5EF4-FFF2-40B4-BE49-F238E27FC236}">
                <a16:creationId xmlns:a16="http://schemas.microsoft.com/office/drawing/2014/main" id="{DEF1666F-F011-694B-BDF4-46E320FD74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pic>
        <p:nvPicPr>
          <p:cNvPr id="3" name="6" descr="A picture containing tree, plant, maple, oak&#10;&#10;Description automatically generated">
            <a:extLst>
              <a:ext uri="{FF2B5EF4-FFF2-40B4-BE49-F238E27FC236}">
                <a16:creationId xmlns:a16="http://schemas.microsoft.com/office/drawing/2014/main" id="{E3B84CF2-97B4-9E4E-97B5-D241EA0E96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2026" y="5268099"/>
            <a:ext cx="1762288" cy="1648973"/>
          </a:xfrm>
          <a:prstGeom prst="roundRect">
            <a:avLst>
              <a:gd name="adj" fmla="val 11959"/>
            </a:avLst>
          </a:prstGeom>
          <a:ln w="38100">
            <a:solidFill>
              <a:srgbClr val="C9CBE5"/>
            </a:solidFill>
          </a:ln>
        </p:spPr>
      </p:pic>
      <p:pic>
        <p:nvPicPr>
          <p:cNvPr id="9" name="4" descr="A picture containing tree, outdoor, plant, green&#10;&#10;Description automatically generated">
            <a:extLst>
              <a:ext uri="{FF2B5EF4-FFF2-40B4-BE49-F238E27FC236}">
                <a16:creationId xmlns:a16="http://schemas.microsoft.com/office/drawing/2014/main" id="{F09EDC0D-7F43-2248-8137-E672A377AD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758" y="5280572"/>
            <a:ext cx="2455194" cy="1611221"/>
          </a:xfrm>
          <a:prstGeom prst="roundRect">
            <a:avLst>
              <a:gd name="adj" fmla="val 7023"/>
            </a:avLst>
          </a:prstGeom>
          <a:ln w="38100">
            <a:solidFill>
              <a:srgbClr val="C9CBE5"/>
            </a:solidFill>
          </a:ln>
        </p:spPr>
      </p:pic>
      <p:pic>
        <p:nvPicPr>
          <p:cNvPr id="11" name="3" descr="A picture containing tree, maple, plant, colorful&#10;&#10;Description automatically generated">
            <a:extLst>
              <a:ext uri="{FF2B5EF4-FFF2-40B4-BE49-F238E27FC236}">
                <a16:creationId xmlns:a16="http://schemas.microsoft.com/office/drawing/2014/main" id="{15A5844D-9A6B-B840-9FD4-8EFC741AAF7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4212" y="3475401"/>
            <a:ext cx="2253232" cy="1654717"/>
          </a:xfrm>
          <a:prstGeom prst="roundRect">
            <a:avLst>
              <a:gd name="adj" fmla="val 8050"/>
            </a:avLst>
          </a:prstGeom>
          <a:ln w="38100">
            <a:solidFill>
              <a:srgbClr val="C9CBE5"/>
            </a:solidFill>
          </a:ln>
        </p:spPr>
      </p:pic>
      <p:pic>
        <p:nvPicPr>
          <p:cNvPr id="13" name="1" descr="A close up of a green leaf&#10;&#10;Description automatically generated with low confidence">
            <a:extLst>
              <a:ext uri="{FF2B5EF4-FFF2-40B4-BE49-F238E27FC236}">
                <a16:creationId xmlns:a16="http://schemas.microsoft.com/office/drawing/2014/main" id="{707E322A-F815-3E44-88B8-FBA9468370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89828" y="3513822"/>
            <a:ext cx="2374493" cy="1582995"/>
          </a:xfrm>
          <a:prstGeom prst="roundRect">
            <a:avLst>
              <a:gd name="adj" fmla="val 6366"/>
            </a:avLst>
          </a:prstGeom>
          <a:ln w="38100">
            <a:solidFill>
              <a:srgbClr val="C9CBE5"/>
            </a:solidFill>
          </a:ln>
        </p:spPr>
      </p:pic>
      <p:pic>
        <p:nvPicPr>
          <p:cNvPr id="15" name="2" descr="A close up of a plant&#10;&#10;Description automatically generated with low confidence">
            <a:extLst>
              <a:ext uri="{FF2B5EF4-FFF2-40B4-BE49-F238E27FC236}">
                <a16:creationId xmlns:a16="http://schemas.microsoft.com/office/drawing/2014/main" id="{FC322506-EF52-914C-9E82-3E9A2C4249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71122" y="3475401"/>
            <a:ext cx="2206290" cy="1654717"/>
          </a:xfrm>
          <a:prstGeom prst="roundRect">
            <a:avLst>
              <a:gd name="adj" fmla="val 9737"/>
            </a:avLst>
          </a:prstGeom>
          <a:ln w="38100">
            <a:solidFill>
              <a:srgbClr val="C9CBE5"/>
            </a:solidFill>
          </a:ln>
        </p:spPr>
      </p:pic>
      <p:pic>
        <p:nvPicPr>
          <p:cNvPr id="17" name="5" descr="A close up of a green leaf&#10;&#10;Description automatically generated with low confidence">
            <a:extLst>
              <a:ext uri="{FF2B5EF4-FFF2-40B4-BE49-F238E27FC236}">
                <a16:creationId xmlns:a16="http://schemas.microsoft.com/office/drawing/2014/main" id="{E4CF95CF-FF5F-344F-8FF6-3372EDF3562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356512" y="5268099"/>
            <a:ext cx="2438954" cy="1622434"/>
          </a:xfrm>
          <a:prstGeom prst="roundRect">
            <a:avLst>
              <a:gd name="adj" fmla="val 11128"/>
            </a:avLst>
          </a:prstGeom>
          <a:ln w="38100">
            <a:solidFill>
              <a:srgbClr val="C9CBE5"/>
            </a:solidFill>
          </a:ln>
        </p:spPr>
      </p:pic>
      <p:sp>
        <p:nvSpPr>
          <p:cNvPr id="5" name="Rectangle: Rounded Corners 9">
            <a:extLst>
              <a:ext uri="{FF2B5EF4-FFF2-40B4-BE49-F238E27FC236}">
                <a16:creationId xmlns:a16="http://schemas.microsoft.com/office/drawing/2014/main" id="{5B69F5F6-BBEC-2841-AFD9-98151C28E6A8}"/>
              </a:ext>
            </a:extLst>
          </p:cNvPr>
          <p:cNvSpPr/>
          <p:nvPr/>
        </p:nvSpPr>
        <p:spPr>
          <a:xfrm>
            <a:off x="2707802" y="1540610"/>
            <a:ext cx="5276207" cy="67177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Work with a partner to </a:t>
            </a:r>
            <a:r>
              <a:rPr lang="en-GB" b="1" dirty="0">
                <a:solidFill>
                  <a:schemeClr val="tx1"/>
                </a:solidFill>
              </a:rPr>
              <a:t>sort the leaves</a:t>
            </a:r>
            <a:r>
              <a:rPr lang="en-GB" dirty="0">
                <a:solidFill>
                  <a:schemeClr val="tx1"/>
                </a:solidFill>
              </a:rPr>
              <a:t>. </a:t>
            </a:r>
          </a:p>
        </p:txBody>
      </p:sp>
      <p:sp>
        <p:nvSpPr>
          <p:cNvPr id="19" name="Oval 18">
            <a:extLst>
              <a:ext uri="{FF2B5EF4-FFF2-40B4-BE49-F238E27FC236}">
                <a16:creationId xmlns:a16="http://schemas.microsoft.com/office/drawing/2014/main" id="{3F60FF4A-8198-B844-9D44-AFB3BFA47148}"/>
              </a:ext>
            </a:extLst>
          </p:cNvPr>
          <p:cNvSpPr/>
          <p:nvPr/>
        </p:nvSpPr>
        <p:spPr>
          <a:xfrm>
            <a:off x="4075586" y="3409320"/>
            <a:ext cx="561852" cy="561852"/>
          </a:xfrm>
          <a:prstGeom prst="ellipse">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1" name="Oval 20">
            <a:extLst>
              <a:ext uri="{FF2B5EF4-FFF2-40B4-BE49-F238E27FC236}">
                <a16:creationId xmlns:a16="http://schemas.microsoft.com/office/drawing/2014/main" id="{5CFB5C26-0F29-4C4F-B4E1-960B5742FC86}"/>
              </a:ext>
            </a:extLst>
          </p:cNvPr>
          <p:cNvSpPr/>
          <p:nvPr/>
        </p:nvSpPr>
        <p:spPr>
          <a:xfrm>
            <a:off x="1423832" y="3409320"/>
            <a:ext cx="561852" cy="561852"/>
          </a:xfrm>
          <a:prstGeom prst="ellipse">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2" name="Oval 21">
            <a:extLst>
              <a:ext uri="{FF2B5EF4-FFF2-40B4-BE49-F238E27FC236}">
                <a16:creationId xmlns:a16="http://schemas.microsoft.com/office/drawing/2014/main" id="{60CE16E3-F109-AB45-8CF7-A8BBED990EC1}"/>
              </a:ext>
            </a:extLst>
          </p:cNvPr>
          <p:cNvSpPr/>
          <p:nvPr/>
        </p:nvSpPr>
        <p:spPr>
          <a:xfrm>
            <a:off x="6514540" y="3409320"/>
            <a:ext cx="561852" cy="561852"/>
          </a:xfrm>
          <a:prstGeom prst="ellipse">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3" name="Oval 22">
            <a:extLst>
              <a:ext uri="{FF2B5EF4-FFF2-40B4-BE49-F238E27FC236}">
                <a16:creationId xmlns:a16="http://schemas.microsoft.com/office/drawing/2014/main" id="{26DFD88D-6CF1-CC41-9AD0-A2AEA65D45BF}"/>
              </a:ext>
            </a:extLst>
          </p:cNvPr>
          <p:cNvSpPr/>
          <p:nvPr/>
        </p:nvSpPr>
        <p:spPr>
          <a:xfrm>
            <a:off x="1514937" y="5213573"/>
            <a:ext cx="561852" cy="561852"/>
          </a:xfrm>
          <a:prstGeom prst="ellipse">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24" name="Oval 23">
            <a:extLst>
              <a:ext uri="{FF2B5EF4-FFF2-40B4-BE49-F238E27FC236}">
                <a16:creationId xmlns:a16="http://schemas.microsoft.com/office/drawing/2014/main" id="{B86E56FE-220E-134D-924C-DF70D7A53B6F}"/>
              </a:ext>
            </a:extLst>
          </p:cNvPr>
          <p:cNvSpPr/>
          <p:nvPr/>
        </p:nvSpPr>
        <p:spPr>
          <a:xfrm>
            <a:off x="4253481" y="5213573"/>
            <a:ext cx="561852" cy="561852"/>
          </a:xfrm>
          <a:prstGeom prst="ellipse">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5" name="Oval 24">
            <a:extLst>
              <a:ext uri="{FF2B5EF4-FFF2-40B4-BE49-F238E27FC236}">
                <a16:creationId xmlns:a16="http://schemas.microsoft.com/office/drawing/2014/main" id="{00FBB711-F55A-E846-B8AA-A98C98F0DBFA}"/>
              </a:ext>
            </a:extLst>
          </p:cNvPr>
          <p:cNvSpPr/>
          <p:nvPr/>
        </p:nvSpPr>
        <p:spPr>
          <a:xfrm>
            <a:off x="6898497" y="5211192"/>
            <a:ext cx="561852" cy="561852"/>
          </a:xfrm>
          <a:prstGeom prst="ellipse">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a:t>
            </a:r>
          </a:p>
        </p:txBody>
      </p:sp>
      <p:pic>
        <p:nvPicPr>
          <p:cNvPr id="18" name="Picture 17" descr="A close up of a green leaf&#10;&#10;Description automatically generated with low confidence" hidden="1">
            <a:extLst>
              <a:ext uri="{FF2B5EF4-FFF2-40B4-BE49-F238E27FC236}">
                <a16:creationId xmlns:a16="http://schemas.microsoft.com/office/drawing/2014/main" id="{8837AC20-36C0-6849-8556-95F0F6D7E13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841616" y="3532939"/>
            <a:ext cx="4802041" cy="3201360"/>
          </a:xfrm>
          <a:prstGeom prst="roundRect">
            <a:avLst>
              <a:gd name="adj" fmla="val 6366"/>
            </a:avLst>
          </a:prstGeom>
          <a:ln w="76200">
            <a:solidFill>
              <a:srgbClr val="C9CBE5"/>
            </a:solidFill>
          </a:ln>
        </p:spPr>
      </p:pic>
      <p:grpSp>
        <p:nvGrpSpPr>
          <p:cNvPr id="12" name="Group 11" hidden="1">
            <a:extLst>
              <a:ext uri="{FF2B5EF4-FFF2-40B4-BE49-F238E27FC236}">
                <a16:creationId xmlns:a16="http://schemas.microsoft.com/office/drawing/2014/main" id="{E7365D73-DD3B-A845-B0EC-52DD8E8CA558}"/>
              </a:ext>
            </a:extLst>
          </p:cNvPr>
          <p:cNvGrpSpPr/>
          <p:nvPr/>
        </p:nvGrpSpPr>
        <p:grpSpPr>
          <a:xfrm>
            <a:off x="6679719" y="3715958"/>
            <a:ext cx="743237" cy="743237"/>
            <a:chOff x="6909232" y="6218050"/>
            <a:chExt cx="743237" cy="743237"/>
          </a:xfrm>
        </p:grpSpPr>
        <p:sp>
          <p:nvSpPr>
            <p:cNvPr id="26" name="Oval 25">
              <a:extLst>
                <a:ext uri="{FF2B5EF4-FFF2-40B4-BE49-F238E27FC236}">
                  <a16:creationId xmlns:a16="http://schemas.microsoft.com/office/drawing/2014/main" id="{6ECFDA6F-47BD-2D45-B00E-5B8DEFD77F4A}"/>
                </a:ext>
              </a:extLst>
            </p:cNvPr>
            <p:cNvSpPr/>
            <p:nvPr/>
          </p:nvSpPr>
          <p:spPr>
            <a:xfrm>
              <a:off x="6909232" y="6218050"/>
              <a:ext cx="743237" cy="743237"/>
            </a:xfrm>
            <a:prstGeom prst="ellipse">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Multiply 9">
              <a:extLst>
                <a:ext uri="{FF2B5EF4-FFF2-40B4-BE49-F238E27FC236}">
                  <a16:creationId xmlns:a16="http://schemas.microsoft.com/office/drawing/2014/main" id="{9C064126-D3C9-0C43-973C-3B1072CB027C}"/>
                </a:ext>
              </a:extLst>
            </p:cNvPr>
            <p:cNvSpPr/>
            <p:nvPr/>
          </p:nvSpPr>
          <p:spPr>
            <a:xfrm>
              <a:off x="7010518" y="6319336"/>
              <a:ext cx="540663" cy="54066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Rounded Corners 9">
            <a:extLst>
              <a:ext uri="{FF2B5EF4-FFF2-40B4-BE49-F238E27FC236}">
                <a16:creationId xmlns:a16="http://schemas.microsoft.com/office/drawing/2014/main" id="{C0755293-7D18-334C-9F1C-7787BD4A12B7}"/>
              </a:ext>
            </a:extLst>
          </p:cNvPr>
          <p:cNvSpPr/>
          <p:nvPr/>
        </p:nvSpPr>
        <p:spPr>
          <a:xfrm>
            <a:off x="2002013" y="2159926"/>
            <a:ext cx="6702867" cy="1129116"/>
          </a:xfrm>
          <a:prstGeom prst="roundRect">
            <a:avLst>
              <a:gd name="adj" fmla="val 14991"/>
            </a:avLst>
          </a:prstGeom>
          <a:solidFill>
            <a:srgbClr val="FFFFFF">
              <a:alpha val="99000"/>
            </a:srgbClr>
          </a:solidFill>
          <a:ln w="508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You could choose to sort them by their colour, into ‘evergreen’ or ‘deciduous’ groups, or any other way you choose. Make sure you can explain how you have sorted them!</a:t>
            </a:r>
          </a:p>
        </p:txBody>
      </p:sp>
    </p:spTree>
    <p:extLst>
      <p:ext uri="{BB962C8B-B14F-4D97-AF65-F5344CB8AC3E}">
        <p14:creationId xmlns:p14="http://schemas.microsoft.com/office/powerpoint/2010/main" val="1846991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735062" y="3385524"/>
            <a:ext cx="9221689" cy="59525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Success Criteria</a:t>
            </a:r>
          </a:p>
        </p:txBody>
      </p:sp>
      <p:sp>
        <p:nvSpPr>
          <p:cNvPr id="10" name="Title 1"/>
          <p:cNvSpPr txBox="1">
            <a:spLocks/>
          </p:cNvSpPr>
          <p:nvPr/>
        </p:nvSpPr>
        <p:spPr>
          <a:xfrm>
            <a:off x="735061" y="809964"/>
            <a:ext cx="9221689" cy="59525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b="1" dirty="0">
                <a:latin typeface="+mj-lt"/>
              </a:rPr>
              <a:t>Aim</a:t>
            </a:r>
          </a:p>
        </p:txBody>
      </p:sp>
      <p:sp>
        <p:nvSpPr>
          <p:cNvPr id="13" name="Content Placeholder 15"/>
          <p:cNvSpPr txBox="1">
            <a:spLocks/>
          </p:cNvSpPr>
          <p:nvPr/>
        </p:nvSpPr>
        <p:spPr>
          <a:xfrm>
            <a:off x="901701" y="1354361"/>
            <a:ext cx="8872538" cy="1553933"/>
          </a:xfrm>
          <a:prstGeom prst="roundRect">
            <a:avLst>
              <a:gd name="adj" fmla="val 2585"/>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dirty="0"/>
              <a:t>To Identify and name some common trees.</a:t>
            </a:r>
          </a:p>
        </p:txBody>
      </p:sp>
      <p:sp>
        <p:nvSpPr>
          <p:cNvPr id="14" name="Content Placeholder 15"/>
          <p:cNvSpPr txBox="1">
            <a:spLocks/>
          </p:cNvSpPr>
          <p:nvPr/>
        </p:nvSpPr>
        <p:spPr>
          <a:xfrm>
            <a:off x="901701" y="3908007"/>
            <a:ext cx="8872537" cy="2053077"/>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dirty="0">
                <a:latin typeface="+mn-lt"/>
              </a:rPr>
              <a:t>I can say what an evergreen tree is and what a deciduous tree is.  </a:t>
            </a:r>
          </a:p>
          <a:p>
            <a:pPr fontAlgn="base"/>
            <a:r>
              <a:rPr lang="en-GB" dirty="0">
                <a:latin typeface="+mn-lt"/>
              </a:rPr>
              <a:t>I can name and identify some evergreen trees. </a:t>
            </a:r>
          </a:p>
          <a:p>
            <a:pPr fontAlgn="base"/>
            <a:r>
              <a:rPr lang="en-GB" dirty="0">
                <a:latin typeface="+mn-lt"/>
              </a:rPr>
              <a:t>I can name and identify some deciduous trees.</a:t>
            </a:r>
          </a:p>
          <a:p>
            <a:pPr fontAlgn="base"/>
            <a:r>
              <a:rPr lang="en-GB" dirty="0">
                <a:latin typeface="Twinkl" pitchFamily="2" charset="77"/>
              </a:rPr>
              <a:t>I can use leaves to identify and name trees.</a:t>
            </a:r>
          </a:p>
        </p:txBody>
      </p:sp>
      <p:pic>
        <p:nvPicPr>
          <p:cNvPr id="20" name="Picture 1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15390" y="647700"/>
            <a:ext cx="864000" cy="864000"/>
          </a:xfrm>
          <a:prstGeom prst="rect">
            <a:avLst/>
          </a:prstGeom>
        </p:spPr>
      </p:pic>
    </p:spTree>
    <p:extLst>
      <p:ext uri="{BB962C8B-B14F-4D97-AF65-F5344CB8AC3E}">
        <p14:creationId xmlns:p14="http://schemas.microsoft.com/office/powerpoint/2010/main" val="603422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218987" y="1326908"/>
            <a:ext cx="3826609" cy="3826609"/>
          </a:xfrm>
          <a:prstGeom prst="rect">
            <a:avLst/>
          </a:prstGeom>
        </p:spPr>
      </p:pic>
      <p:sp>
        <p:nvSpPr>
          <p:cNvPr id="17" name="TextBox 16"/>
          <p:cNvSpPr txBox="1"/>
          <p:nvPr/>
        </p:nvSpPr>
        <p:spPr>
          <a:xfrm>
            <a:off x="1139087" y="807415"/>
            <a:ext cx="8413638" cy="635110"/>
          </a:xfrm>
          <a:prstGeom prst="rect">
            <a:avLst/>
          </a:prstGeom>
          <a:noFill/>
        </p:spPr>
        <p:txBody>
          <a:bodyPr wrap="square" rtlCol="0">
            <a:spAutoFit/>
          </a:bodyPr>
          <a:lstStyle/>
          <a:p>
            <a:pPr algn="ctr"/>
            <a:r>
              <a:rPr lang="en-GB" sz="3527" b="1" dirty="0"/>
              <a:t>Meet </a:t>
            </a:r>
            <a:r>
              <a:rPr lang="en-GB" sz="3527" b="1" dirty="0" err="1"/>
              <a:t>Quizby</a:t>
            </a:r>
            <a:r>
              <a:rPr lang="en-GB" sz="3527" b="1" dirty="0"/>
              <a:t>!</a:t>
            </a:r>
          </a:p>
        </p:txBody>
      </p:sp>
      <p:sp>
        <p:nvSpPr>
          <p:cNvPr id="21" name="Google Shape;64;p17"/>
          <p:cNvSpPr/>
          <p:nvPr/>
        </p:nvSpPr>
        <p:spPr>
          <a:xfrm>
            <a:off x="1139086" y="3865626"/>
            <a:ext cx="5609093" cy="1258396"/>
          </a:xfrm>
          <a:prstGeom prst="rect">
            <a:avLst/>
          </a:prstGeom>
          <a:solidFill>
            <a:srgbClr val="B8CA4F"/>
          </a:solidFill>
          <a:ln w="28575" cap="flat" cmpd="sng">
            <a:noFill/>
            <a:prstDash val="solid"/>
            <a:round/>
            <a:headEnd type="none" w="sm" len="sm"/>
            <a:tailEnd type="none" w="sm" len="sm"/>
          </a:ln>
        </p:spPr>
        <p:txBody>
          <a:bodyPr spcFirstLastPara="1" wrap="square" lIns="119050" tIns="119050" rIns="119050" bIns="119050" anchor="t" anchorCtr="0">
            <a:spAutoFit/>
          </a:bodyPr>
          <a:lstStyle/>
          <a:p>
            <a:pPr algn="ctr">
              <a:buClr>
                <a:schemeClr val="dk1"/>
              </a:buClr>
              <a:buSzPts val="1800"/>
            </a:pPr>
            <a:r>
              <a:rPr lang="en-GB" sz="2205" dirty="0">
                <a:solidFill>
                  <a:schemeClr val="dk1"/>
                </a:solidFill>
                <a:ea typeface="Arial"/>
                <a:cs typeface="Arial"/>
                <a:sym typeface="Arial"/>
              </a:rPr>
              <a:t>The questions that appear will help </a:t>
            </a:r>
            <a:br>
              <a:rPr lang="en-GB" sz="2205" dirty="0">
                <a:solidFill>
                  <a:schemeClr val="dk1"/>
                </a:solidFill>
                <a:ea typeface="Arial"/>
                <a:cs typeface="Arial"/>
                <a:sym typeface="Arial"/>
              </a:rPr>
            </a:br>
            <a:r>
              <a:rPr lang="en-GB" sz="2205" dirty="0">
                <a:solidFill>
                  <a:schemeClr val="dk1"/>
                </a:solidFill>
                <a:ea typeface="Arial"/>
                <a:cs typeface="Arial"/>
                <a:sym typeface="Arial"/>
              </a:rPr>
              <a:t>you to think about the key learning throughout the lesson.</a:t>
            </a:r>
            <a:endParaRPr sz="2205" dirty="0"/>
          </a:p>
        </p:txBody>
      </p:sp>
      <p:grpSp>
        <p:nvGrpSpPr>
          <p:cNvPr id="24" name="Group 23"/>
          <p:cNvGrpSpPr/>
          <p:nvPr/>
        </p:nvGrpSpPr>
        <p:grpSpPr>
          <a:xfrm>
            <a:off x="1139088" y="1758298"/>
            <a:ext cx="5609090" cy="1801052"/>
            <a:chOff x="755650" y="1595096"/>
            <a:chExt cx="5088465" cy="1633882"/>
          </a:xfrm>
        </p:grpSpPr>
        <p:sp>
          <p:nvSpPr>
            <p:cNvPr id="4" name="Rectangular Callout 3"/>
            <p:cNvSpPr/>
            <p:nvPr/>
          </p:nvSpPr>
          <p:spPr>
            <a:xfrm>
              <a:off x="755650" y="1595096"/>
              <a:ext cx="5088465" cy="1633882"/>
            </a:xfrm>
            <a:prstGeom prst="wedgeRectCallout">
              <a:avLst>
                <a:gd name="adj1" fmla="val 61039"/>
                <a:gd name="adj2" fmla="val 24110"/>
              </a:avLst>
            </a:prstGeom>
            <a:solidFill>
              <a:schemeClr val="bg1"/>
            </a:solidFill>
            <a:ln w="38100">
              <a:solidFill>
                <a:srgbClr val="3352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263">
                <a:solidFill>
                  <a:schemeClr val="tx1"/>
                </a:solidFill>
              </a:endParaRPr>
            </a:p>
          </p:txBody>
        </p:sp>
        <p:sp>
          <p:nvSpPr>
            <p:cNvPr id="32" name="Rectangle 31"/>
            <p:cNvSpPr/>
            <p:nvPr/>
          </p:nvSpPr>
          <p:spPr>
            <a:xfrm>
              <a:off x="790062" y="2128648"/>
              <a:ext cx="5054053" cy="587480"/>
            </a:xfrm>
            <a:prstGeom prst="rect">
              <a:avLst/>
            </a:prstGeom>
          </p:spPr>
          <p:txBody>
            <a:bodyPr wrap="square" lIns="119050" tIns="119050" rIns="119050" bIns="119050">
              <a:spAutoFit/>
            </a:bodyPr>
            <a:lstStyle/>
            <a:p>
              <a:pPr algn="ctr">
                <a:spcAft>
                  <a:spcPts val="1323"/>
                </a:spcAft>
              </a:pPr>
              <a:r>
                <a:rPr lang="en-GB" sz="2646" b="1" dirty="0"/>
                <a:t>Hi, I’m </a:t>
              </a:r>
              <a:r>
                <a:rPr lang="en-GB" sz="2646" b="1" dirty="0" err="1"/>
                <a:t>Quizby</a:t>
              </a:r>
              <a:r>
                <a:rPr lang="en-GB" sz="2646" b="1" dirty="0"/>
                <a:t>!</a:t>
              </a:r>
            </a:p>
          </p:txBody>
        </p:sp>
      </p:grpSp>
      <p:grpSp>
        <p:nvGrpSpPr>
          <p:cNvPr id="25" name="Group 24"/>
          <p:cNvGrpSpPr/>
          <p:nvPr/>
        </p:nvGrpSpPr>
        <p:grpSpPr>
          <a:xfrm>
            <a:off x="1177021" y="2200814"/>
            <a:ext cx="5390035" cy="906658"/>
            <a:chOff x="790063" y="1996538"/>
            <a:chExt cx="4889742" cy="822504"/>
          </a:xfrm>
        </p:grpSpPr>
        <p:sp>
          <p:nvSpPr>
            <p:cNvPr id="20" name="Rectangle 19"/>
            <p:cNvSpPr/>
            <p:nvPr/>
          </p:nvSpPr>
          <p:spPr>
            <a:xfrm>
              <a:off x="790063" y="1996538"/>
              <a:ext cx="4241742" cy="822504"/>
            </a:xfrm>
            <a:prstGeom prst="rect">
              <a:avLst/>
            </a:prstGeom>
            <a:solidFill>
              <a:schemeClr val="bg1"/>
            </a:solidFill>
          </p:spPr>
          <p:txBody>
            <a:bodyPr wrap="square">
              <a:spAutoFit/>
            </a:bodyPr>
            <a:lstStyle/>
            <a:p>
              <a:r>
                <a:rPr lang="en-GB" sz="2646" b="1" dirty="0"/>
                <a:t>I will appear like this, click me to reveal a key question.</a:t>
              </a:r>
              <a:endParaRPr lang="en-GB" sz="2646" dirty="0"/>
            </a:p>
          </p:txBody>
        </p:sp>
        <p:pic>
          <p:nvPicPr>
            <p:cNvPr id="23" name="Quizzy Icon"/>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31805" y="2104513"/>
              <a:ext cx="648000" cy="648000"/>
            </a:xfrm>
            <a:prstGeom prst="rect">
              <a:avLst/>
            </a:prstGeom>
          </p:spPr>
        </p:pic>
      </p:grpSp>
      <p:sp>
        <p:nvSpPr>
          <p:cNvPr id="22" name="Rectangle 21"/>
          <p:cNvSpPr/>
          <p:nvPr/>
        </p:nvSpPr>
        <p:spPr>
          <a:xfrm>
            <a:off x="1177019" y="2212201"/>
            <a:ext cx="5512829" cy="906658"/>
          </a:xfrm>
          <a:prstGeom prst="rect">
            <a:avLst/>
          </a:prstGeom>
          <a:solidFill>
            <a:schemeClr val="bg1"/>
          </a:solidFill>
        </p:spPr>
        <p:txBody>
          <a:bodyPr wrap="square">
            <a:spAutoFit/>
          </a:bodyPr>
          <a:lstStyle/>
          <a:p>
            <a:pPr algn="ctr">
              <a:spcAft>
                <a:spcPts val="1323"/>
              </a:spcAft>
            </a:pPr>
            <a:r>
              <a:rPr lang="en-GB" sz="2646" b="1" dirty="0"/>
              <a:t>Can you spot me in the </a:t>
            </a:r>
            <a:br>
              <a:rPr lang="en-GB" sz="2646" b="1" dirty="0"/>
            </a:br>
            <a:r>
              <a:rPr lang="en-GB" sz="2646" b="1" dirty="0">
                <a:solidFill>
                  <a:srgbClr val="00B0F0"/>
                </a:solidFill>
              </a:rPr>
              <a:t>Lesson Presentation</a:t>
            </a:r>
            <a:r>
              <a:rPr lang="en-GB" sz="2646" b="1" dirty="0"/>
              <a:t>? </a:t>
            </a:r>
          </a:p>
        </p:txBody>
      </p:sp>
    </p:spTree>
    <p:extLst>
      <p:ext uri="{BB962C8B-B14F-4D97-AF65-F5344CB8AC3E}">
        <p14:creationId xmlns:p14="http://schemas.microsoft.com/office/powerpoint/2010/main" val="243508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11338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5" name="Book Overlay"/>
          <p:cNvGrpSpPr/>
          <p:nvPr/>
        </p:nvGrpSpPr>
        <p:grpSpPr>
          <a:xfrm>
            <a:off x="0" y="-4053"/>
            <a:ext cx="10693400" cy="7563728"/>
            <a:chOff x="-1587" y="-250"/>
            <a:chExt cx="10693400" cy="7563728"/>
          </a:xfrm>
        </p:grpSpPr>
        <p:sp>
          <p:nvSpPr>
            <p:cNvPr id="25" name="Right Page"/>
            <p:cNvSpPr/>
            <p:nvPr/>
          </p:nvSpPr>
          <p:spPr>
            <a:xfrm>
              <a:off x="5345113" y="-250"/>
              <a:ext cx="5346700" cy="7563728"/>
            </a:xfrm>
            <a:prstGeom prst="rect">
              <a:avLst/>
            </a:prstGeom>
            <a:gradFill flip="none" rotWithShape="1">
              <a:gsLst>
                <a:gs pos="15000">
                  <a:schemeClr val="bg1">
                    <a:lumMod val="50000"/>
                    <a:alpha val="0"/>
                  </a:schemeClr>
                </a:gs>
                <a:gs pos="0">
                  <a:schemeClr val="tx1">
                    <a:alpha val="20000"/>
                    <a:lumMod val="20000"/>
                  </a:schemeClr>
                </a:gs>
                <a:gs pos="56000">
                  <a:schemeClr val="bg1">
                    <a:alpha val="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8" name="Left Page"/>
            <p:cNvSpPr/>
            <p:nvPr/>
          </p:nvSpPr>
          <p:spPr>
            <a:xfrm>
              <a:off x="-1587" y="0"/>
              <a:ext cx="5345813" cy="7559107"/>
            </a:xfrm>
            <a:prstGeom prst="rect">
              <a:avLst/>
            </a:prstGeom>
            <a:gradFill flip="none" rotWithShape="1">
              <a:gsLst>
                <a:gs pos="1000">
                  <a:schemeClr val="bg1">
                    <a:alpha val="0"/>
                    <a:lumMod val="0"/>
                  </a:schemeClr>
                </a:gs>
                <a:gs pos="95000">
                  <a:schemeClr val="bg1">
                    <a:alpha val="0"/>
                    <a:lumMod val="20000"/>
                  </a:schemeClr>
                </a:gs>
                <a:gs pos="53000">
                  <a:schemeClr val="bg1">
                    <a:alpha val="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Line"/>
            <p:cNvCxnSpPr/>
            <p:nvPr/>
          </p:nvCxnSpPr>
          <p:spPr>
            <a:xfrm>
              <a:off x="5345906" y="-250"/>
              <a:ext cx="0" cy="7559357"/>
            </a:xfrm>
            <a:prstGeom prst="line">
              <a:avLst/>
            </a:prstGeom>
            <a:ln w="9525" cap="rnd" cmpd="sng">
              <a:solidFill>
                <a:schemeClr val="tx1">
                  <a:alpha val="6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5CE4D6F8-CA38-D94F-8694-E5F0D36040EA}"/>
              </a:ext>
            </a:extLst>
          </p:cNvPr>
          <p:cNvGrpSpPr/>
          <p:nvPr/>
        </p:nvGrpSpPr>
        <p:grpSpPr>
          <a:xfrm>
            <a:off x="9945200" y="170712"/>
            <a:ext cx="575651" cy="575651"/>
            <a:chOff x="10047288" y="51573"/>
            <a:chExt cx="575651" cy="575651"/>
          </a:xfrm>
        </p:grpSpPr>
        <p:sp>
          <p:nvSpPr>
            <p:cNvPr id="7" name="Oval 6">
              <a:extLst>
                <a:ext uri="{FF2B5EF4-FFF2-40B4-BE49-F238E27FC236}">
                  <a16:creationId xmlns:a16="http://schemas.microsoft.com/office/drawing/2014/main" id="{FCC4B638-F2EC-0941-B5B1-56053FA59F24}"/>
                </a:ext>
              </a:extLst>
            </p:cNvPr>
            <p:cNvSpPr/>
            <p:nvPr/>
          </p:nvSpPr>
          <p:spPr>
            <a:xfrm>
              <a:off x="10047288" y="51573"/>
              <a:ext cx="575651" cy="575651"/>
            </a:xfrm>
            <a:prstGeom prst="ellipse">
              <a:avLst/>
            </a:prstGeom>
            <a:solidFill>
              <a:srgbClr val="DB007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a:extLst>
                <a:ext uri="{FF2B5EF4-FFF2-40B4-BE49-F238E27FC236}">
                  <a16:creationId xmlns:a16="http://schemas.microsoft.com/office/drawing/2014/main" id="{3B463219-1832-FE46-9F9A-560452E677D3}"/>
                </a:ext>
              </a:extLst>
            </p:cNvPr>
            <p:cNvGrpSpPr/>
            <p:nvPr/>
          </p:nvGrpSpPr>
          <p:grpSpPr>
            <a:xfrm>
              <a:off x="10146164" y="150450"/>
              <a:ext cx="377896" cy="377896"/>
              <a:chOff x="10132732" y="132783"/>
              <a:chExt cx="405770" cy="405770"/>
            </a:xfrm>
          </p:grpSpPr>
          <p:sp>
            <p:nvSpPr>
              <p:cNvPr id="9" name="Rounded Rectangle 58">
                <a:extLst>
                  <a:ext uri="{FF2B5EF4-FFF2-40B4-BE49-F238E27FC236}">
                    <a16:creationId xmlns:a16="http://schemas.microsoft.com/office/drawing/2014/main" id="{368737AA-F745-0E4E-8842-9B28BF4AE8EE}"/>
                  </a:ext>
                </a:extLst>
              </p:cNvPr>
              <p:cNvSpPr/>
              <p:nvPr/>
            </p:nvSpPr>
            <p:spPr>
              <a:xfrm rot="18900000" flipH="1">
                <a:off x="10306626" y="132783"/>
                <a:ext cx="57983"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ounded Rectangle 59">
                <a:hlinkClick r:id="rId3" action="ppaction://hlinksldjump"/>
                <a:extLst>
                  <a:ext uri="{FF2B5EF4-FFF2-40B4-BE49-F238E27FC236}">
                    <a16:creationId xmlns:a16="http://schemas.microsoft.com/office/drawing/2014/main" id="{D7581FBC-8962-B64A-A36C-C21EAA5547E3}"/>
                  </a:ext>
                </a:extLst>
              </p:cNvPr>
              <p:cNvSpPr/>
              <p:nvPr/>
            </p:nvSpPr>
            <p:spPr>
              <a:xfrm rot="2700000">
                <a:off x="10305855" y="132783"/>
                <a:ext cx="59524"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1" name="Rectangle 10">
            <a:hlinkClick r:id="rId4" action="ppaction://hlinksldjump"/>
            <a:extLst>
              <a:ext uri="{FF2B5EF4-FFF2-40B4-BE49-F238E27FC236}">
                <a16:creationId xmlns:a16="http://schemas.microsoft.com/office/drawing/2014/main" id="{4261289F-20BC-3549-9376-0882EB9146F5}"/>
              </a:ext>
            </a:extLst>
          </p:cNvPr>
          <p:cNvSpPr/>
          <p:nvPr/>
        </p:nvSpPr>
        <p:spPr>
          <a:xfrm>
            <a:off x="9774235" y="8371"/>
            <a:ext cx="917575" cy="917575"/>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ounded Rectangle 17">
            <a:extLst>
              <a:ext uri="{FF2B5EF4-FFF2-40B4-BE49-F238E27FC236}">
                <a16:creationId xmlns:a16="http://schemas.microsoft.com/office/drawing/2014/main" id="{C7A6796A-8AAB-7C44-AE58-037E13608901}"/>
              </a:ext>
            </a:extLst>
          </p:cNvPr>
          <p:cNvSpPr/>
          <p:nvPr/>
        </p:nvSpPr>
        <p:spPr>
          <a:xfrm>
            <a:off x="4548180" y="6952171"/>
            <a:ext cx="1597039" cy="333980"/>
          </a:xfrm>
          <a:prstGeom prst="roundRect">
            <a:avLst>
              <a:gd name="adj" fmla="val 48018"/>
            </a:avLst>
          </a:prstGeom>
          <a:solidFill>
            <a:srgbClr val="EC5E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28">
            <a:extLst>
              <a:ext uri="{FF2B5EF4-FFF2-40B4-BE49-F238E27FC236}">
                <a16:creationId xmlns:a16="http://schemas.microsoft.com/office/drawing/2014/main" id="{F3B1CFF7-99AD-144C-A5B6-9B8404787237}"/>
              </a:ext>
            </a:extLst>
          </p:cNvPr>
          <p:cNvSpPr/>
          <p:nvPr/>
        </p:nvSpPr>
        <p:spPr>
          <a:xfrm>
            <a:off x="4726389" y="7092973"/>
            <a:ext cx="360000" cy="52377"/>
          </a:xfrm>
          <a:prstGeom prst="roundRect">
            <a:avLst>
              <a:gd name="adj" fmla="val 48018"/>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yperlinked Layer" hidden="1">
            <a:hlinkClick r:id="rId3" action="ppaction://hlinksldjump"/>
          </p:cNvPr>
          <p:cNvSpPr/>
          <p:nvPr/>
        </p:nvSpPr>
        <p:spPr>
          <a:xfrm>
            <a:off x="-96819" y="-172122"/>
            <a:ext cx="10919012" cy="7896113"/>
          </a:xfrm>
          <a:prstGeom prst="rect">
            <a:avLst/>
          </a:prstGeom>
          <a:solidFill>
            <a:srgbClr val="18A0D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Book Overlay"/>
          <p:cNvGrpSpPr/>
          <p:nvPr/>
        </p:nvGrpSpPr>
        <p:grpSpPr>
          <a:xfrm>
            <a:off x="77624" y="0"/>
            <a:ext cx="10693400" cy="7563728"/>
            <a:chOff x="-1587" y="-250"/>
            <a:chExt cx="10693400" cy="7563728"/>
          </a:xfrm>
        </p:grpSpPr>
        <p:sp>
          <p:nvSpPr>
            <p:cNvPr id="29" name="Right Page"/>
            <p:cNvSpPr/>
            <p:nvPr/>
          </p:nvSpPr>
          <p:spPr>
            <a:xfrm>
              <a:off x="5345113" y="-250"/>
              <a:ext cx="5346700" cy="7563728"/>
            </a:xfrm>
            <a:prstGeom prst="rect">
              <a:avLst/>
            </a:prstGeom>
            <a:gradFill flip="none" rotWithShape="1">
              <a:gsLst>
                <a:gs pos="15000">
                  <a:schemeClr val="bg1">
                    <a:lumMod val="50000"/>
                    <a:alpha val="0"/>
                  </a:schemeClr>
                </a:gs>
                <a:gs pos="0">
                  <a:schemeClr val="tx1">
                    <a:alpha val="20000"/>
                    <a:lumMod val="20000"/>
                  </a:schemeClr>
                </a:gs>
                <a:gs pos="56000">
                  <a:schemeClr val="bg1">
                    <a:alpha val="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0" name="Left Page"/>
            <p:cNvSpPr/>
            <p:nvPr/>
          </p:nvSpPr>
          <p:spPr>
            <a:xfrm>
              <a:off x="-1587" y="0"/>
              <a:ext cx="5345813" cy="7559107"/>
            </a:xfrm>
            <a:prstGeom prst="rect">
              <a:avLst/>
            </a:prstGeom>
            <a:gradFill flip="none" rotWithShape="1">
              <a:gsLst>
                <a:gs pos="1000">
                  <a:schemeClr val="bg1">
                    <a:alpha val="0"/>
                    <a:lumMod val="0"/>
                  </a:schemeClr>
                </a:gs>
                <a:gs pos="95000">
                  <a:schemeClr val="bg1">
                    <a:alpha val="0"/>
                    <a:lumMod val="20000"/>
                  </a:schemeClr>
                </a:gs>
                <a:gs pos="53000">
                  <a:schemeClr val="bg1">
                    <a:alpha val="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1" name="Line"/>
            <p:cNvCxnSpPr/>
            <p:nvPr/>
          </p:nvCxnSpPr>
          <p:spPr>
            <a:xfrm>
              <a:off x="5345906" y="-250"/>
              <a:ext cx="0" cy="7559357"/>
            </a:xfrm>
            <a:prstGeom prst="line">
              <a:avLst/>
            </a:prstGeom>
            <a:ln w="9525" cap="rnd" cmpd="sng">
              <a:solidFill>
                <a:schemeClr val="tx1">
                  <a:alpha val="6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B97F6A0-1DF7-4F4D-909E-C8D30C7D99A1}"/>
              </a:ext>
            </a:extLst>
          </p:cNvPr>
          <p:cNvGrpSpPr/>
          <p:nvPr/>
        </p:nvGrpSpPr>
        <p:grpSpPr>
          <a:xfrm>
            <a:off x="9945200" y="170712"/>
            <a:ext cx="575651" cy="575651"/>
            <a:chOff x="10047288" y="51573"/>
            <a:chExt cx="575651" cy="575651"/>
          </a:xfrm>
        </p:grpSpPr>
        <p:sp>
          <p:nvSpPr>
            <p:cNvPr id="8" name="Oval 7">
              <a:extLst>
                <a:ext uri="{FF2B5EF4-FFF2-40B4-BE49-F238E27FC236}">
                  <a16:creationId xmlns:a16="http://schemas.microsoft.com/office/drawing/2014/main" id="{C2315B1A-7F6B-0942-BF42-6E2B3D622681}"/>
                </a:ext>
              </a:extLst>
            </p:cNvPr>
            <p:cNvSpPr/>
            <p:nvPr/>
          </p:nvSpPr>
          <p:spPr>
            <a:xfrm>
              <a:off x="10047288" y="51573"/>
              <a:ext cx="575651" cy="575651"/>
            </a:xfrm>
            <a:prstGeom prst="ellipse">
              <a:avLst/>
            </a:prstGeom>
            <a:solidFill>
              <a:srgbClr val="DB007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F5822E5B-D618-DA46-9592-3AFA3C9A5894}"/>
                </a:ext>
              </a:extLst>
            </p:cNvPr>
            <p:cNvGrpSpPr/>
            <p:nvPr/>
          </p:nvGrpSpPr>
          <p:grpSpPr>
            <a:xfrm>
              <a:off x="10146164" y="150450"/>
              <a:ext cx="377896" cy="377896"/>
              <a:chOff x="10132732" y="132783"/>
              <a:chExt cx="405770" cy="405770"/>
            </a:xfrm>
          </p:grpSpPr>
          <p:sp>
            <p:nvSpPr>
              <p:cNvPr id="10" name="Rounded Rectangle 58">
                <a:extLst>
                  <a:ext uri="{FF2B5EF4-FFF2-40B4-BE49-F238E27FC236}">
                    <a16:creationId xmlns:a16="http://schemas.microsoft.com/office/drawing/2014/main" id="{0A8F21DC-21FB-5D40-8A72-61310C93F168}"/>
                  </a:ext>
                </a:extLst>
              </p:cNvPr>
              <p:cNvSpPr/>
              <p:nvPr/>
            </p:nvSpPr>
            <p:spPr>
              <a:xfrm rot="18900000" flipH="1">
                <a:off x="10306626" y="132783"/>
                <a:ext cx="57983"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59">
                <a:hlinkClick r:id="rId4" action="ppaction://hlinksldjump"/>
                <a:extLst>
                  <a:ext uri="{FF2B5EF4-FFF2-40B4-BE49-F238E27FC236}">
                    <a16:creationId xmlns:a16="http://schemas.microsoft.com/office/drawing/2014/main" id="{5FE63B57-118F-A04D-B8C7-4C2846DFF83E}"/>
                  </a:ext>
                </a:extLst>
              </p:cNvPr>
              <p:cNvSpPr/>
              <p:nvPr/>
            </p:nvSpPr>
            <p:spPr>
              <a:xfrm rot="2700000">
                <a:off x="10305855" y="132783"/>
                <a:ext cx="59524"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11">
            <a:hlinkClick r:id="rId5" action="ppaction://hlinksldjump"/>
            <a:extLst>
              <a:ext uri="{FF2B5EF4-FFF2-40B4-BE49-F238E27FC236}">
                <a16:creationId xmlns:a16="http://schemas.microsoft.com/office/drawing/2014/main" id="{065BBD88-3106-D44E-8755-B539DD5468E7}"/>
              </a:ext>
            </a:extLst>
          </p:cNvPr>
          <p:cNvSpPr/>
          <p:nvPr/>
        </p:nvSpPr>
        <p:spPr>
          <a:xfrm>
            <a:off x="9774238" y="-4053"/>
            <a:ext cx="917575" cy="917575"/>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7">
            <a:extLst>
              <a:ext uri="{FF2B5EF4-FFF2-40B4-BE49-F238E27FC236}">
                <a16:creationId xmlns:a16="http://schemas.microsoft.com/office/drawing/2014/main" id="{D1E24C98-6894-004D-9590-977C07C1B739}"/>
              </a:ext>
            </a:extLst>
          </p:cNvPr>
          <p:cNvSpPr/>
          <p:nvPr/>
        </p:nvSpPr>
        <p:spPr>
          <a:xfrm>
            <a:off x="4548180" y="6952171"/>
            <a:ext cx="1597039" cy="333980"/>
          </a:xfrm>
          <a:prstGeom prst="roundRect">
            <a:avLst>
              <a:gd name="adj" fmla="val 48018"/>
            </a:avLst>
          </a:prstGeom>
          <a:solidFill>
            <a:srgbClr val="EC5E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8">
            <a:extLst>
              <a:ext uri="{FF2B5EF4-FFF2-40B4-BE49-F238E27FC236}">
                <a16:creationId xmlns:a16="http://schemas.microsoft.com/office/drawing/2014/main" id="{7534E9DE-5B39-904B-8FF8-BE00C13D04FC}"/>
              </a:ext>
            </a:extLst>
          </p:cNvPr>
          <p:cNvSpPr/>
          <p:nvPr/>
        </p:nvSpPr>
        <p:spPr>
          <a:xfrm>
            <a:off x="4726389" y="7092973"/>
            <a:ext cx="540000" cy="52377"/>
          </a:xfrm>
          <a:prstGeom prst="roundRect">
            <a:avLst>
              <a:gd name="adj" fmla="val 48018"/>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8575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yperlinked Layer" hidden="1">
            <a:hlinkClick r:id="rId3" action="ppaction://hlinksldjump"/>
          </p:cNvPr>
          <p:cNvSpPr/>
          <p:nvPr/>
        </p:nvSpPr>
        <p:spPr>
          <a:xfrm>
            <a:off x="-96819" y="-172122"/>
            <a:ext cx="10919012" cy="7896113"/>
          </a:xfrm>
          <a:prstGeom prst="rect">
            <a:avLst/>
          </a:prstGeom>
          <a:solidFill>
            <a:srgbClr val="18A0D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Book Overlay"/>
          <p:cNvGrpSpPr/>
          <p:nvPr/>
        </p:nvGrpSpPr>
        <p:grpSpPr>
          <a:xfrm>
            <a:off x="0" y="-4053"/>
            <a:ext cx="10693400" cy="7563728"/>
            <a:chOff x="-1587" y="-250"/>
            <a:chExt cx="10693400" cy="7563728"/>
          </a:xfrm>
        </p:grpSpPr>
        <p:sp>
          <p:nvSpPr>
            <p:cNvPr id="25" name="Right Page"/>
            <p:cNvSpPr/>
            <p:nvPr/>
          </p:nvSpPr>
          <p:spPr>
            <a:xfrm>
              <a:off x="5345113" y="-250"/>
              <a:ext cx="5346700" cy="7563728"/>
            </a:xfrm>
            <a:prstGeom prst="rect">
              <a:avLst/>
            </a:prstGeom>
            <a:gradFill flip="none" rotWithShape="1">
              <a:gsLst>
                <a:gs pos="15000">
                  <a:schemeClr val="bg1">
                    <a:lumMod val="50000"/>
                    <a:alpha val="0"/>
                  </a:schemeClr>
                </a:gs>
                <a:gs pos="0">
                  <a:schemeClr val="tx1">
                    <a:alpha val="20000"/>
                    <a:lumMod val="20000"/>
                  </a:schemeClr>
                </a:gs>
                <a:gs pos="56000">
                  <a:schemeClr val="bg1">
                    <a:alpha val="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Left Page"/>
            <p:cNvSpPr/>
            <p:nvPr/>
          </p:nvSpPr>
          <p:spPr>
            <a:xfrm>
              <a:off x="-1587" y="0"/>
              <a:ext cx="5345813" cy="7559107"/>
            </a:xfrm>
            <a:prstGeom prst="rect">
              <a:avLst/>
            </a:prstGeom>
            <a:gradFill flip="none" rotWithShape="1">
              <a:gsLst>
                <a:gs pos="1000">
                  <a:schemeClr val="bg1">
                    <a:alpha val="0"/>
                    <a:lumMod val="0"/>
                  </a:schemeClr>
                </a:gs>
                <a:gs pos="95000">
                  <a:schemeClr val="bg1">
                    <a:alpha val="0"/>
                    <a:lumMod val="20000"/>
                  </a:schemeClr>
                </a:gs>
                <a:gs pos="53000">
                  <a:schemeClr val="bg1">
                    <a:alpha val="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Line"/>
            <p:cNvCxnSpPr/>
            <p:nvPr/>
          </p:nvCxnSpPr>
          <p:spPr>
            <a:xfrm>
              <a:off x="5345906" y="-250"/>
              <a:ext cx="0" cy="7559357"/>
            </a:xfrm>
            <a:prstGeom prst="line">
              <a:avLst/>
            </a:prstGeom>
            <a:ln w="9525" cap="rnd" cmpd="sng">
              <a:solidFill>
                <a:schemeClr val="tx1">
                  <a:alpha val="6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8AD587C4-B610-A040-8E7F-9195BBD0243F}"/>
              </a:ext>
            </a:extLst>
          </p:cNvPr>
          <p:cNvGrpSpPr/>
          <p:nvPr/>
        </p:nvGrpSpPr>
        <p:grpSpPr>
          <a:xfrm>
            <a:off x="9945200" y="170712"/>
            <a:ext cx="575651" cy="575651"/>
            <a:chOff x="10047288" y="51573"/>
            <a:chExt cx="575651" cy="575651"/>
          </a:xfrm>
        </p:grpSpPr>
        <p:sp>
          <p:nvSpPr>
            <p:cNvPr id="8" name="Oval 7">
              <a:extLst>
                <a:ext uri="{FF2B5EF4-FFF2-40B4-BE49-F238E27FC236}">
                  <a16:creationId xmlns:a16="http://schemas.microsoft.com/office/drawing/2014/main" id="{225A0D38-A6F3-564A-89DB-D07AB7D899BE}"/>
                </a:ext>
              </a:extLst>
            </p:cNvPr>
            <p:cNvSpPr/>
            <p:nvPr/>
          </p:nvSpPr>
          <p:spPr>
            <a:xfrm>
              <a:off x="10047288" y="51573"/>
              <a:ext cx="575651" cy="575651"/>
            </a:xfrm>
            <a:prstGeom prst="ellipse">
              <a:avLst/>
            </a:prstGeom>
            <a:solidFill>
              <a:srgbClr val="DB007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C8965F87-9BA5-5043-A03A-D25C7A0AD469}"/>
                </a:ext>
              </a:extLst>
            </p:cNvPr>
            <p:cNvGrpSpPr/>
            <p:nvPr/>
          </p:nvGrpSpPr>
          <p:grpSpPr>
            <a:xfrm>
              <a:off x="10146164" y="150450"/>
              <a:ext cx="377896" cy="377896"/>
              <a:chOff x="10132732" y="132783"/>
              <a:chExt cx="405770" cy="405770"/>
            </a:xfrm>
          </p:grpSpPr>
          <p:sp>
            <p:nvSpPr>
              <p:cNvPr id="10" name="Rounded Rectangle 58">
                <a:extLst>
                  <a:ext uri="{FF2B5EF4-FFF2-40B4-BE49-F238E27FC236}">
                    <a16:creationId xmlns:a16="http://schemas.microsoft.com/office/drawing/2014/main" id="{CBD96F33-51BF-8F40-A64E-4F45E6295673}"/>
                  </a:ext>
                </a:extLst>
              </p:cNvPr>
              <p:cNvSpPr/>
              <p:nvPr/>
            </p:nvSpPr>
            <p:spPr>
              <a:xfrm rot="18900000" flipH="1">
                <a:off x="10306626" y="132783"/>
                <a:ext cx="57983"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59">
                <a:hlinkClick r:id="rId4" action="ppaction://hlinksldjump"/>
                <a:extLst>
                  <a:ext uri="{FF2B5EF4-FFF2-40B4-BE49-F238E27FC236}">
                    <a16:creationId xmlns:a16="http://schemas.microsoft.com/office/drawing/2014/main" id="{27CC29F2-97B5-1C4E-8E5C-297F675CF2E8}"/>
                  </a:ext>
                </a:extLst>
              </p:cNvPr>
              <p:cNvSpPr/>
              <p:nvPr/>
            </p:nvSpPr>
            <p:spPr>
              <a:xfrm rot="2700000">
                <a:off x="10305855" y="132783"/>
                <a:ext cx="59524"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11">
            <a:hlinkClick r:id="rId5" action="ppaction://hlinksldjump"/>
            <a:extLst>
              <a:ext uri="{FF2B5EF4-FFF2-40B4-BE49-F238E27FC236}">
                <a16:creationId xmlns:a16="http://schemas.microsoft.com/office/drawing/2014/main" id="{B032941F-3F83-904B-AC37-CC1A236CC1F3}"/>
              </a:ext>
            </a:extLst>
          </p:cNvPr>
          <p:cNvSpPr/>
          <p:nvPr/>
        </p:nvSpPr>
        <p:spPr>
          <a:xfrm>
            <a:off x="9774235" y="0"/>
            <a:ext cx="917575" cy="917575"/>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7">
            <a:extLst>
              <a:ext uri="{FF2B5EF4-FFF2-40B4-BE49-F238E27FC236}">
                <a16:creationId xmlns:a16="http://schemas.microsoft.com/office/drawing/2014/main" id="{48855B8B-12AA-AE47-A05A-59E6A3D10FCD}"/>
              </a:ext>
            </a:extLst>
          </p:cNvPr>
          <p:cNvSpPr/>
          <p:nvPr/>
        </p:nvSpPr>
        <p:spPr>
          <a:xfrm>
            <a:off x="4548180" y="6952171"/>
            <a:ext cx="1597039" cy="333980"/>
          </a:xfrm>
          <a:prstGeom prst="roundRect">
            <a:avLst>
              <a:gd name="adj" fmla="val 48018"/>
            </a:avLst>
          </a:prstGeom>
          <a:solidFill>
            <a:srgbClr val="EC5E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8">
            <a:extLst>
              <a:ext uri="{FF2B5EF4-FFF2-40B4-BE49-F238E27FC236}">
                <a16:creationId xmlns:a16="http://schemas.microsoft.com/office/drawing/2014/main" id="{F5E28D20-EFD4-C043-A61B-2D2FA49DAB98}"/>
              </a:ext>
            </a:extLst>
          </p:cNvPr>
          <p:cNvSpPr/>
          <p:nvPr/>
        </p:nvSpPr>
        <p:spPr>
          <a:xfrm>
            <a:off x="4726389" y="7092973"/>
            <a:ext cx="720000" cy="52377"/>
          </a:xfrm>
          <a:prstGeom prst="roundRect">
            <a:avLst>
              <a:gd name="adj" fmla="val 48018"/>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08405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yperlinked Layer" hidden="1">
            <a:hlinkClick r:id="rId3" action="ppaction://hlinksldjump"/>
          </p:cNvPr>
          <p:cNvSpPr/>
          <p:nvPr/>
        </p:nvSpPr>
        <p:spPr>
          <a:xfrm>
            <a:off x="-96819" y="-172122"/>
            <a:ext cx="10919012" cy="7896113"/>
          </a:xfrm>
          <a:prstGeom prst="rect">
            <a:avLst/>
          </a:prstGeom>
          <a:solidFill>
            <a:srgbClr val="18A0DB">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Book Overlay"/>
          <p:cNvGrpSpPr/>
          <p:nvPr/>
        </p:nvGrpSpPr>
        <p:grpSpPr>
          <a:xfrm>
            <a:off x="0" y="0"/>
            <a:ext cx="10693400" cy="7563728"/>
            <a:chOff x="-1587" y="-250"/>
            <a:chExt cx="10693400" cy="7563728"/>
          </a:xfrm>
        </p:grpSpPr>
        <p:sp>
          <p:nvSpPr>
            <p:cNvPr id="25" name="Right Page"/>
            <p:cNvSpPr/>
            <p:nvPr/>
          </p:nvSpPr>
          <p:spPr>
            <a:xfrm>
              <a:off x="5345113" y="-250"/>
              <a:ext cx="5346700" cy="7563728"/>
            </a:xfrm>
            <a:prstGeom prst="rect">
              <a:avLst/>
            </a:prstGeom>
            <a:gradFill flip="none" rotWithShape="1">
              <a:gsLst>
                <a:gs pos="15000">
                  <a:schemeClr val="bg1">
                    <a:lumMod val="50000"/>
                    <a:alpha val="0"/>
                  </a:schemeClr>
                </a:gs>
                <a:gs pos="0">
                  <a:schemeClr val="tx1">
                    <a:alpha val="20000"/>
                    <a:lumMod val="20000"/>
                  </a:schemeClr>
                </a:gs>
                <a:gs pos="56000">
                  <a:schemeClr val="bg1">
                    <a:alpha val="0"/>
                  </a:schemeClr>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26" name="Left Page"/>
            <p:cNvSpPr/>
            <p:nvPr/>
          </p:nvSpPr>
          <p:spPr>
            <a:xfrm>
              <a:off x="-1587" y="0"/>
              <a:ext cx="5345813" cy="7559107"/>
            </a:xfrm>
            <a:prstGeom prst="rect">
              <a:avLst/>
            </a:prstGeom>
            <a:gradFill flip="none" rotWithShape="1">
              <a:gsLst>
                <a:gs pos="1000">
                  <a:schemeClr val="bg1">
                    <a:alpha val="0"/>
                    <a:lumMod val="0"/>
                  </a:schemeClr>
                </a:gs>
                <a:gs pos="95000">
                  <a:schemeClr val="bg1">
                    <a:alpha val="0"/>
                    <a:lumMod val="20000"/>
                  </a:schemeClr>
                </a:gs>
                <a:gs pos="53000">
                  <a:schemeClr val="bg1">
                    <a:alpha val="0"/>
                  </a:schemeClr>
                </a:gs>
                <a:gs pos="100000">
                  <a:schemeClr val="tx1">
                    <a:alpha val="2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Line"/>
            <p:cNvCxnSpPr/>
            <p:nvPr/>
          </p:nvCxnSpPr>
          <p:spPr>
            <a:xfrm>
              <a:off x="5345906" y="-250"/>
              <a:ext cx="0" cy="7559357"/>
            </a:xfrm>
            <a:prstGeom prst="line">
              <a:avLst/>
            </a:prstGeom>
            <a:ln w="9525" cap="rnd" cmpd="sng">
              <a:solidFill>
                <a:schemeClr val="tx1">
                  <a:alpha val="6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507EFF12-C29A-0F46-B852-2138B3159E28}"/>
              </a:ext>
            </a:extLst>
          </p:cNvPr>
          <p:cNvGrpSpPr/>
          <p:nvPr/>
        </p:nvGrpSpPr>
        <p:grpSpPr>
          <a:xfrm>
            <a:off x="9945200" y="170712"/>
            <a:ext cx="575651" cy="575651"/>
            <a:chOff x="10047288" y="51573"/>
            <a:chExt cx="575651" cy="575651"/>
          </a:xfrm>
        </p:grpSpPr>
        <p:sp>
          <p:nvSpPr>
            <p:cNvPr id="8" name="Oval 7">
              <a:extLst>
                <a:ext uri="{FF2B5EF4-FFF2-40B4-BE49-F238E27FC236}">
                  <a16:creationId xmlns:a16="http://schemas.microsoft.com/office/drawing/2014/main" id="{4C2DF1C7-A69B-D141-A72C-16A9D1F16F57}"/>
                </a:ext>
              </a:extLst>
            </p:cNvPr>
            <p:cNvSpPr/>
            <p:nvPr/>
          </p:nvSpPr>
          <p:spPr>
            <a:xfrm>
              <a:off x="10047288" y="51573"/>
              <a:ext cx="575651" cy="575651"/>
            </a:xfrm>
            <a:prstGeom prst="ellipse">
              <a:avLst/>
            </a:prstGeom>
            <a:solidFill>
              <a:srgbClr val="DB0075"/>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a:extLst>
                <a:ext uri="{FF2B5EF4-FFF2-40B4-BE49-F238E27FC236}">
                  <a16:creationId xmlns:a16="http://schemas.microsoft.com/office/drawing/2014/main" id="{A730ABE0-A00F-234D-83F0-0491E69C18F2}"/>
                </a:ext>
              </a:extLst>
            </p:cNvPr>
            <p:cNvGrpSpPr/>
            <p:nvPr/>
          </p:nvGrpSpPr>
          <p:grpSpPr>
            <a:xfrm>
              <a:off x="10146164" y="150450"/>
              <a:ext cx="377896" cy="377896"/>
              <a:chOff x="10132732" y="132783"/>
              <a:chExt cx="405770" cy="405770"/>
            </a:xfrm>
          </p:grpSpPr>
          <p:sp>
            <p:nvSpPr>
              <p:cNvPr id="10" name="Rounded Rectangle 58">
                <a:extLst>
                  <a:ext uri="{FF2B5EF4-FFF2-40B4-BE49-F238E27FC236}">
                    <a16:creationId xmlns:a16="http://schemas.microsoft.com/office/drawing/2014/main" id="{3658F131-69CB-DB4D-9A82-B094910A0C2E}"/>
                  </a:ext>
                </a:extLst>
              </p:cNvPr>
              <p:cNvSpPr/>
              <p:nvPr/>
            </p:nvSpPr>
            <p:spPr>
              <a:xfrm rot="18900000" flipH="1">
                <a:off x="10306626" y="132783"/>
                <a:ext cx="57983"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59">
                <a:hlinkClick r:id="rId4" action="ppaction://hlinksldjump"/>
                <a:extLst>
                  <a:ext uri="{FF2B5EF4-FFF2-40B4-BE49-F238E27FC236}">
                    <a16:creationId xmlns:a16="http://schemas.microsoft.com/office/drawing/2014/main" id="{00C8FB86-F19C-D147-B953-F709D89C9273}"/>
                  </a:ext>
                </a:extLst>
              </p:cNvPr>
              <p:cNvSpPr/>
              <p:nvPr/>
            </p:nvSpPr>
            <p:spPr>
              <a:xfrm rot="2700000">
                <a:off x="10305855" y="132783"/>
                <a:ext cx="59524" cy="4057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12" name="Rectangle 11">
            <a:hlinkClick r:id="rId5" action="ppaction://hlinksldjump"/>
            <a:extLst>
              <a:ext uri="{FF2B5EF4-FFF2-40B4-BE49-F238E27FC236}">
                <a16:creationId xmlns:a16="http://schemas.microsoft.com/office/drawing/2014/main" id="{F997E510-1B29-7744-BD54-7CB86A52297D}"/>
              </a:ext>
            </a:extLst>
          </p:cNvPr>
          <p:cNvSpPr/>
          <p:nvPr/>
        </p:nvSpPr>
        <p:spPr>
          <a:xfrm>
            <a:off x="9774235" y="0"/>
            <a:ext cx="917575" cy="917575"/>
          </a:xfrm>
          <a:prstGeom prst="rect">
            <a:avLst/>
          </a:prstGeom>
          <a:solidFill>
            <a:srgbClr val="FFFFFF">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ed Rectangle 17">
            <a:extLst>
              <a:ext uri="{FF2B5EF4-FFF2-40B4-BE49-F238E27FC236}">
                <a16:creationId xmlns:a16="http://schemas.microsoft.com/office/drawing/2014/main" id="{0B427568-1E4A-3C4A-8DA0-3EF9B1A56F5F}"/>
              </a:ext>
            </a:extLst>
          </p:cNvPr>
          <p:cNvSpPr/>
          <p:nvPr/>
        </p:nvSpPr>
        <p:spPr>
          <a:xfrm>
            <a:off x="4548180" y="6952171"/>
            <a:ext cx="1597039" cy="333980"/>
          </a:xfrm>
          <a:prstGeom prst="roundRect">
            <a:avLst>
              <a:gd name="adj" fmla="val 48018"/>
            </a:avLst>
          </a:prstGeom>
          <a:solidFill>
            <a:srgbClr val="EC5E9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28">
            <a:extLst>
              <a:ext uri="{FF2B5EF4-FFF2-40B4-BE49-F238E27FC236}">
                <a16:creationId xmlns:a16="http://schemas.microsoft.com/office/drawing/2014/main" id="{646343F2-91FE-7346-BE95-4D5511464668}"/>
              </a:ext>
            </a:extLst>
          </p:cNvPr>
          <p:cNvSpPr/>
          <p:nvPr/>
        </p:nvSpPr>
        <p:spPr>
          <a:xfrm>
            <a:off x="4726389" y="7092973"/>
            <a:ext cx="1008000" cy="52377"/>
          </a:xfrm>
          <a:prstGeom prst="roundRect">
            <a:avLst>
              <a:gd name="adj" fmla="val 48018"/>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80554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C722E541-9E70-2446-88DE-A3D0646D081D}"/>
              </a:ext>
            </a:extLst>
          </p:cNvPr>
          <p:cNvSpPr/>
          <p:nvPr/>
        </p:nvSpPr>
        <p:spPr>
          <a:xfrm>
            <a:off x="-115148" y="1820949"/>
            <a:ext cx="2255520" cy="584775"/>
          </a:xfrm>
          <a:prstGeom prst="roundRect">
            <a:avLst/>
          </a:prstGeom>
          <a:solidFill>
            <a:srgbClr val="4B3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9">
            <a:extLst>
              <a:ext uri="{FF2B5EF4-FFF2-40B4-BE49-F238E27FC236}">
                <a16:creationId xmlns:a16="http://schemas.microsoft.com/office/drawing/2014/main" id="{9DDEB567-EB6A-8943-A05A-535146F0FB0E}"/>
              </a:ext>
            </a:extLst>
          </p:cNvPr>
          <p:cNvSpPr/>
          <p:nvPr/>
        </p:nvSpPr>
        <p:spPr>
          <a:xfrm>
            <a:off x="2216572" y="1487075"/>
            <a:ext cx="6258667" cy="886423"/>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help to fill in the missing names of these plants from our Knowledge Organiser?</a:t>
            </a:r>
          </a:p>
        </p:txBody>
      </p:sp>
      <p:sp>
        <p:nvSpPr>
          <p:cNvPr id="2" name="Rectangle 1">
            <a:extLst>
              <a:ext uri="{FF2B5EF4-FFF2-40B4-BE49-F238E27FC236}">
                <a16:creationId xmlns:a16="http://schemas.microsoft.com/office/drawing/2014/main" id="{A22EB2AE-C115-534D-BEDE-B09E553FB8D2}"/>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Remember It</a:t>
            </a:r>
          </a:p>
        </p:txBody>
      </p:sp>
      <p:grpSp>
        <p:nvGrpSpPr>
          <p:cNvPr id="3" name="ICONS">
            <a:extLst>
              <a:ext uri="{FF2B5EF4-FFF2-40B4-BE49-F238E27FC236}">
                <a16:creationId xmlns:a16="http://schemas.microsoft.com/office/drawing/2014/main" id="{CD245286-4F98-0A41-8261-1E0D25D96A91}"/>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F2505D8C-3724-C340-8681-59FE97C4BC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AF25F7F4-94AF-E247-B930-0E837495E35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1AE7C16C-2CAA-8B48-AAF8-D8D7D64473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53C967DD-8D82-B041-A70A-EEDF5B8F00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E0B11D88-4E85-B24B-8D0B-499E54AC0A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3B6508BD-DB47-6848-AACE-E9096645E6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9DDA410A-8D89-3D4A-85FE-D96D5005E7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2" name="TextBox 11">
            <a:extLst>
              <a:ext uri="{FF2B5EF4-FFF2-40B4-BE49-F238E27FC236}">
                <a16:creationId xmlns:a16="http://schemas.microsoft.com/office/drawing/2014/main" id="{B964FD0F-0420-1543-8539-9009BFDE7E59}"/>
              </a:ext>
            </a:extLst>
          </p:cNvPr>
          <p:cNvSpPr txBox="1"/>
          <p:nvPr/>
        </p:nvSpPr>
        <p:spPr>
          <a:xfrm>
            <a:off x="339474" y="1897149"/>
            <a:ext cx="1710608" cy="400110"/>
          </a:xfrm>
          <a:prstGeom prst="rect">
            <a:avLst/>
          </a:prstGeom>
          <a:noFill/>
        </p:spPr>
        <p:txBody>
          <a:bodyPr wrap="square" rtlCol="0">
            <a:spAutoFit/>
          </a:bodyPr>
          <a:lstStyle/>
          <a:p>
            <a:pPr algn="ctr"/>
            <a:r>
              <a:rPr lang="en-US" sz="2000" dirty="0">
                <a:solidFill>
                  <a:schemeClr val="bg1"/>
                </a:solidFill>
              </a:rPr>
              <a:t>Wild Plants</a:t>
            </a:r>
          </a:p>
        </p:txBody>
      </p:sp>
      <p:pic>
        <p:nvPicPr>
          <p:cNvPr id="14" name="Picture 13" descr="A picture containing plant, tree, flower, garden&#10;&#10;Description automatically generated">
            <a:extLst>
              <a:ext uri="{FF2B5EF4-FFF2-40B4-BE49-F238E27FC236}">
                <a16:creationId xmlns:a16="http://schemas.microsoft.com/office/drawing/2014/main" id="{31FDCA99-25A4-034A-B291-6F8DCFD1A3D0}"/>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12675" y="2555188"/>
            <a:ext cx="1735308" cy="1466500"/>
          </a:xfrm>
          <a:prstGeom prst="roundRect">
            <a:avLst>
              <a:gd name="adj" fmla="val 12048"/>
            </a:avLst>
          </a:prstGeom>
          <a:ln w="38100">
            <a:solidFill>
              <a:srgbClr val="7767AF"/>
            </a:solidFill>
          </a:ln>
        </p:spPr>
      </p:pic>
      <p:pic>
        <p:nvPicPr>
          <p:cNvPr id="16" name="Picture 15" descr="A field of flowers&#10;&#10;Description automatically generated with medium confidence">
            <a:extLst>
              <a:ext uri="{FF2B5EF4-FFF2-40B4-BE49-F238E27FC236}">
                <a16:creationId xmlns:a16="http://schemas.microsoft.com/office/drawing/2014/main" id="{8B3CA1F1-1FAB-1749-BAB2-EE754F30C5E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058086" y="2561816"/>
            <a:ext cx="1839205" cy="1463545"/>
          </a:xfrm>
          <a:prstGeom prst="roundRect">
            <a:avLst>
              <a:gd name="adj" fmla="val 8309"/>
            </a:avLst>
          </a:prstGeom>
          <a:ln w="38100">
            <a:solidFill>
              <a:srgbClr val="7767AF"/>
            </a:solidFill>
          </a:ln>
        </p:spPr>
      </p:pic>
      <p:pic>
        <p:nvPicPr>
          <p:cNvPr id="18" name="Picture 17">
            <a:extLst>
              <a:ext uri="{FF2B5EF4-FFF2-40B4-BE49-F238E27FC236}">
                <a16:creationId xmlns:a16="http://schemas.microsoft.com/office/drawing/2014/main" id="{B2A73009-1DA1-FA45-BA87-4890FC1F628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228807" y="2561816"/>
            <a:ext cx="2092733" cy="1463546"/>
          </a:xfrm>
          <a:prstGeom prst="roundRect">
            <a:avLst>
              <a:gd name="adj" fmla="val 6770"/>
            </a:avLst>
          </a:prstGeom>
          <a:ln w="38100">
            <a:solidFill>
              <a:srgbClr val="7767AF"/>
            </a:solidFill>
          </a:ln>
        </p:spPr>
      </p:pic>
      <p:pic>
        <p:nvPicPr>
          <p:cNvPr id="20" name="Picture 19" descr="A close-up of a plant&#10;&#10;Description automatically generated with medium confidence">
            <a:extLst>
              <a:ext uri="{FF2B5EF4-FFF2-40B4-BE49-F238E27FC236}">
                <a16:creationId xmlns:a16="http://schemas.microsoft.com/office/drawing/2014/main" id="{E957ED78-DDED-4049-8AFA-E872E6DB78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650987" y="2544358"/>
            <a:ext cx="2144047" cy="1463545"/>
          </a:xfrm>
          <a:prstGeom prst="roundRect">
            <a:avLst>
              <a:gd name="adj" fmla="val 9024"/>
            </a:avLst>
          </a:prstGeom>
          <a:ln w="38100">
            <a:solidFill>
              <a:srgbClr val="7767AF"/>
            </a:solidFill>
          </a:ln>
        </p:spPr>
      </p:pic>
      <p:pic>
        <p:nvPicPr>
          <p:cNvPr id="22" name="Picture 21">
            <a:extLst>
              <a:ext uri="{FF2B5EF4-FFF2-40B4-BE49-F238E27FC236}">
                <a16:creationId xmlns:a16="http://schemas.microsoft.com/office/drawing/2014/main" id="{11D011BF-35EF-6041-9DB8-2A1757A03E7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7764647" y="4372394"/>
            <a:ext cx="1836362" cy="1496237"/>
          </a:xfrm>
          <a:prstGeom prst="roundRect">
            <a:avLst>
              <a:gd name="adj" fmla="val 9479"/>
            </a:avLst>
          </a:prstGeom>
          <a:ln w="38100">
            <a:solidFill>
              <a:srgbClr val="7767AF"/>
            </a:solidFill>
          </a:ln>
        </p:spPr>
      </p:pic>
      <p:pic>
        <p:nvPicPr>
          <p:cNvPr id="24" name="Picture 23" descr="A picture containing plant, leaf, close&#10;&#10;Description automatically generated">
            <a:extLst>
              <a:ext uri="{FF2B5EF4-FFF2-40B4-BE49-F238E27FC236}">
                <a16:creationId xmlns:a16="http://schemas.microsoft.com/office/drawing/2014/main" id="{433EBE0A-A811-A346-89E5-52215B128C06}"/>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382846" y="4372394"/>
            <a:ext cx="2090857" cy="1523738"/>
          </a:xfrm>
          <a:prstGeom prst="roundRect">
            <a:avLst>
              <a:gd name="adj" fmla="val 11800"/>
            </a:avLst>
          </a:prstGeom>
          <a:ln w="38100">
            <a:solidFill>
              <a:srgbClr val="7767AF"/>
            </a:solidFill>
          </a:ln>
        </p:spPr>
      </p:pic>
      <p:pic>
        <p:nvPicPr>
          <p:cNvPr id="26" name="Picture 25" descr="Close up of flowers&#10;&#10;Description automatically generated with medium confidence">
            <a:extLst>
              <a:ext uri="{FF2B5EF4-FFF2-40B4-BE49-F238E27FC236}">
                <a16:creationId xmlns:a16="http://schemas.microsoft.com/office/drawing/2014/main" id="{03150974-79B7-7141-BB93-90985D946834}"/>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3219211" y="4374232"/>
            <a:ext cx="1872692" cy="1522025"/>
          </a:xfrm>
          <a:prstGeom prst="roundRect">
            <a:avLst>
              <a:gd name="adj" fmla="val 9560"/>
            </a:avLst>
          </a:prstGeom>
          <a:ln w="38100">
            <a:solidFill>
              <a:srgbClr val="7767AF"/>
            </a:solidFill>
          </a:ln>
        </p:spPr>
      </p:pic>
      <p:pic>
        <p:nvPicPr>
          <p:cNvPr id="15" name="Picture 14" descr="A picture containing outdoor, plant, vegetable&#10;&#10;Description automatically generated">
            <a:extLst>
              <a:ext uri="{FF2B5EF4-FFF2-40B4-BE49-F238E27FC236}">
                <a16:creationId xmlns:a16="http://schemas.microsoft.com/office/drawing/2014/main" id="{BA496CEE-32F5-DB4F-9A19-3B369F5801D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226349" y="4374232"/>
            <a:ext cx="1701919" cy="1540123"/>
          </a:xfrm>
          <a:prstGeom prst="roundRect">
            <a:avLst>
              <a:gd name="adj" fmla="val 8846"/>
            </a:avLst>
          </a:prstGeom>
          <a:ln w="38100">
            <a:solidFill>
              <a:srgbClr val="7767AF"/>
            </a:solidFill>
          </a:ln>
        </p:spPr>
      </p:pic>
      <p:sp>
        <p:nvSpPr>
          <p:cNvPr id="19" name="Rounded Rectangle 18">
            <a:extLst>
              <a:ext uri="{FF2B5EF4-FFF2-40B4-BE49-F238E27FC236}">
                <a16:creationId xmlns:a16="http://schemas.microsoft.com/office/drawing/2014/main" id="{C25A0F6E-9619-F849-B81E-34D467CD37A5}"/>
              </a:ext>
            </a:extLst>
          </p:cNvPr>
          <p:cNvSpPr/>
          <p:nvPr/>
        </p:nvSpPr>
        <p:spPr>
          <a:xfrm>
            <a:off x="1179950" y="3872443"/>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56A0C89A-4E19-1D48-9E50-5A72F44FF588}"/>
              </a:ext>
            </a:extLst>
          </p:cNvPr>
          <p:cNvSpPr/>
          <p:nvPr/>
        </p:nvSpPr>
        <p:spPr>
          <a:xfrm>
            <a:off x="3297658" y="3877338"/>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a:t>
            </a:r>
          </a:p>
        </p:txBody>
      </p:sp>
      <p:sp>
        <p:nvSpPr>
          <p:cNvPr id="27" name="Rounded Rectangle 26">
            <a:extLst>
              <a:ext uri="{FF2B5EF4-FFF2-40B4-BE49-F238E27FC236}">
                <a16:creationId xmlns:a16="http://schemas.microsoft.com/office/drawing/2014/main" id="{944CAAC7-C94F-BB4F-95FD-7E63A813F40A}"/>
              </a:ext>
            </a:extLst>
          </p:cNvPr>
          <p:cNvSpPr/>
          <p:nvPr/>
        </p:nvSpPr>
        <p:spPr>
          <a:xfrm>
            <a:off x="5596311" y="3860568"/>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a:extLst>
              <a:ext uri="{FF2B5EF4-FFF2-40B4-BE49-F238E27FC236}">
                <a16:creationId xmlns:a16="http://schemas.microsoft.com/office/drawing/2014/main" id="{3A5FCE43-8E05-BB44-9760-661EC086C5B8}"/>
              </a:ext>
            </a:extLst>
          </p:cNvPr>
          <p:cNvSpPr/>
          <p:nvPr/>
        </p:nvSpPr>
        <p:spPr>
          <a:xfrm>
            <a:off x="8044148" y="3823033"/>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nettles</a:t>
            </a:r>
          </a:p>
        </p:txBody>
      </p:sp>
      <p:sp>
        <p:nvSpPr>
          <p:cNvPr id="29" name="Rounded Rectangle 28">
            <a:extLst>
              <a:ext uri="{FF2B5EF4-FFF2-40B4-BE49-F238E27FC236}">
                <a16:creationId xmlns:a16="http://schemas.microsoft.com/office/drawing/2014/main" id="{FF39A9F6-A07D-ED41-82AB-BA531C29DBE3}"/>
              </a:ext>
            </a:extLst>
          </p:cNvPr>
          <p:cNvSpPr/>
          <p:nvPr/>
        </p:nvSpPr>
        <p:spPr>
          <a:xfrm>
            <a:off x="1384002" y="5749037"/>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EA05B969-8C68-D346-8BE8-7E8FFF5F939B}"/>
              </a:ext>
            </a:extLst>
          </p:cNvPr>
          <p:cNvSpPr/>
          <p:nvPr/>
        </p:nvSpPr>
        <p:spPr>
          <a:xfrm>
            <a:off x="3476695" y="5727504"/>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dog rose</a:t>
            </a:r>
          </a:p>
        </p:txBody>
      </p:sp>
      <p:sp>
        <p:nvSpPr>
          <p:cNvPr id="31" name="Rounded Rectangle 30">
            <a:extLst>
              <a:ext uri="{FF2B5EF4-FFF2-40B4-BE49-F238E27FC236}">
                <a16:creationId xmlns:a16="http://schemas.microsoft.com/office/drawing/2014/main" id="{BB433D49-1DA8-9244-9FB7-B6F3CBEB58EC}"/>
              </a:ext>
            </a:extLst>
          </p:cNvPr>
          <p:cNvSpPr/>
          <p:nvPr/>
        </p:nvSpPr>
        <p:spPr>
          <a:xfrm>
            <a:off x="5749412" y="5717930"/>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908B54A0-084D-124C-B445-A59CBFFD5D8C}"/>
              </a:ext>
            </a:extLst>
          </p:cNvPr>
          <p:cNvSpPr/>
          <p:nvPr/>
        </p:nvSpPr>
        <p:spPr>
          <a:xfrm>
            <a:off x="8022129" y="5727504"/>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78FF052F-6887-7445-8805-DDB21A574889}"/>
              </a:ext>
            </a:extLst>
          </p:cNvPr>
          <p:cNvSpPr/>
          <p:nvPr/>
        </p:nvSpPr>
        <p:spPr>
          <a:xfrm>
            <a:off x="1179950" y="3868659"/>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dandelion</a:t>
            </a:r>
          </a:p>
        </p:txBody>
      </p:sp>
      <p:sp>
        <p:nvSpPr>
          <p:cNvPr id="38" name="Rounded Rectangle 37">
            <a:extLst>
              <a:ext uri="{FF2B5EF4-FFF2-40B4-BE49-F238E27FC236}">
                <a16:creationId xmlns:a16="http://schemas.microsoft.com/office/drawing/2014/main" id="{F0E7C6E3-4976-804F-9D4A-CC8EAD2E00DC}"/>
              </a:ext>
            </a:extLst>
          </p:cNvPr>
          <p:cNvSpPr/>
          <p:nvPr/>
        </p:nvSpPr>
        <p:spPr>
          <a:xfrm>
            <a:off x="3297658" y="3869731"/>
            <a:ext cx="1363246"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daisies</a:t>
            </a:r>
            <a:endParaRPr lang="en-US" sz="2000" dirty="0">
              <a:solidFill>
                <a:schemeClr val="bg1"/>
              </a:solidFill>
            </a:endParaRPr>
          </a:p>
        </p:txBody>
      </p:sp>
      <p:sp>
        <p:nvSpPr>
          <p:cNvPr id="39" name="Rounded Rectangle 38">
            <a:extLst>
              <a:ext uri="{FF2B5EF4-FFF2-40B4-BE49-F238E27FC236}">
                <a16:creationId xmlns:a16="http://schemas.microsoft.com/office/drawing/2014/main" id="{96BA6EF9-DE8C-ED47-9DFB-89C0B73992A7}"/>
              </a:ext>
            </a:extLst>
          </p:cNvPr>
          <p:cNvSpPr/>
          <p:nvPr/>
        </p:nvSpPr>
        <p:spPr>
          <a:xfrm>
            <a:off x="5596311" y="3859381"/>
            <a:ext cx="1363246"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buttercups</a:t>
            </a:r>
            <a:endParaRPr lang="en-US" sz="2000" dirty="0">
              <a:solidFill>
                <a:schemeClr val="bg1"/>
              </a:solidFill>
            </a:endParaRPr>
          </a:p>
        </p:txBody>
      </p:sp>
      <p:sp>
        <p:nvSpPr>
          <p:cNvPr id="40" name="Rounded Rectangle 39">
            <a:extLst>
              <a:ext uri="{FF2B5EF4-FFF2-40B4-BE49-F238E27FC236}">
                <a16:creationId xmlns:a16="http://schemas.microsoft.com/office/drawing/2014/main" id="{0637DDC7-2596-4742-9431-226BC89E0FBB}"/>
              </a:ext>
            </a:extLst>
          </p:cNvPr>
          <p:cNvSpPr/>
          <p:nvPr/>
        </p:nvSpPr>
        <p:spPr>
          <a:xfrm>
            <a:off x="1384002" y="5747135"/>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ivy</a:t>
            </a:r>
            <a:endParaRPr lang="en-US" sz="2000" dirty="0">
              <a:solidFill>
                <a:schemeClr val="bg1"/>
              </a:solidFill>
            </a:endParaRPr>
          </a:p>
        </p:txBody>
      </p:sp>
      <p:sp>
        <p:nvSpPr>
          <p:cNvPr id="41" name="Rounded Rectangle 40">
            <a:extLst>
              <a:ext uri="{FF2B5EF4-FFF2-40B4-BE49-F238E27FC236}">
                <a16:creationId xmlns:a16="http://schemas.microsoft.com/office/drawing/2014/main" id="{3E761002-7945-CE43-AD96-1BF24B844D11}"/>
              </a:ext>
            </a:extLst>
          </p:cNvPr>
          <p:cNvSpPr/>
          <p:nvPr/>
        </p:nvSpPr>
        <p:spPr>
          <a:xfrm>
            <a:off x="5749412" y="5709111"/>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clover</a:t>
            </a:r>
            <a:endParaRPr lang="en-US" sz="2000" dirty="0">
              <a:solidFill>
                <a:schemeClr val="bg1"/>
              </a:solidFill>
            </a:endParaRPr>
          </a:p>
        </p:txBody>
      </p:sp>
      <p:sp>
        <p:nvSpPr>
          <p:cNvPr id="42" name="Rounded Rectangle 41">
            <a:extLst>
              <a:ext uri="{FF2B5EF4-FFF2-40B4-BE49-F238E27FC236}">
                <a16:creationId xmlns:a16="http://schemas.microsoft.com/office/drawing/2014/main" id="{59640306-B323-934F-B433-1854914A803B}"/>
              </a:ext>
            </a:extLst>
          </p:cNvPr>
          <p:cNvSpPr/>
          <p:nvPr/>
        </p:nvSpPr>
        <p:spPr>
          <a:xfrm>
            <a:off x="8022129" y="5719523"/>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bramble</a:t>
            </a:r>
            <a:endParaRPr lang="en-US" sz="2000" dirty="0">
              <a:solidFill>
                <a:schemeClr val="bg1"/>
              </a:solidFill>
            </a:endParaRPr>
          </a:p>
        </p:txBody>
      </p:sp>
      <p:sp>
        <p:nvSpPr>
          <p:cNvPr id="44" name="Rectangle: Rounded Corners 9">
            <a:extLst>
              <a:ext uri="{FF2B5EF4-FFF2-40B4-BE49-F238E27FC236}">
                <a16:creationId xmlns:a16="http://schemas.microsoft.com/office/drawing/2014/main" id="{77DC31EE-62B7-C44A-A1AD-CA8FC687231A}"/>
              </a:ext>
            </a:extLst>
          </p:cNvPr>
          <p:cNvSpPr/>
          <p:nvPr/>
        </p:nvSpPr>
        <p:spPr>
          <a:xfrm>
            <a:off x="802520" y="6357610"/>
            <a:ext cx="6783269" cy="858501"/>
          </a:xfrm>
          <a:prstGeom prst="roundRect">
            <a:avLst>
              <a:gd name="adj" fmla="val 11348"/>
            </a:avLst>
          </a:prstGeom>
          <a:solidFill>
            <a:srgbClr val="C9CBE5"/>
          </a:solidFill>
          <a:ln w="38100">
            <a:solidFill>
              <a:srgbClr val="5C4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GB" dirty="0">
                <a:solidFill>
                  <a:schemeClr val="tx1"/>
                </a:solidFill>
              </a:rPr>
              <a:t>Can you spot a plant that could also be a garden plant? Why can it be both?</a:t>
            </a:r>
            <a:endParaRPr lang="en-GB" altLang="en-US" kern="0" dirty="0">
              <a:solidFill>
                <a:schemeClr val="tx1"/>
              </a:solidFill>
            </a:endParaRPr>
          </a:p>
        </p:txBody>
      </p:sp>
    </p:spTree>
    <p:extLst>
      <p:ext uri="{BB962C8B-B14F-4D97-AF65-F5344CB8AC3E}">
        <p14:creationId xmlns:p14="http://schemas.microsoft.com/office/powerpoint/2010/main" val="381697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1000" fill="hold"/>
                                        <p:tgtEl>
                                          <p:spTgt spid="44"/>
                                        </p:tgtEl>
                                        <p:attrNameLst>
                                          <p:attrName>ppt_x</p:attrName>
                                        </p:attrNameLst>
                                      </p:cBhvr>
                                      <p:tavLst>
                                        <p:tav tm="0">
                                          <p:val>
                                            <p:strVal val="#ppt_x"/>
                                          </p:val>
                                        </p:tav>
                                        <p:tav tm="100000">
                                          <p:val>
                                            <p:strVal val="#ppt_x"/>
                                          </p:val>
                                        </p:tav>
                                      </p:tavLst>
                                    </p:anim>
                                    <p:anim calcmode="lin" valueType="num">
                                      <p:cBhvr additive="base">
                                        <p:cTn id="38" dur="100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P spid="41" grpId="0" animBg="1"/>
      <p:bldP spid="42"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2EB2AE-C115-534D-BEDE-B09E553FB8D2}"/>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Remember It</a:t>
            </a:r>
          </a:p>
        </p:txBody>
      </p:sp>
      <p:grpSp>
        <p:nvGrpSpPr>
          <p:cNvPr id="3" name="ICONS">
            <a:extLst>
              <a:ext uri="{FF2B5EF4-FFF2-40B4-BE49-F238E27FC236}">
                <a16:creationId xmlns:a16="http://schemas.microsoft.com/office/drawing/2014/main" id="{CD245286-4F98-0A41-8261-1E0D25D96A91}"/>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F2505D8C-3724-C340-8681-59FE97C4BCF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AF25F7F4-94AF-E247-B930-0E837495E35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1AE7C16C-2CAA-8B48-AAF8-D8D7D64473A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53C967DD-8D82-B041-A70A-EEDF5B8F001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E0B11D88-4E85-B24B-8D0B-499E54AC0AE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3B6508BD-DB47-6848-AACE-E9096645E67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9DDA410A-8D89-3D4A-85FE-D96D5005E7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1" name="Rectangle: Rounded Corners 9">
            <a:extLst>
              <a:ext uri="{FF2B5EF4-FFF2-40B4-BE49-F238E27FC236}">
                <a16:creationId xmlns:a16="http://schemas.microsoft.com/office/drawing/2014/main" id="{9DDEB567-EB6A-8943-A05A-535146F0FB0E}"/>
              </a:ext>
            </a:extLst>
          </p:cNvPr>
          <p:cNvSpPr/>
          <p:nvPr/>
        </p:nvSpPr>
        <p:spPr>
          <a:xfrm>
            <a:off x="2216572" y="1487075"/>
            <a:ext cx="6258667" cy="864000"/>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help to fill in the missing names of these plants from our Knowledge Organiser?</a:t>
            </a:r>
          </a:p>
        </p:txBody>
      </p:sp>
      <p:sp>
        <p:nvSpPr>
          <p:cNvPr id="13" name="Rounded Rectangle 12">
            <a:extLst>
              <a:ext uri="{FF2B5EF4-FFF2-40B4-BE49-F238E27FC236}">
                <a16:creationId xmlns:a16="http://schemas.microsoft.com/office/drawing/2014/main" id="{70C60D8C-9F27-FD4B-BBD8-9A16F5BB485E}"/>
              </a:ext>
            </a:extLst>
          </p:cNvPr>
          <p:cNvSpPr/>
          <p:nvPr/>
        </p:nvSpPr>
        <p:spPr>
          <a:xfrm>
            <a:off x="-243839" y="1791728"/>
            <a:ext cx="2255520" cy="584775"/>
          </a:xfrm>
          <a:prstGeom prst="roundRect">
            <a:avLst/>
          </a:prstGeom>
          <a:solidFill>
            <a:srgbClr val="4B3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3BFF55D-DE9C-4F47-A91E-3AE1304A340F}"/>
              </a:ext>
            </a:extLst>
          </p:cNvPr>
          <p:cNvSpPr txBox="1"/>
          <p:nvPr/>
        </p:nvSpPr>
        <p:spPr>
          <a:xfrm>
            <a:off x="134583" y="1890636"/>
            <a:ext cx="1877098" cy="400110"/>
          </a:xfrm>
          <a:prstGeom prst="rect">
            <a:avLst/>
          </a:prstGeom>
          <a:noFill/>
        </p:spPr>
        <p:txBody>
          <a:bodyPr wrap="square" rtlCol="0">
            <a:spAutoFit/>
          </a:bodyPr>
          <a:lstStyle/>
          <a:p>
            <a:pPr algn="ctr"/>
            <a:r>
              <a:rPr lang="en-US" sz="2000" dirty="0">
                <a:solidFill>
                  <a:schemeClr val="bg1"/>
                </a:solidFill>
              </a:rPr>
              <a:t>Garden Plants</a:t>
            </a:r>
          </a:p>
        </p:txBody>
      </p:sp>
      <p:pic>
        <p:nvPicPr>
          <p:cNvPr id="22" name="Picture 21" descr="A close up of a flower&#10;&#10;Description automatically generated with low confidence">
            <a:extLst>
              <a:ext uri="{FF2B5EF4-FFF2-40B4-BE49-F238E27FC236}">
                <a16:creationId xmlns:a16="http://schemas.microsoft.com/office/drawing/2014/main" id="{1BD8D2CB-5A2C-864A-81F1-5FF3BA1C6D4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94281" y="2513143"/>
            <a:ext cx="1960464" cy="1622794"/>
          </a:xfrm>
          <a:prstGeom prst="roundRect">
            <a:avLst>
              <a:gd name="adj" fmla="val 7988"/>
            </a:avLst>
          </a:prstGeom>
          <a:ln w="38100">
            <a:solidFill>
              <a:srgbClr val="7767AF"/>
            </a:solidFill>
          </a:ln>
        </p:spPr>
      </p:pic>
      <p:pic>
        <p:nvPicPr>
          <p:cNvPr id="24" name="Picture 23" descr="A close up of a flower&#10;&#10;Description automatically generated with low confidence">
            <a:extLst>
              <a:ext uri="{FF2B5EF4-FFF2-40B4-BE49-F238E27FC236}">
                <a16:creationId xmlns:a16="http://schemas.microsoft.com/office/drawing/2014/main" id="{357E85BA-C36E-EE48-9D52-69FFF16637F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376717" y="2493993"/>
            <a:ext cx="1915225" cy="1621956"/>
          </a:xfrm>
          <a:prstGeom prst="roundRect">
            <a:avLst>
              <a:gd name="adj" fmla="val 7257"/>
            </a:avLst>
          </a:prstGeom>
          <a:ln w="38100">
            <a:solidFill>
              <a:srgbClr val="7767AF"/>
            </a:solidFill>
          </a:ln>
        </p:spPr>
      </p:pic>
      <p:pic>
        <p:nvPicPr>
          <p:cNvPr id="26" name="Picture 25" descr="A group of sunflowers&#10;&#10;Description automatically generated">
            <a:extLst>
              <a:ext uri="{FF2B5EF4-FFF2-40B4-BE49-F238E27FC236}">
                <a16:creationId xmlns:a16="http://schemas.microsoft.com/office/drawing/2014/main" id="{BD5D86BA-CB69-BD41-8F7B-267C1FC9A86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896349" y="2501268"/>
            <a:ext cx="1701183" cy="1626766"/>
          </a:xfrm>
          <a:prstGeom prst="roundRect">
            <a:avLst>
              <a:gd name="adj" fmla="val 7834"/>
            </a:avLst>
          </a:prstGeom>
          <a:ln w="38100">
            <a:solidFill>
              <a:srgbClr val="7767AF"/>
            </a:solidFill>
          </a:ln>
        </p:spPr>
      </p:pic>
      <p:pic>
        <p:nvPicPr>
          <p:cNvPr id="28" name="Picture 27" descr="A picture containing plant, grass, flower, outdoor&#10;&#10;Description automatically generated">
            <a:extLst>
              <a:ext uri="{FF2B5EF4-FFF2-40B4-BE49-F238E27FC236}">
                <a16:creationId xmlns:a16="http://schemas.microsoft.com/office/drawing/2014/main" id="{CFD41249-D856-3F4C-B92E-5B9ED356004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637663" y="2506488"/>
            <a:ext cx="1908272" cy="1609462"/>
          </a:xfrm>
          <a:prstGeom prst="roundRect">
            <a:avLst>
              <a:gd name="adj" fmla="val 8554"/>
            </a:avLst>
          </a:prstGeom>
          <a:ln w="38100">
            <a:solidFill>
              <a:srgbClr val="7767AF"/>
            </a:solidFill>
          </a:ln>
        </p:spPr>
      </p:pic>
      <p:pic>
        <p:nvPicPr>
          <p:cNvPr id="30" name="Picture 29" descr="A close up of some flowers&#10;&#10;Description automatically generated with low confidence">
            <a:extLst>
              <a:ext uri="{FF2B5EF4-FFF2-40B4-BE49-F238E27FC236}">
                <a16:creationId xmlns:a16="http://schemas.microsoft.com/office/drawing/2014/main" id="{30680DEE-90DA-7248-BBF7-4F0E63FB9959}"/>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247843" y="4501230"/>
            <a:ext cx="1563133" cy="1466110"/>
          </a:xfrm>
          <a:prstGeom prst="roundRect">
            <a:avLst>
              <a:gd name="adj" fmla="val 6456"/>
            </a:avLst>
          </a:prstGeom>
          <a:ln w="38100">
            <a:solidFill>
              <a:srgbClr val="7767AF"/>
            </a:solidFill>
          </a:ln>
        </p:spPr>
      </p:pic>
      <p:pic>
        <p:nvPicPr>
          <p:cNvPr id="32" name="Picture 31" descr="A field of purple flowers&#10;&#10;Description automatically generated with medium confidence">
            <a:extLst>
              <a:ext uri="{FF2B5EF4-FFF2-40B4-BE49-F238E27FC236}">
                <a16:creationId xmlns:a16="http://schemas.microsoft.com/office/drawing/2014/main" id="{42F7A9E3-717F-C14F-8C64-E52FB49AA38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4133836" y="4486788"/>
            <a:ext cx="2014240" cy="1480552"/>
          </a:xfrm>
          <a:prstGeom prst="roundRect">
            <a:avLst>
              <a:gd name="adj" fmla="val 7930"/>
            </a:avLst>
          </a:prstGeom>
          <a:ln w="38100">
            <a:solidFill>
              <a:srgbClr val="7767AF"/>
            </a:solidFill>
          </a:ln>
        </p:spPr>
      </p:pic>
      <p:pic>
        <p:nvPicPr>
          <p:cNvPr id="34" name="Picture 33" descr="A close up of a purple flower&#10;&#10;Description automatically generated with medium confidence">
            <a:extLst>
              <a:ext uri="{FF2B5EF4-FFF2-40B4-BE49-F238E27FC236}">
                <a16:creationId xmlns:a16="http://schemas.microsoft.com/office/drawing/2014/main" id="{81A0CF53-E02E-FD4B-B925-6EADFD42C34D}"/>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6482874" y="4486071"/>
            <a:ext cx="2246996" cy="1481986"/>
          </a:xfrm>
          <a:prstGeom prst="roundRect">
            <a:avLst>
              <a:gd name="adj" fmla="val 9621"/>
            </a:avLst>
          </a:prstGeom>
          <a:ln w="38100">
            <a:solidFill>
              <a:srgbClr val="7767AF"/>
            </a:solidFill>
          </a:ln>
        </p:spPr>
      </p:pic>
      <p:sp>
        <p:nvSpPr>
          <p:cNvPr id="35" name="Rounded Rectangle 34">
            <a:extLst>
              <a:ext uri="{FF2B5EF4-FFF2-40B4-BE49-F238E27FC236}">
                <a16:creationId xmlns:a16="http://schemas.microsoft.com/office/drawing/2014/main" id="{56E20745-7681-2C41-A19B-E92CEBE6F646}"/>
              </a:ext>
            </a:extLst>
          </p:cNvPr>
          <p:cNvSpPr/>
          <p:nvPr/>
        </p:nvSpPr>
        <p:spPr>
          <a:xfrm>
            <a:off x="1391095" y="3941013"/>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rPr>
              <a:t>fuchsia</a:t>
            </a:r>
            <a:endParaRPr lang="en-US" sz="2000" dirty="0">
              <a:solidFill>
                <a:schemeClr val="bg1"/>
              </a:solidFill>
            </a:endParaRPr>
          </a:p>
        </p:txBody>
      </p:sp>
      <p:sp>
        <p:nvSpPr>
          <p:cNvPr id="36" name="Rounded Rectangle 35">
            <a:extLst>
              <a:ext uri="{FF2B5EF4-FFF2-40B4-BE49-F238E27FC236}">
                <a16:creationId xmlns:a16="http://schemas.microsoft.com/office/drawing/2014/main" id="{AE2691EC-1983-0043-A161-2BFC2041C50E}"/>
              </a:ext>
            </a:extLst>
          </p:cNvPr>
          <p:cNvSpPr/>
          <p:nvPr/>
        </p:nvSpPr>
        <p:spPr>
          <a:xfrm>
            <a:off x="3654065" y="3948916"/>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8" name="Rounded Rectangle 37">
            <a:extLst>
              <a:ext uri="{FF2B5EF4-FFF2-40B4-BE49-F238E27FC236}">
                <a16:creationId xmlns:a16="http://schemas.microsoft.com/office/drawing/2014/main" id="{C47269AB-2ACD-6E4D-B9FC-B95D8534ACDC}"/>
              </a:ext>
            </a:extLst>
          </p:cNvPr>
          <p:cNvSpPr/>
          <p:nvPr/>
        </p:nvSpPr>
        <p:spPr>
          <a:xfrm>
            <a:off x="5912937" y="3962219"/>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39" name="Rounded Rectangle 38">
            <a:extLst>
              <a:ext uri="{FF2B5EF4-FFF2-40B4-BE49-F238E27FC236}">
                <a16:creationId xmlns:a16="http://schemas.microsoft.com/office/drawing/2014/main" id="{28338F2D-9F2C-034F-BC1C-F18E8192BB40}"/>
              </a:ext>
            </a:extLst>
          </p:cNvPr>
          <p:cNvSpPr/>
          <p:nvPr/>
        </p:nvSpPr>
        <p:spPr>
          <a:xfrm>
            <a:off x="8071477" y="3955521"/>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0" name="Rounded Rectangle 39">
            <a:extLst>
              <a:ext uri="{FF2B5EF4-FFF2-40B4-BE49-F238E27FC236}">
                <a16:creationId xmlns:a16="http://schemas.microsoft.com/office/drawing/2014/main" id="{8D65A02D-A91F-5448-9C20-F23BA3779A94}"/>
              </a:ext>
            </a:extLst>
          </p:cNvPr>
          <p:cNvSpPr/>
          <p:nvPr/>
        </p:nvSpPr>
        <p:spPr>
          <a:xfrm>
            <a:off x="2352675" y="5773117"/>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1" name="Rounded Rectangle 40">
            <a:extLst>
              <a:ext uri="{FF2B5EF4-FFF2-40B4-BE49-F238E27FC236}">
                <a16:creationId xmlns:a16="http://schemas.microsoft.com/office/drawing/2014/main" id="{E688F494-1B68-5143-AA8B-31A73D76D8C4}"/>
              </a:ext>
            </a:extLst>
          </p:cNvPr>
          <p:cNvSpPr/>
          <p:nvPr/>
        </p:nvSpPr>
        <p:spPr>
          <a:xfrm>
            <a:off x="4458065" y="5790598"/>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2" name="Rounded Rectangle 41">
            <a:extLst>
              <a:ext uri="{FF2B5EF4-FFF2-40B4-BE49-F238E27FC236}">
                <a16:creationId xmlns:a16="http://schemas.microsoft.com/office/drawing/2014/main" id="{ABBB6B80-90EC-9B41-880D-AEEA685E7710}"/>
              </a:ext>
            </a:extLst>
          </p:cNvPr>
          <p:cNvSpPr/>
          <p:nvPr/>
        </p:nvSpPr>
        <p:spPr>
          <a:xfrm>
            <a:off x="6944657" y="5786251"/>
            <a:ext cx="1357724" cy="374042"/>
          </a:xfrm>
          <a:prstGeom prst="roundRect">
            <a:avLst/>
          </a:prstGeom>
          <a:solidFill>
            <a:schemeClr val="bg1"/>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43" name="Rounded Rectangle 42">
            <a:extLst>
              <a:ext uri="{FF2B5EF4-FFF2-40B4-BE49-F238E27FC236}">
                <a16:creationId xmlns:a16="http://schemas.microsoft.com/office/drawing/2014/main" id="{6FF13B5D-37C6-694E-8205-20EE151AD797}"/>
              </a:ext>
            </a:extLst>
          </p:cNvPr>
          <p:cNvSpPr/>
          <p:nvPr/>
        </p:nvSpPr>
        <p:spPr>
          <a:xfrm>
            <a:off x="3654065" y="3946026"/>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pansies</a:t>
            </a:r>
          </a:p>
        </p:txBody>
      </p:sp>
      <p:sp>
        <p:nvSpPr>
          <p:cNvPr id="44" name="Rounded Rectangle 43">
            <a:extLst>
              <a:ext uri="{FF2B5EF4-FFF2-40B4-BE49-F238E27FC236}">
                <a16:creationId xmlns:a16="http://schemas.microsoft.com/office/drawing/2014/main" id="{BDB79547-C84A-7E4D-BCE1-986DA768BF9C}"/>
              </a:ext>
            </a:extLst>
          </p:cNvPr>
          <p:cNvSpPr/>
          <p:nvPr/>
        </p:nvSpPr>
        <p:spPr>
          <a:xfrm>
            <a:off x="5908438" y="3962044"/>
            <a:ext cx="1365816"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sweet pea</a:t>
            </a:r>
          </a:p>
        </p:txBody>
      </p:sp>
      <p:sp>
        <p:nvSpPr>
          <p:cNvPr id="45" name="Rounded Rectangle 44">
            <a:extLst>
              <a:ext uri="{FF2B5EF4-FFF2-40B4-BE49-F238E27FC236}">
                <a16:creationId xmlns:a16="http://schemas.microsoft.com/office/drawing/2014/main" id="{5C319400-7B70-3043-8554-DC731154ADCA}"/>
              </a:ext>
            </a:extLst>
          </p:cNvPr>
          <p:cNvSpPr/>
          <p:nvPr/>
        </p:nvSpPr>
        <p:spPr>
          <a:xfrm>
            <a:off x="8064485" y="3948916"/>
            <a:ext cx="1365816"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sunflower</a:t>
            </a:r>
          </a:p>
        </p:txBody>
      </p:sp>
      <p:sp>
        <p:nvSpPr>
          <p:cNvPr id="46" name="Rounded Rectangle 45">
            <a:extLst>
              <a:ext uri="{FF2B5EF4-FFF2-40B4-BE49-F238E27FC236}">
                <a16:creationId xmlns:a16="http://schemas.microsoft.com/office/drawing/2014/main" id="{48AD8193-187B-A248-B10C-D357C0165785}"/>
              </a:ext>
            </a:extLst>
          </p:cNvPr>
          <p:cNvSpPr/>
          <p:nvPr/>
        </p:nvSpPr>
        <p:spPr>
          <a:xfrm>
            <a:off x="2351764" y="5772101"/>
            <a:ext cx="1354583"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rose</a:t>
            </a:r>
          </a:p>
        </p:txBody>
      </p:sp>
      <p:sp>
        <p:nvSpPr>
          <p:cNvPr id="47" name="Rounded Rectangle 46">
            <a:extLst>
              <a:ext uri="{FF2B5EF4-FFF2-40B4-BE49-F238E27FC236}">
                <a16:creationId xmlns:a16="http://schemas.microsoft.com/office/drawing/2014/main" id="{B9EB2630-CA95-C44D-952D-15EC05C129C1}"/>
              </a:ext>
            </a:extLst>
          </p:cNvPr>
          <p:cNvSpPr/>
          <p:nvPr/>
        </p:nvSpPr>
        <p:spPr>
          <a:xfrm>
            <a:off x="4458065" y="5789582"/>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lavender</a:t>
            </a:r>
          </a:p>
        </p:txBody>
      </p:sp>
      <p:sp>
        <p:nvSpPr>
          <p:cNvPr id="48" name="Rounded Rectangle 47">
            <a:extLst>
              <a:ext uri="{FF2B5EF4-FFF2-40B4-BE49-F238E27FC236}">
                <a16:creationId xmlns:a16="http://schemas.microsoft.com/office/drawing/2014/main" id="{FDA5FE1B-46AC-2448-A03A-6824147AC73A}"/>
              </a:ext>
            </a:extLst>
          </p:cNvPr>
          <p:cNvSpPr/>
          <p:nvPr/>
        </p:nvSpPr>
        <p:spPr>
          <a:xfrm>
            <a:off x="6944657" y="5779646"/>
            <a:ext cx="1357724" cy="374042"/>
          </a:xfrm>
          <a:prstGeom prst="roundRect">
            <a:avLst/>
          </a:prstGeom>
          <a:solidFill>
            <a:srgbClr val="7767AF"/>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iris</a:t>
            </a:r>
          </a:p>
        </p:txBody>
      </p:sp>
      <p:sp>
        <p:nvSpPr>
          <p:cNvPr id="50" name="Rectangle: Rounded Corners 9">
            <a:extLst>
              <a:ext uri="{FF2B5EF4-FFF2-40B4-BE49-F238E27FC236}">
                <a16:creationId xmlns:a16="http://schemas.microsoft.com/office/drawing/2014/main" id="{C38032A2-7D8F-B348-9174-470DFF200512}"/>
              </a:ext>
            </a:extLst>
          </p:cNvPr>
          <p:cNvSpPr/>
          <p:nvPr/>
        </p:nvSpPr>
        <p:spPr>
          <a:xfrm>
            <a:off x="836224" y="6365500"/>
            <a:ext cx="5609924" cy="858501"/>
          </a:xfrm>
          <a:prstGeom prst="roundRect">
            <a:avLst>
              <a:gd name="adj" fmla="val 11348"/>
            </a:avLst>
          </a:prstGeom>
          <a:solidFill>
            <a:srgbClr val="C9CBE5"/>
          </a:solidFill>
          <a:ln w="38100">
            <a:solidFill>
              <a:srgbClr val="5C4787"/>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buNone/>
            </a:pPr>
            <a:r>
              <a:rPr lang="en-GB" dirty="0">
                <a:solidFill>
                  <a:schemeClr val="tx1"/>
                </a:solidFill>
              </a:rPr>
              <a:t>Have you seen any of these plants in real life? Can you tell me a fact about one of them?</a:t>
            </a:r>
            <a:endParaRPr lang="en-GB" altLang="en-US" kern="0" dirty="0">
              <a:solidFill>
                <a:schemeClr val="tx1"/>
              </a:solidFill>
            </a:endParaRPr>
          </a:p>
        </p:txBody>
      </p:sp>
    </p:spTree>
    <p:extLst>
      <p:ext uri="{BB962C8B-B14F-4D97-AF65-F5344CB8AC3E}">
        <p14:creationId xmlns:p14="http://schemas.microsoft.com/office/powerpoint/2010/main" val="270398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accel="50000" decel="50000"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 calcmode="lin" valueType="num">
                                      <p:cBhvr additive="base">
                                        <p:cTn id="37" dur="1000" fill="hold"/>
                                        <p:tgtEl>
                                          <p:spTgt spid="50"/>
                                        </p:tgtEl>
                                        <p:attrNameLst>
                                          <p:attrName>ppt_x</p:attrName>
                                        </p:attrNameLst>
                                      </p:cBhvr>
                                      <p:tavLst>
                                        <p:tav tm="0">
                                          <p:val>
                                            <p:strVal val="#ppt_x"/>
                                          </p:val>
                                        </p:tav>
                                        <p:tav tm="100000">
                                          <p:val>
                                            <p:strVal val="#ppt_x"/>
                                          </p:val>
                                        </p:tav>
                                      </p:tavLst>
                                    </p:anim>
                                    <p:anim calcmode="lin" valueType="num">
                                      <p:cBhvr additive="base">
                                        <p:cTn id="38" dur="10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48"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4BC453BF-CB6C-EA4E-A47D-E19F42F174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6675" b="22195"/>
          <a:stretch/>
        </p:blipFill>
        <p:spPr>
          <a:xfrm>
            <a:off x="781167" y="2215232"/>
            <a:ext cx="9129478" cy="4589328"/>
          </a:xfrm>
          <a:prstGeom prst="roundRect">
            <a:avLst>
              <a:gd name="adj" fmla="val 2863"/>
            </a:avLst>
          </a:prstGeom>
          <a:ln w="38100">
            <a:solidFill>
              <a:srgbClr val="C9CBE5"/>
            </a:solidFill>
          </a:ln>
        </p:spPr>
      </p:pic>
      <p:sp>
        <p:nvSpPr>
          <p:cNvPr id="2" name="Rectangle 1">
            <a:extLst>
              <a:ext uri="{FF2B5EF4-FFF2-40B4-BE49-F238E27FC236}">
                <a16:creationId xmlns:a16="http://schemas.microsoft.com/office/drawing/2014/main" id="{B5CF829A-C2B7-B248-AA33-61F4850A190D}"/>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Perfect Plants</a:t>
            </a:r>
          </a:p>
        </p:txBody>
      </p:sp>
      <p:grpSp>
        <p:nvGrpSpPr>
          <p:cNvPr id="3" name="ICONS">
            <a:extLst>
              <a:ext uri="{FF2B5EF4-FFF2-40B4-BE49-F238E27FC236}">
                <a16:creationId xmlns:a16="http://schemas.microsoft.com/office/drawing/2014/main" id="{47F44A7C-DAD5-9E46-BFD7-E29A4B6286F3}"/>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C6EC0726-DF90-714D-8A13-6F46604D33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27F17BF9-8264-C54C-9C4C-37F2D2B2994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101FE153-31F8-5D44-8594-16E15A873AC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EA96EE4F-C464-F249-9B59-F18ED84550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3675CD6B-8143-A84E-A475-91483048416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1B6EBC58-0AC7-714D-8C36-60FECA8A90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A772AF55-66E2-A04F-92AC-78E830D8A84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1" name="Rectangle: Rounded Corners 9">
            <a:extLst>
              <a:ext uri="{FF2B5EF4-FFF2-40B4-BE49-F238E27FC236}">
                <a16:creationId xmlns:a16="http://schemas.microsoft.com/office/drawing/2014/main" id="{9E29578D-5806-B742-A000-EFA04BF9CC2C}"/>
              </a:ext>
            </a:extLst>
          </p:cNvPr>
          <p:cNvSpPr/>
          <p:nvPr/>
        </p:nvSpPr>
        <p:spPr>
          <a:xfrm>
            <a:off x="2403894" y="1798894"/>
            <a:ext cx="5109842" cy="944273"/>
          </a:xfrm>
          <a:prstGeom prst="roundRect">
            <a:avLst>
              <a:gd name="adj" fmla="val 18715"/>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r>
              <a:rPr lang="en-GB" dirty="0">
                <a:solidFill>
                  <a:schemeClr val="tx1"/>
                </a:solidFill>
              </a:rPr>
              <a:t>Let’s find out all about </a:t>
            </a:r>
            <a:r>
              <a:rPr lang="en-GB" b="1" dirty="0">
                <a:solidFill>
                  <a:schemeClr val="tx1"/>
                </a:solidFill>
              </a:rPr>
              <a:t>trees</a:t>
            </a:r>
            <a:r>
              <a:rPr lang="en-GB" dirty="0">
                <a:solidFill>
                  <a:schemeClr val="tx1"/>
                </a:solidFill>
              </a:rPr>
              <a:t> in our</a:t>
            </a:r>
            <a:r>
              <a:rPr lang="en-GB" b="1" dirty="0">
                <a:solidFill>
                  <a:srgbClr val="18A0DB"/>
                </a:solidFill>
              </a:rPr>
              <a:t> Perfect Plants eBook</a:t>
            </a:r>
            <a:r>
              <a:rPr lang="en-GB" dirty="0">
                <a:solidFill>
                  <a:schemeClr val="tx1"/>
                </a:solidFill>
              </a:rPr>
              <a:t>.</a:t>
            </a:r>
          </a:p>
        </p:txBody>
      </p:sp>
      <p:grpSp>
        <p:nvGrpSpPr>
          <p:cNvPr id="12" name="eBook">
            <a:extLst>
              <a:ext uri="{FF2B5EF4-FFF2-40B4-BE49-F238E27FC236}">
                <a16:creationId xmlns:a16="http://schemas.microsoft.com/office/drawing/2014/main" id="{68B1E957-11F0-9844-82ED-C36B41F24DE9}"/>
              </a:ext>
            </a:extLst>
          </p:cNvPr>
          <p:cNvGrpSpPr/>
          <p:nvPr/>
        </p:nvGrpSpPr>
        <p:grpSpPr>
          <a:xfrm>
            <a:off x="7217302" y="1430549"/>
            <a:ext cx="1308298" cy="1813826"/>
            <a:chOff x="8595421" y="4979303"/>
            <a:chExt cx="1308298" cy="1813826"/>
          </a:xfrm>
        </p:grpSpPr>
        <p:pic>
          <p:nvPicPr>
            <p:cNvPr id="13" name="eBook Cover">
              <a:hlinkClick r:id="rId10" action="ppaction://hlinksldjump"/>
              <a:extLst>
                <a:ext uri="{FF2B5EF4-FFF2-40B4-BE49-F238E27FC236}">
                  <a16:creationId xmlns:a16="http://schemas.microsoft.com/office/drawing/2014/main" id="{B337302E-E99E-CD46-9AAA-83094A8680F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595421" y="4979303"/>
              <a:ext cx="1184715" cy="1680965"/>
            </a:xfrm>
            <a:prstGeom prst="rect">
              <a:avLst/>
            </a:prstGeom>
            <a:ln w="19050">
              <a:solidFill>
                <a:srgbClr val="4A3583"/>
              </a:solidFill>
            </a:ln>
          </p:spPr>
        </p:pic>
        <p:grpSp>
          <p:nvGrpSpPr>
            <p:cNvPr id="14" name="Group 13">
              <a:extLst>
                <a:ext uri="{FF2B5EF4-FFF2-40B4-BE49-F238E27FC236}">
                  <a16:creationId xmlns:a16="http://schemas.microsoft.com/office/drawing/2014/main" id="{E5EBD7E0-7405-EA42-8CF5-156F27179BB4}"/>
                </a:ext>
              </a:extLst>
            </p:cNvPr>
            <p:cNvGrpSpPr/>
            <p:nvPr/>
          </p:nvGrpSpPr>
          <p:grpSpPr>
            <a:xfrm>
              <a:off x="9326315" y="6215725"/>
              <a:ext cx="577404" cy="577404"/>
              <a:chOff x="9326315" y="6215725"/>
              <a:chExt cx="577404" cy="577404"/>
            </a:xfrm>
          </p:grpSpPr>
          <p:sp>
            <p:nvSpPr>
              <p:cNvPr id="15" name="Icon colour">
                <a:hlinkClick r:id="rId10" action="ppaction://hlinksldjump"/>
                <a:extLst>
                  <a:ext uri="{FF2B5EF4-FFF2-40B4-BE49-F238E27FC236}">
                    <a16:creationId xmlns:a16="http://schemas.microsoft.com/office/drawing/2014/main" id="{3A06CE82-8E92-654B-A383-FE508290CCDA}"/>
                  </a:ext>
                </a:extLst>
              </p:cNvPr>
              <p:cNvSpPr/>
              <p:nvPr/>
            </p:nvSpPr>
            <p:spPr>
              <a:xfrm>
                <a:off x="9326315" y="6215725"/>
                <a:ext cx="577404" cy="577404"/>
              </a:xfrm>
              <a:prstGeom prst="ellipse">
                <a:avLst/>
              </a:prstGeom>
              <a:solidFill>
                <a:srgbClr val="E50A7E"/>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6" name="Group 15">
                <a:extLst>
                  <a:ext uri="{FF2B5EF4-FFF2-40B4-BE49-F238E27FC236}">
                    <a16:creationId xmlns:a16="http://schemas.microsoft.com/office/drawing/2014/main" id="{F4EA9F2D-6806-404C-81DF-C82293F0C732}"/>
                  </a:ext>
                </a:extLst>
              </p:cNvPr>
              <p:cNvGrpSpPr/>
              <p:nvPr/>
            </p:nvGrpSpPr>
            <p:grpSpPr>
              <a:xfrm>
                <a:off x="9418299" y="6312889"/>
                <a:ext cx="393436" cy="383076"/>
                <a:chOff x="6489605" y="4731874"/>
                <a:chExt cx="442899" cy="431237"/>
              </a:xfrm>
            </p:grpSpPr>
            <p:cxnSp>
              <p:nvCxnSpPr>
                <p:cNvPr id="17" name="Straight Arrow Connector 16">
                  <a:extLst>
                    <a:ext uri="{FF2B5EF4-FFF2-40B4-BE49-F238E27FC236}">
                      <a16:creationId xmlns:a16="http://schemas.microsoft.com/office/drawing/2014/main" id="{CA4BF8FC-EAD9-3A4B-B78B-9297BDCEC317}"/>
                    </a:ext>
                  </a:extLst>
                </p:cNvPr>
                <p:cNvCxnSpPr/>
                <p:nvPr/>
              </p:nvCxnSpPr>
              <p:spPr>
                <a:xfrm rot="2700000">
                  <a:off x="6601925" y="4938472"/>
                  <a:ext cx="0" cy="224639"/>
                </a:xfrm>
                <a:prstGeom prst="straightConnector1">
                  <a:avLst/>
                </a:prstGeom>
                <a:ln w="28575">
                  <a:solidFill>
                    <a:schemeClr val="bg1"/>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C57D0437-023A-8A41-AEAC-F4DA1C1472BA}"/>
                    </a:ext>
                  </a:extLst>
                </p:cNvPr>
                <p:cNvCxnSpPr/>
                <p:nvPr/>
              </p:nvCxnSpPr>
              <p:spPr>
                <a:xfrm rot="18900000" flipH="1">
                  <a:off x="6820185" y="4938472"/>
                  <a:ext cx="0" cy="224639"/>
                </a:xfrm>
                <a:prstGeom prst="straightConnector1">
                  <a:avLst/>
                </a:prstGeom>
                <a:ln w="28575">
                  <a:solidFill>
                    <a:schemeClr val="bg1"/>
                  </a:solidFill>
                  <a:headEnd type="none" w="med" len="med"/>
                  <a:tailEnd type="arrow" w="med" len="sm"/>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B3E18FA-725F-AE47-B9EC-C0228E6643A6}"/>
                    </a:ext>
                  </a:extLst>
                </p:cNvPr>
                <p:cNvCxnSpPr/>
                <p:nvPr/>
              </p:nvCxnSpPr>
              <p:spPr>
                <a:xfrm rot="18900000" flipV="1">
                  <a:off x="6601925" y="4731874"/>
                  <a:ext cx="0" cy="224639"/>
                </a:xfrm>
                <a:prstGeom prst="straightConnector1">
                  <a:avLst/>
                </a:prstGeom>
                <a:ln w="28575" cap="rnd" cmpd="sng">
                  <a:solidFill>
                    <a:schemeClr val="bg1"/>
                  </a:solidFill>
                  <a:round/>
                  <a:headEnd type="none" w="med" len="sm"/>
                  <a:tailEnd type="arrow" w="med"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628A61-EB33-A246-BBDC-DCC6779247B2}"/>
                    </a:ext>
                  </a:extLst>
                </p:cNvPr>
                <p:cNvCxnSpPr/>
                <p:nvPr/>
              </p:nvCxnSpPr>
              <p:spPr>
                <a:xfrm rot="2700000" flipH="1" flipV="1">
                  <a:off x="6820185" y="4731874"/>
                  <a:ext cx="0" cy="224639"/>
                </a:xfrm>
                <a:prstGeom prst="straightConnector1">
                  <a:avLst/>
                </a:prstGeom>
                <a:ln w="28575" cap="rnd">
                  <a:solidFill>
                    <a:schemeClr val="bg1"/>
                  </a:solidFill>
                  <a:round/>
                  <a:headEnd type="none" w="med" len="med"/>
                  <a:tailEnd type="arrow" w="med" len="sm"/>
                </a:ln>
              </p:spPr>
              <p:style>
                <a:lnRef idx="1">
                  <a:schemeClr val="accent1"/>
                </a:lnRef>
                <a:fillRef idx="0">
                  <a:schemeClr val="accent1"/>
                </a:fillRef>
                <a:effectRef idx="0">
                  <a:schemeClr val="accent1"/>
                </a:effectRef>
                <a:fontRef idx="minor">
                  <a:schemeClr val="tx1"/>
                </a:fontRef>
              </p:style>
            </p:cxnSp>
          </p:grpSp>
        </p:grpSp>
      </p:grpSp>
      <p:pic>
        <p:nvPicPr>
          <p:cNvPr id="30" name="Picture 29">
            <a:extLst>
              <a:ext uri="{FF2B5EF4-FFF2-40B4-BE49-F238E27FC236}">
                <a16:creationId xmlns:a16="http://schemas.microsoft.com/office/drawing/2014/main" id="{C9A837CA-57E7-6643-A8CF-36A1C42592E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l="13217" b="4341"/>
          <a:stretch/>
        </p:blipFill>
        <p:spPr>
          <a:xfrm>
            <a:off x="778790" y="3099639"/>
            <a:ext cx="2878123" cy="3693046"/>
          </a:xfrm>
          <a:prstGeom prst="rect">
            <a:avLst/>
          </a:prstGeom>
        </p:spPr>
      </p:pic>
      <p:pic>
        <p:nvPicPr>
          <p:cNvPr id="28" name="Picture 27" descr="A picture containing clipart&#10;&#10;Description automatically generated">
            <a:extLst>
              <a:ext uri="{FF2B5EF4-FFF2-40B4-BE49-F238E27FC236}">
                <a16:creationId xmlns:a16="http://schemas.microsoft.com/office/drawing/2014/main" id="{0171DC3E-E12E-D54B-B48E-96D721238546}"/>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b="43746"/>
          <a:stretch/>
        </p:blipFill>
        <p:spPr>
          <a:xfrm flipH="1">
            <a:off x="1609804" y="2799031"/>
            <a:ext cx="2023984" cy="4011203"/>
          </a:xfrm>
          <a:prstGeom prst="rect">
            <a:avLst/>
          </a:prstGeom>
        </p:spPr>
      </p:pic>
      <p:pic>
        <p:nvPicPr>
          <p:cNvPr id="32" name="Picture 31">
            <a:extLst>
              <a:ext uri="{FF2B5EF4-FFF2-40B4-BE49-F238E27FC236}">
                <a16:creationId xmlns:a16="http://schemas.microsoft.com/office/drawing/2014/main" id="{0E13ED8B-330C-AC40-A77D-C0AA63170782}"/>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r="50788" b="29620"/>
          <a:stretch/>
        </p:blipFill>
        <p:spPr>
          <a:xfrm>
            <a:off x="8542784" y="3509417"/>
            <a:ext cx="1367861" cy="3291582"/>
          </a:xfrm>
          <a:prstGeom prst="roundRect">
            <a:avLst>
              <a:gd name="adj" fmla="val 9266"/>
            </a:avLst>
          </a:prstGeom>
        </p:spPr>
      </p:pic>
      <p:pic>
        <p:nvPicPr>
          <p:cNvPr id="23" name="Picture 22" descr="A picture containing text, dark&#10;&#10;Description automatically generated">
            <a:extLst>
              <a:ext uri="{FF2B5EF4-FFF2-40B4-BE49-F238E27FC236}">
                <a16:creationId xmlns:a16="http://schemas.microsoft.com/office/drawing/2014/main" id="{A6FA679E-C299-7D4F-AA7A-9821F5FF83D3}"/>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rot="20674727">
            <a:off x="8259567" y="3467300"/>
            <a:ext cx="1198099" cy="1084687"/>
          </a:xfrm>
          <a:prstGeom prst="rect">
            <a:avLst/>
          </a:prstGeom>
        </p:spPr>
      </p:pic>
      <p:pic>
        <p:nvPicPr>
          <p:cNvPr id="27" name="Picture 26" descr="A picture containing text, dark&#10;&#10;Description automatically generated">
            <a:extLst>
              <a:ext uri="{FF2B5EF4-FFF2-40B4-BE49-F238E27FC236}">
                <a16:creationId xmlns:a16="http://schemas.microsoft.com/office/drawing/2014/main" id="{D1894C14-2927-004F-B92F-73C4552B60A7}"/>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rot="238060">
            <a:off x="4071697" y="3374777"/>
            <a:ext cx="416849" cy="391108"/>
          </a:xfrm>
          <a:prstGeom prst="rect">
            <a:avLst/>
          </a:prstGeom>
        </p:spPr>
      </p:pic>
    </p:spTree>
    <p:extLst>
      <p:ext uri="{BB962C8B-B14F-4D97-AF65-F5344CB8AC3E}">
        <p14:creationId xmlns:p14="http://schemas.microsoft.com/office/powerpoint/2010/main" val="1179662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10;&#10;Description automatically generated with medium confidence">
            <a:extLst>
              <a:ext uri="{FF2B5EF4-FFF2-40B4-BE49-F238E27FC236}">
                <a16:creationId xmlns:a16="http://schemas.microsoft.com/office/drawing/2014/main" id="{2A203EF5-47BC-C04E-815D-909070DBAAD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2560" b="12631"/>
          <a:stretch/>
        </p:blipFill>
        <p:spPr>
          <a:xfrm>
            <a:off x="734135" y="1967467"/>
            <a:ext cx="9228926" cy="4882962"/>
          </a:xfrm>
          <a:prstGeom prst="roundRect">
            <a:avLst>
              <a:gd name="adj" fmla="val 4099"/>
            </a:avLst>
          </a:prstGeom>
          <a:ln w="38100">
            <a:solidFill>
              <a:srgbClr val="C9CBE5"/>
            </a:solidFill>
          </a:ln>
        </p:spPr>
      </p:pic>
      <p:sp>
        <p:nvSpPr>
          <p:cNvPr id="2" name="Rectangle 1">
            <a:extLst>
              <a:ext uri="{FF2B5EF4-FFF2-40B4-BE49-F238E27FC236}">
                <a16:creationId xmlns:a16="http://schemas.microsoft.com/office/drawing/2014/main" id="{B6D9E8C2-42C5-2448-8978-F089BFD7D996}"/>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The Parts of a Tree</a:t>
            </a:r>
          </a:p>
        </p:txBody>
      </p:sp>
      <p:pic>
        <p:nvPicPr>
          <p:cNvPr id="3" name="Talking Partners">
            <a:extLst>
              <a:ext uri="{FF2B5EF4-FFF2-40B4-BE49-F238E27FC236}">
                <a16:creationId xmlns:a16="http://schemas.microsoft.com/office/drawing/2014/main" id="{7F8F7683-A559-004D-B41F-3FE5D99FBB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31718" y="692917"/>
            <a:ext cx="864000" cy="864000"/>
          </a:xfrm>
          <a:prstGeom prst="rect">
            <a:avLst/>
          </a:prstGeom>
        </p:spPr>
      </p:pic>
      <p:sp>
        <p:nvSpPr>
          <p:cNvPr id="12" name="Rectangle: Rounded Corners 9">
            <a:extLst>
              <a:ext uri="{FF2B5EF4-FFF2-40B4-BE49-F238E27FC236}">
                <a16:creationId xmlns:a16="http://schemas.microsoft.com/office/drawing/2014/main" id="{11F4EF71-AA48-C44A-8375-942E2E2B6B8C}"/>
              </a:ext>
            </a:extLst>
          </p:cNvPr>
          <p:cNvSpPr/>
          <p:nvPr/>
        </p:nvSpPr>
        <p:spPr>
          <a:xfrm>
            <a:off x="2659432" y="1556917"/>
            <a:ext cx="5372948" cy="879998"/>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Tell your partner what you have learnt about trees from our eBook.</a:t>
            </a:r>
          </a:p>
        </p:txBody>
      </p:sp>
      <p:pic>
        <p:nvPicPr>
          <p:cNvPr id="5" name="Picture 4" descr="A picture containing headdress, helmet&#10;&#10;Description automatically generated">
            <a:extLst>
              <a:ext uri="{FF2B5EF4-FFF2-40B4-BE49-F238E27FC236}">
                <a16:creationId xmlns:a16="http://schemas.microsoft.com/office/drawing/2014/main" id="{358410C6-0A78-3942-9FD9-CC6A5C5ED5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728750" y="1965134"/>
            <a:ext cx="3179365" cy="2021316"/>
          </a:xfrm>
          <a:prstGeom prst="rect">
            <a:avLst/>
          </a:prstGeom>
        </p:spPr>
      </p:pic>
      <p:pic>
        <p:nvPicPr>
          <p:cNvPr id="14" name="Picture 13" descr="A picture containing tree, outdoor, plant&#10;&#10;Description automatically generated">
            <a:extLst>
              <a:ext uri="{FF2B5EF4-FFF2-40B4-BE49-F238E27FC236}">
                <a16:creationId xmlns:a16="http://schemas.microsoft.com/office/drawing/2014/main" id="{41D68EEE-6647-0F45-A112-4345C11F3D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98626" y="2791021"/>
            <a:ext cx="5694560" cy="3790442"/>
          </a:xfrm>
          <a:prstGeom prst="roundRect">
            <a:avLst>
              <a:gd name="adj" fmla="val 9096"/>
            </a:avLst>
          </a:prstGeom>
          <a:ln w="38100">
            <a:solidFill>
              <a:schemeClr val="bg1"/>
            </a:solidFill>
          </a:ln>
        </p:spPr>
      </p:pic>
      <p:pic>
        <p:nvPicPr>
          <p:cNvPr id="7" name="Picture 6" descr="A picture containing text&#10;&#10;Description automatically generated">
            <a:extLst>
              <a:ext uri="{FF2B5EF4-FFF2-40B4-BE49-F238E27FC236}">
                <a16:creationId xmlns:a16="http://schemas.microsoft.com/office/drawing/2014/main" id="{EFF66983-ECA4-FF46-BAEB-FA487056F9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09335" y="2070872"/>
            <a:ext cx="1537576" cy="2101744"/>
          </a:xfrm>
          <a:prstGeom prst="rect">
            <a:avLst/>
          </a:prstGeom>
        </p:spPr>
      </p:pic>
      <p:pic>
        <p:nvPicPr>
          <p:cNvPr id="11" name="Picture 10" descr="A picture containing text, wheel, gear&#10;&#10;Description automatically generated">
            <a:extLst>
              <a:ext uri="{FF2B5EF4-FFF2-40B4-BE49-F238E27FC236}">
                <a16:creationId xmlns:a16="http://schemas.microsoft.com/office/drawing/2014/main" id="{82F4E2B3-63B7-7E4B-A0A6-C24C806942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35286" y="4231172"/>
            <a:ext cx="872289" cy="177776"/>
          </a:xfrm>
          <a:prstGeom prst="rect">
            <a:avLst/>
          </a:prstGeom>
        </p:spPr>
      </p:pic>
      <p:sp>
        <p:nvSpPr>
          <p:cNvPr id="4" name="Rounded Rectangle 3">
            <a:extLst>
              <a:ext uri="{FF2B5EF4-FFF2-40B4-BE49-F238E27FC236}">
                <a16:creationId xmlns:a16="http://schemas.microsoft.com/office/drawing/2014/main" id="{C5D7BE42-8DE4-0D49-8A05-9565A0CFBB2B}"/>
              </a:ext>
            </a:extLst>
          </p:cNvPr>
          <p:cNvSpPr/>
          <p:nvPr/>
        </p:nvSpPr>
        <p:spPr>
          <a:xfrm>
            <a:off x="884238" y="4476831"/>
            <a:ext cx="2200357" cy="1614250"/>
          </a:xfrm>
          <a:prstGeom prst="roundRect">
            <a:avLst/>
          </a:prstGeom>
          <a:solidFill>
            <a:srgbClr val="7767AF"/>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bg1"/>
                </a:solidFill>
              </a:rPr>
              <a:t>Which </a:t>
            </a:r>
            <a:r>
              <a:rPr lang="en-GB" b="1" dirty="0">
                <a:solidFill>
                  <a:schemeClr val="bg1"/>
                </a:solidFill>
              </a:rPr>
              <a:t>parts</a:t>
            </a:r>
            <a:r>
              <a:rPr lang="en-GB" dirty="0">
                <a:solidFill>
                  <a:schemeClr val="bg1"/>
                </a:solidFill>
              </a:rPr>
              <a:t> of this tree can you see?</a:t>
            </a:r>
          </a:p>
        </p:txBody>
      </p:sp>
    </p:spTree>
    <p:extLst>
      <p:ext uri="{BB962C8B-B14F-4D97-AF65-F5344CB8AC3E}">
        <p14:creationId xmlns:p14="http://schemas.microsoft.com/office/powerpoint/2010/main" val="1346217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sunset, image&#10;&#10;Description automatically generated">
            <a:extLst>
              <a:ext uri="{FF2B5EF4-FFF2-40B4-BE49-F238E27FC236}">
                <a16:creationId xmlns:a16="http://schemas.microsoft.com/office/drawing/2014/main" id="{0FADA5E0-C060-FC49-B149-B87F0903ED2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2528" y="5937210"/>
            <a:ext cx="9186756" cy="934766"/>
          </a:xfrm>
          <a:prstGeom prst="roundRect">
            <a:avLst/>
          </a:prstGeom>
        </p:spPr>
      </p:pic>
      <p:sp>
        <p:nvSpPr>
          <p:cNvPr id="2" name="Rectangle 1">
            <a:extLst>
              <a:ext uri="{FF2B5EF4-FFF2-40B4-BE49-F238E27FC236}">
                <a16:creationId xmlns:a16="http://schemas.microsoft.com/office/drawing/2014/main" id="{BDF2642E-9775-DD4D-BCAD-11D8E3BB9D5A}"/>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The Parts of a Tree</a:t>
            </a:r>
          </a:p>
        </p:txBody>
      </p:sp>
      <p:grpSp>
        <p:nvGrpSpPr>
          <p:cNvPr id="3" name="ICONS">
            <a:extLst>
              <a:ext uri="{FF2B5EF4-FFF2-40B4-BE49-F238E27FC236}">
                <a16:creationId xmlns:a16="http://schemas.microsoft.com/office/drawing/2014/main" id="{D2DAE8C2-8842-7343-A641-7D6A0961B210}"/>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94EA7AD5-EDD4-0542-9A0E-D558CFB001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BE2A6D41-2575-5242-8008-7EB445F0C5A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DEEAE9A9-53C9-B640-A0B3-23E8298CF7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15528730-1FBC-E34A-B468-19C577B17A2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0A9F1841-6130-BD49-A944-BED5DBEDC4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23B0CDB3-CF0E-CA40-82CB-F59ED430796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E05392A1-7BB9-CA40-BFCE-99A4B3B4DDC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17" name="Rectangle: Rounded Corners 9">
            <a:extLst>
              <a:ext uri="{FF2B5EF4-FFF2-40B4-BE49-F238E27FC236}">
                <a16:creationId xmlns:a16="http://schemas.microsoft.com/office/drawing/2014/main" id="{0DC437AC-C91B-0048-A82D-DA8E24B34CF4}"/>
              </a:ext>
            </a:extLst>
          </p:cNvPr>
          <p:cNvSpPr/>
          <p:nvPr/>
        </p:nvSpPr>
        <p:spPr>
          <a:xfrm>
            <a:off x="3002131" y="1467945"/>
            <a:ext cx="4687551" cy="634233"/>
          </a:xfrm>
          <a:prstGeom prst="roundRect">
            <a:avLst>
              <a:gd name="adj" fmla="val 50000"/>
            </a:avLst>
          </a:prstGeom>
          <a:no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Can you name each part of the tree?</a:t>
            </a:r>
          </a:p>
        </p:txBody>
      </p:sp>
      <p:pic>
        <p:nvPicPr>
          <p:cNvPr id="12" name="Picture 11" descr="Map&#10;&#10;Description automatically generated">
            <a:extLst>
              <a:ext uri="{FF2B5EF4-FFF2-40B4-BE49-F238E27FC236}">
                <a16:creationId xmlns:a16="http://schemas.microsoft.com/office/drawing/2014/main" id="{73B80695-0508-244E-9F50-AF539DC238B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09048" y="2144442"/>
            <a:ext cx="2994672" cy="4550045"/>
          </a:xfrm>
          <a:prstGeom prst="rect">
            <a:avLst/>
          </a:prstGeom>
        </p:spPr>
      </p:pic>
      <p:sp>
        <p:nvSpPr>
          <p:cNvPr id="34" name="Rounded Rectangle 33">
            <a:extLst>
              <a:ext uri="{FF2B5EF4-FFF2-40B4-BE49-F238E27FC236}">
                <a16:creationId xmlns:a16="http://schemas.microsoft.com/office/drawing/2014/main" id="{AE376E01-C064-FC49-81AB-A1D712120F51}"/>
              </a:ext>
            </a:extLst>
          </p:cNvPr>
          <p:cNvSpPr/>
          <p:nvPr/>
        </p:nvSpPr>
        <p:spPr>
          <a:xfrm>
            <a:off x="340660" y="5458339"/>
            <a:ext cx="3181417" cy="1236148"/>
          </a:xfrm>
          <a:prstGeom prst="roundRect">
            <a:avLst/>
          </a:prstGeom>
          <a:solidFill>
            <a:schemeClr val="accent2">
              <a:lumMod val="20000"/>
              <a:lumOff val="80000"/>
            </a:schemeClr>
          </a:solidFill>
          <a:ln w="38100">
            <a:solidFill>
              <a:schemeClr val="accent2">
                <a:lumMod val="60000"/>
                <a:lumOff val="4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Ins="576000" rtlCol="0" anchor="ctr"/>
          <a:lstStyle/>
          <a:p>
            <a:r>
              <a:rPr lang="en-GB" sz="1600" dirty="0">
                <a:solidFill>
                  <a:schemeClr val="tx1"/>
                </a:solidFill>
              </a:rPr>
              <a:t>These are </a:t>
            </a:r>
            <a:r>
              <a:rPr lang="en-GB" sz="1600" b="1" dirty="0">
                <a:solidFill>
                  <a:schemeClr val="tx1"/>
                </a:solidFill>
              </a:rPr>
              <a:t>roots</a:t>
            </a:r>
            <a:r>
              <a:rPr lang="en-GB" sz="1600" dirty="0">
                <a:solidFill>
                  <a:schemeClr val="tx1"/>
                </a:solidFill>
              </a:rPr>
              <a:t>. Tree roots grow underground, but can sometimes be seen above ground like this.</a:t>
            </a:r>
            <a:endParaRPr lang="en-US" sz="1600" dirty="0">
              <a:solidFill>
                <a:schemeClr val="tx1"/>
              </a:solidFill>
            </a:endParaRPr>
          </a:p>
        </p:txBody>
      </p:sp>
      <p:grpSp>
        <p:nvGrpSpPr>
          <p:cNvPr id="1038" name="Group 1037">
            <a:extLst>
              <a:ext uri="{FF2B5EF4-FFF2-40B4-BE49-F238E27FC236}">
                <a16:creationId xmlns:a16="http://schemas.microsoft.com/office/drawing/2014/main" id="{583ADE6C-A52C-514A-AD40-9AF26977F844}"/>
              </a:ext>
            </a:extLst>
          </p:cNvPr>
          <p:cNvGrpSpPr/>
          <p:nvPr/>
        </p:nvGrpSpPr>
        <p:grpSpPr>
          <a:xfrm>
            <a:off x="3014190" y="5146262"/>
            <a:ext cx="2680822" cy="1732587"/>
            <a:chOff x="3014190" y="5146262"/>
            <a:chExt cx="2680822" cy="1732587"/>
          </a:xfrm>
        </p:grpSpPr>
        <p:sp>
          <p:nvSpPr>
            <p:cNvPr id="37" name="Oval 36">
              <a:extLst>
                <a:ext uri="{FF2B5EF4-FFF2-40B4-BE49-F238E27FC236}">
                  <a16:creationId xmlns:a16="http://schemas.microsoft.com/office/drawing/2014/main" id="{556358E5-EB4E-FE4D-BFA6-8A728F322DBE}"/>
                </a:ext>
              </a:extLst>
            </p:cNvPr>
            <p:cNvSpPr/>
            <p:nvPr/>
          </p:nvSpPr>
          <p:spPr>
            <a:xfrm>
              <a:off x="5406384" y="6119365"/>
              <a:ext cx="288628" cy="288628"/>
            </a:xfrm>
            <a:prstGeom prst="ellipse">
              <a:avLst/>
            </a:prstGeom>
            <a:no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a:extLst>
                <a:ext uri="{FF2B5EF4-FFF2-40B4-BE49-F238E27FC236}">
                  <a16:creationId xmlns:a16="http://schemas.microsoft.com/office/drawing/2014/main" id="{E07CF454-9385-B644-B6DF-90D61834299C}"/>
                </a:ext>
              </a:extLst>
            </p:cNvPr>
            <p:cNvCxnSpPr>
              <a:cxnSpLocks/>
              <a:stCxn id="37" idx="2"/>
              <a:endCxn id="33" idx="4"/>
            </p:cNvCxnSpPr>
            <p:nvPr/>
          </p:nvCxnSpPr>
          <p:spPr>
            <a:xfrm flipH="1">
              <a:off x="3886183" y="6263679"/>
              <a:ext cx="1520201" cy="615170"/>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C1E2C83-1E23-7749-8BD2-3FBBF4285D22}"/>
                </a:ext>
              </a:extLst>
            </p:cNvPr>
            <p:cNvCxnSpPr>
              <a:cxnSpLocks/>
              <a:stCxn id="37" idx="1"/>
              <a:endCxn id="33" idx="7"/>
            </p:cNvCxnSpPr>
            <p:nvPr/>
          </p:nvCxnSpPr>
          <p:spPr>
            <a:xfrm flipH="1" flipV="1">
              <a:off x="4502775" y="5399993"/>
              <a:ext cx="945878" cy="761641"/>
            </a:xfrm>
            <a:prstGeom prst="line">
              <a:avLst/>
            </a:prstGeom>
            <a:ln w="381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3" name="Picture 32" descr="A picture containing ground, outdoor, dirt, plant&#10;&#10;Description automatically generated">
              <a:extLst>
                <a:ext uri="{FF2B5EF4-FFF2-40B4-BE49-F238E27FC236}">
                  <a16:creationId xmlns:a16="http://schemas.microsoft.com/office/drawing/2014/main" id="{F4540BF9-56F8-7B45-8057-A2CF1F24AB1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014190" y="5146262"/>
              <a:ext cx="1743986" cy="1732587"/>
            </a:xfrm>
            <a:prstGeom prst="ellipse">
              <a:avLst/>
            </a:prstGeom>
            <a:ln w="38100">
              <a:solidFill>
                <a:schemeClr val="accent2">
                  <a:lumMod val="40000"/>
                  <a:lumOff val="60000"/>
                </a:schemeClr>
              </a:solidFill>
            </a:ln>
          </p:spPr>
        </p:pic>
      </p:grpSp>
      <p:sp>
        <p:nvSpPr>
          <p:cNvPr id="62" name="Rounded Rectangle 61">
            <a:extLst>
              <a:ext uri="{FF2B5EF4-FFF2-40B4-BE49-F238E27FC236}">
                <a16:creationId xmlns:a16="http://schemas.microsoft.com/office/drawing/2014/main" id="{C2AEED9C-DC9F-0449-9FD0-834327653A41}"/>
              </a:ext>
            </a:extLst>
          </p:cNvPr>
          <p:cNvSpPr/>
          <p:nvPr/>
        </p:nvSpPr>
        <p:spPr>
          <a:xfrm>
            <a:off x="7503728" y="2057262"/>
            <a:ext cx="3077500" cy="1538181"/>
          </a:xfrm>
          <a:prstGeom prst="roundRect">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827999" rtlCol="0" anchor="ctr"/>
          <a:lstStyle/>
          <a:p>
            <a:r>
              <a:rPr lang="en-GB" sz="1600" dirty="0">
                <a:solidFill>
                  <a:schemeClr val="tx1"/>
                </a:solidFill>
              </a:rPr>
              <a:t>This is </a:t>
            </a:r>
            <a:r>
              <a:rPr lang="en-GB" sz="1600" b="1" dirty="0">
                <a:solidFill>
                  <a:schemeClr val="tx1"/>
                </a:solidFill>
              </a:rPr>
              <a:t>blossom</a:t>
            </a:r>
            <a:r>
              <a:rPr lang="en-GB" sz="1600" dirty="0">
                <a:solidFill>
                  <a:schemeClr val="tx1"/>
                </a:solidFill>
              </a:rPr>
              <a:t>.</a:t>
            </a:r>
          </a:p>
          <a:p>
            <a:r>
              <a:rPr lang="en-GB" sz="1600" dirty="0">
                <a:solidFill>
                  <a:schemeClr val="tx1"/>
                </a:solidFill>
              </a:rPr>
              <a:t>In spring some deciduous plants have lots of flowers. We call this blossom. </a:t>
            </a:r>
          </a:p>
        </p:txBody>
      </p:sp>
      <p:sp>
        <p:nvSpPr>
          <p:cNvPr id="63" name="Rounded Rectangle 62">
            <a:extLst>
              <a:ext uri="{FF2B5EF4-FFF2-40B4-BE49-F238E27FC236}">
                <a16:creationId xmlns:a16="http://schemas.microsoft.com/office/drawing/2014/main" id="{C35D1F20-5522-B745-BEDE-759C1D77CC8B}"/>
              </a:ext>
            </a:extLst>
          </p:cNvPr>
          <p:cNvSpPr/>
          <p:nvPr/>
        </p:nvSpPr>
        <p:spPr>
          <a:xfrm>
            <a:off x="254680" y="2041497"/>
            <a:ext cx="1529472" cy="784855"/>
          </a:xfrm>
          <a:prstGeom prst="roundRect">
            <a:avLst/>
          </a:prstGeom>
          <a:solidFill>
            <a:schemeClr val="accent1">
              <a:lumMod val="20000"/>
              <a:lumOff val="80000"/>
            </a:schemeClr>
          </a:solidFill>
          <a:ln w="381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r>
              <a:rPr lang="en-GB" sz="1600" dirty="0">
                <a:solidFill>
                  <a:schemeClr val="tx1"/>
                </a:solidFill>
              </a:rPr>
              <a:t>These are </a:t>
            </a:r>
            <a:r>
              <a:rPr lang="en-GB" sz="1600" b="1" dirty="0">
                <a:solidFill>
                  <a:schemeClr val="tx1"/>
                </a:solidFill>
              </a:rPr>
              <a:t>leaves</a:t>
            </a:r>
            <a:r>
              <a:rPr lang="en-GB" sz="1600" dirty="0">
                <a:solidFill>
                  <a:schemeClr val="tx1"/>
                </a:solidFill>
              </a:rPr>
              <a:t>.</a:t>
            </a:r>
          </a:p>
        </p:txBody>
      </p:sp>
      <p:sp>
        <p:nvSpPr>
          <p:cNvPr id="64" name="Rounded Rectangle 63">
            <a:extLst>
              <a:ext uri="{FF2B5EF4-FFF2-40B4-BE49-F238E27FC236}">
                <a16:creationId xmlns:a16="http://schemas.microsoft.com/office/drawing/2014/main" id="{57F8047A-1C5E-9842-B11C-640340BB0997}"/>
              </a:ext>
            </a:extLst>
          </p:cNvPr>
          <p:cNvSpPr/>
          <p:nvPr/>
        </p:nvSpPr>
        <p:spPr>
          <a:xfrm>
            <a:off x="161222" y="4130854"/>
            <a:ext cx="1529471" cy="584775"/>
          </a:xfrm>
          <a:prstGeom prst="roundRect">
            <a:avLst/>
          </a:prstGeom>
          <a:solidFill>
            <a:schemeClr val="accent4">
              <a:lumMod val="20000"/>
              <a:lumOff val="80000"/>
            </a:schemeClr>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Ins="216000" rtlCol="0" anchor="ctr"/>
          <a:lstStyle/>
          <a:p>
            <a:pPr algn="ctr"/>
            <a:r>
              <a:rPr lang="en-GB" sz="1600" dirty="0">
                <a:solidFill>
                  <a:schemeClr val="tx1"/>
                </a:solidFill>
              </a:rPr>
              <a:t>This is </a:t>
            </a:r>
            <a:r>
              <a:rPr lang="en-GB" sz="1600" b="1" dirty="0">
                <a:solidFill>
                  <a:schemeClr val="tx1"/>
                </a:solidFill>
              </a:rPr>
              <a:t>fruit</a:t>
            </a:r>
            <a:r>
              <a:rPr lang="en-GB" sz="1600" dirty="0">
                <a:solidFill>
                  <a:schemeClr val="tx1"/>
                </a:solidFill>
              </a:rPr>
              <a:t>.</a:t>
            </a:r>
          </a:p>
        </p:txBody>
      </p:sp>
      <p:sp>
        <p:nvSpPr>
          <p:cNvPr id="65" name="Rounded Rectangle 64">
            <a:extLst>
              <a:ext uri="{FF2B5EF4-FFF2-40B4-BE49-F238E27FC236}">
                <a16:creationId xmlns:a16="http://schemas.microsoft.com/office/drawing/2014/main" id="{1850A67D-36CE-7947-BB35-5A04F0FC46AC}"/>
              </a:ext>
            </a:extLst>
          </p:cNvPr>
          <p:cNvSpPr/>
          <p:nvPr/>
        </p:nvSpPr>
        <p:spPr>
          <a:xfrm>
            <a:off x="7391437" y="5701117"/>
            <a:ext cx="2691607" cy="957452"/>
          </a:xfrm>
          <a:prstGeom prst="roundRect">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68000" rtlCol="0" anchor="ctr"/>
          <a:lstStyle/>
          <a:p>
            <a:r>
              <a:rPr lang="en-GB" sz="1600" dirty="0">
                <a:solidFill>
                  <a:schemeClr val="tx1"/>
                </a:solidFill>
              </a:rPr>
              <a:t>This is the </a:t>
            </a:r>
            <a:r>
              <a:rPr lang="en-GB" sz="1600" b="1" dirty="0">
                <a:solidFill>
                  <a:schemeClr val="tx1"/>
                </a:solidFill>
              </a:rPr>
              <a:t>trunk</a:t>
            </a:r>
            <a:r>
              <a:rPr lang="en-GB" sz="1600" dirty="0">
                <a:solidFill>
                  <a:schemeClr val="tx1"/>
                </a:solidFill>
              </a:rPr>
              <a:t>. The outside part of a trunk is called </a:t>
            </a:r>
            <a:r>
              <a:rPr lang="en-GB" sz="1600" b="1" dirty="0">
                <a:solidFill>
                  <a:schemeClr val="tx1"/>
                </a:solidFill>
              </a:rPr>
              <a:t>bark</a:t>
            </a:r>
            <a:r>
              <a:rPr lang="en-GB" sz="1600" dirty="0">
                <a:solidFill>
                  <a:schemeClr val="tx1"/>
                </a:solidFill>
              </a:rPr>
              <a:t>. </a:t>
            </a:r>
          </a:p>
        </p:txBody>
      </p:sp>
      <p:grpSp>
        <p:nvGrpSpPr>
          <p:cNvPr id="1043" name="Group 1042">
            <a:extLst>
              <a:ext uri="{FF2B5EF4-FFF2-40B4-BE49-F238E27FC236}">
                <a16:creationId xmlns:a16="http://schemas.microsoft.com/office/drawing/2014/main" id="{F4F3D5FA-4965-AA48-808A-6990B12B6EB8}"/>
              </a:ext>
            </a:extLst>
          </p:cNvPr>
          <p:cNvGrpSpPr/>
          <p:nvPr/>
        </p:nvGrpSpPr>
        <p:grpSpPr>
          <a:xfrm>
            <a:off x="5386231" y="2008101"/>
            <a:ext cx="2899907" cy="1751355"/>
            <a:chOff x="5386231" y="2008101"/>
            <a:chExt cx="2899907" cy="1751355"/>
          </a:xfrm>
        </p:grpSpPr>
        <p:sp>
          <p:nvSpPr>
            <p:cNvPr id="56" name="Oval 55">
              <a:extLst>
                <a:ext uri="{FF2B5EF4-FFF2-40B4-BE49-F238E27FC236}">
                  <a16:creationId xmlns:a16="http://schemas.microsoft.com/office/drawing/2014/main" id="{F894AE42-6DFF-4742-B2A8-0D0EE9DD43BE}"/>
                </a:ext>
              </a:extLst>
            </p:cNvPr>
            <p:cNvSpPr/>
            <p:nvPr/>
          </p:nvSpPr>
          <p:spPr>
            <a:xfrm>
              <a:off x="5386231" y="2808890"/>
              <a:ext cx="288628" cy="288628"/>
            </a:xfrm>
            <a:prstGeom prst="ellipse">
              <a:avLst/>
            </a:prstGeom>
            <a:noFill/>
            <a:ln w="3810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3" name="Straight Connector 82">
              <a:extLst>
                <a:ext uri="{FF2B5EF4-FFF2-40B4-BE49-F238E27FC236}">
                  <a16:creationId xmlns:a16="http://schemas.microsoft.com/office/drawing/2014/main" id="{FF0F4D49-FDCD-6541-9C59-9E63DD8E7502}"/>
                </a:ext>
              </a:extLst>
            </p:cNvPr>
            <p:cNvCxnSpPr>
              <a:cxnSpLocks/>
              <a:stCxn id="94" idx="1"/>
              <a:endCxn id="56" idx="7"/>
            </p:cNvCxnSpPr>
            <p:nvPr/>
          </p:nvCxnSpPr>
          <p:spPr>
            <a:xfrm flipH="1">
              <a:off x="5632590" y="2264581"/>
              <a:ext cx="1167783" cy="586578"/>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CE55338D-01DD-1248-B40C-427E0D916B88}"/>
                </a:ext>
              </a:extLst>
            </p:cNvPr>
            <p:cNvCxnSpPr>
              <a:cxnSpLocks/>
              <a:stCxn id="94" idx="4"/>
              <a:endCxn id="56" idx="5"/>
            </p:cNvCxnSpPr>
            <p:nvPr/>
          </p:nvCxnSpPr>
          <p:spPr>
            <a:xfrm flipH="1" flipV="1">
              <a:off x="5632590" y="3055249"/>
              <a:ext cx="1783207" cy="704207"/>
            </a:xfrm>
            <a:prstGeom prst="line">
              <a:avLst/>
            </a:prstGeom>
            <a:ln w="3810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4" name="Picture 93" descr="A picture containing sky, plant, flower, tree&#10;&#10;Description automatically generated">
              <a:extLst>
                <a:ext uri="{FF2B5EF4-FFF2-40B4-BE49-F238E27FC236}">
                  <a16:creationId xmlns:a16="http://schemas.microsoft.com/office/drawing/2014/main" id="{8F4931CD-5724-EE4D-8EB3-D28528828342}"/>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545456" y="2008101"/>
              <a:ext cx="1740682" cy="1751355"/>
            </a:xfrm>
            <a:prstGeom prst="ellipse">
              <a:avLst/>
            </a:prstGeom>
            <a:ln w="38100">
              <a:solidFill>
                <a:schemeClr val="accent3">
                  <a:lumMod val="40000"/>
                  <a:lumOff val="60000"/>
                </a:schemeClr>
              </a:solidFill>
            </a:ln>
          </p:spPr>
        </p:pic>
      </p:grpSp>
      <p:grpSp>
        <p:nvGrpSpPr>
          <p:cNvPr id="1039" name="Group 1038">
            <a:extLst>
              <a:ext uri="{FF2B5EF4-FFF2-40B4-BE49-F238E27FC236}">
                <a16:creationId xmlns:a16="http://schemas.microsoft.com/office/drawing/2014/main" id="{6C373A39-AD8D-7B4E-AA0F-F8314D9F32C0}"/>
              </a:ext>
            </a:extLst>
          </p:cNvPr>
          <p:cNvGrpSpPr/>
          <p:nvPr/>
        </p:nvGrpSpPr>
        <p:grpSpPr>
          <a:xfrm>
            <a:off x="5303785" y="5131201"/>
            <a:ext cx="2503771" cy="1762845"/>
            <a:chOff x="5303785" y="5131201"/>
            <a:chExt cx="2503771" cy="1762845"/>
          </a:xfrm>
        </p:grpSpPr>
        <p:sp>
          <p:nvSpPr>
            <p:cNvPr id="66" name="Oval 65">
              <a:extLst>
                <a:ext uri="{FF2B5EF4-FFF2-40B4-BE49-F238E27FC236}">
                  <a16:creationId xmlns:a16="http://schemas.microsoft.com/office/drawing/2014/main" id="{A459231A-3ADF-A54C-BCAB-9B9A140BE61D}"/>
                </a:ext>
              </a:extLst>
            </p:cNvPr>
            <p:cNvSpPr/>
            <p:nvPr/>
          </p:nvSpPr>
          <p:spPr>
            <a:xfrm>
              <a:off x="5303785" y="5235422"/>
              <a:ext cx="288628" cy="288628"/>
            </a:xfrm>
            <a:prstGeom prst="ellipse">
              <a:avLst/>
            </a:prstGeom>
            <a:no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a:extLst>
                <a:ext uri="{FF2B5EF4-FFF2-40B4-BE49-F238E27FC236}">
                  <a16:creationId xmlns:a16="http://schemas.microsoft.com/office/drawing/2014/main" id="{D762FB1A-AE0B-E84E-BD06-F79FB5453D24}"/>
                </a:ext>
              </a:extLst>
            </p:cNvPr>
            <p:cNvCxnSpPr>
              <a:cxnSpLocks/>
              <a:stCxn id="96" idx="0"/>
              <a:endCxn id="66" idx="6"/>
            </p:cNvCxnSpPr>
            <p:nvPr/>
          </p:nvCxnSpPr>
          <p:spPr>
            <a:xfrm flipH="1">
              <a:off x="5592413" y="5131201"/>
              <a:ext cx="1348008" cy="248535"/>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89E20CD1-1D4A-AB45-A298-392FA87097AB}"/>
                </a:ext>
              </a:extLst>
            </p:cNvPr>
            <p:cNvCxnSpPr>
              <a:cxnSpLocks/>
              <a:stCxn id="96" idx="3"/>
              <a:endCxn id="66" idx="5"/>
            </p:cNvCxnSpPr>
            <p:nvPr/>
          </p:nvCxnSpPr>
          <p:spPr>
            <a:xfrm flipH="1" flipV="1">
              <a:off x="5550144" y="5481781"/>
              <a:ext cx="777119" cy="1154102"/>
            </a:xfrm>
            <a:prstGeom prst="line">
              <a:avLst/>
            </a:prstGeom>
            <a:ln w="3810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6" name="Picture 95" descr="A picture containing outdoor, sky, grass, hill&#10;&#10;Description automatically generated">
              <a:extLst>
                <a:ext uri="{FF2B5EF4-FFF2-40B4-BE49-F238E27FC236}">
                  <a16:creationId xmlns:a16="http://schemas.microsoft.com/office/drawing/2014/main" id="{94B04E36-ADA0-D142-B158-78AAF1660B57}"/>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6073285" y="5131201"/>
              <a:ext cx="1734271" cy="1762845"/>
            </a:xfrm>
            <a:prstGeom prst="ellipse">
              <a:avLst/>
            </a:prstGeom>
            <a:ln w="38100">
              <a:solidFill>
                <a:schemeClr val="accent5">
                  <a:lumMod val="40000"/>
                  <a:lumOff val="60000"/>
                </a:schemeClr>
              </a:solidFill>
            </a:ln>
          </p:spPr>
        </p:pic>
      </p:grpSp>
      <p:sp>
        <p:nvSpPr>
          <p:cNvPr id="61" name="Rounded Rectangle 60">
            <a:extLst>
              <a:ext uri="{FF2B5EF4-FFF2-40B4-BE49-F238E27FC236}">
                <a16:creationId xmlns:a16="http://schemas.microsoft.com/office/drawing/2014/main" id="{95263266-4625-8D4C-AA10-F97675F4484C}"/>
              </a:ext>
            </a:extLst>
          </p:cNvPr>
          <p:cNvSpPr/>
          <p:nvPr/>
        </p:nvSpPr>
        <p:spPr>
          <a:xfrm>
            <a:off x="9021646" y="4145019"/>
            <a:ext cx="1505795" cy="1022587"/>
          </a:xfrm>
          <a:prstGeom prst="roundRect">
            <a:avLst/>
          </a:prstGeom>
          <a:solidFill>
            <a:srgbClr val="C9CBE5"/>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GB" sz="1600" dirty="0">
                <a:solidFill>
                  <a:schemeClr val="tx1"/>
                </a:solidFill>
              </a:rPr>
              <a:t>These are </a:t>
            </a:r>
            <a:r>
              <a:rPr lang="en-GB" sz="1600" b="1" dirty="0">
                <a:solidFill>
                  <a:schemeClr val="tx1"/>
                </a:solidFill>
              </a:rPr>
              <a:t>branches</a:t>
            </a:r>
            <a:r>
              <a:rPr lang="en-GB" sz="1600" dirty="0">
                <a:solidFill>
                  <a:schemeClr val="tx1"/>
                </a:solidFill>
              </a:rPr>
              <a:t>.</a:t>
            </a:r>
          </a:p>
        </p:txBody>
      </p:sp>
      <p:grpSp>
        <p:nvGrpSpPr>
          <p:cNvPr id="1042" name="Group 1041">
            <a:extLst>
              <a:ext uri="{FF2B5EF4-FFF2-40B4-BE49-F238E27FC236}">
                <a16:creationId xmlns:a16="http://schemas.microsoft.com/office/drawing/2014/main" id="{271BB2B9-A1B3-044A-9C9D-447EDADC596C}"/>
              </a:ext>
            </a:extLst>
          </p:cNvPr>
          <p:cNvGrpSpPr/>
          <p:nvPr/>
        </p:nvGrpSpPr>
        <p:grpSpPr>
          <a:xfrm>
            <a:off x="5695012" y="3766165"/>
            <a:ext cx="3588040" cy="1782890"/>
            <a:chOff x="5695012" y="3766165"/>
            <a:chExt cx="3588040" cy="1782890"/>
          </a:xfrm>
        </p:grpSpPr>
        <p:sp>
          <p:nvSpPr>
            <p:cNvPr id="57" name="Oval 56">
              <a:extLst>
                <a:ext uri="{FF2B5EF4-FFF2-40B4-BE49-F238E27FC236}">
                  <a16:creationId xmlns:a16="http://schemas.microsoft.com/office/drawing/2014/main" id="{6202AF9C-9F78-F242-A6F1-CEAD2D8D944F}"/>
                </a:ext>
              </a:extLst>
            </p:cNvPr>
            <p:cNvSpPr/>
            <p:nvPr/>
          </p:nvSpPr>
          <p:spPr>
            <a:xfrm>
              <a:off x="5695012" y="3911238"/>
              <a:ext cx="288628" cy="288628"/>
            </a:xfrm>
            <a:prstGeom prst="ellipse">
              <a:avLst/>
            </a:prstGeom>
            <a:no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4768E0C1-4E60-C145-9F26-5CB40F6DAD88}"/>
                </a:ext>
              </a:extLst>
            </p:cNvPr>
            <p:cNvCxnSpPr>
              <a:cxnSpLocks/>
              <a:stCxn id="110" idx="0"/>
              <a:endCxn id="57" idx="6"/>
            </p:cNvCxnSpPr>
            <p:nvPr/>
          </p:nvCxnSpPr>
          <p:spPr>
            <a:xfrm flipH="1">
              <a:off x="5983640" y="3766165"/>
              <a:ext cx="2414325" cy="289387"/>
            </a:xfrm>
            <a:prstGeom prst="line">
              <a:avLst/>
            </a:prstGeom>
            <a:ln w="38100">
              <a:solidFill>
                <a:srgbClr val="C9CBE5"/>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B6280DBF-C20C-544B-AAE9-121DA50553EA}"/>
                </a:ext>
              </a:extLst>
            </p:cNvPr>
            <p:cNvCxnSpPr>
              <a:cxnSpLocks/>
              <a:stCxn id="110" idx="3"/>
              <a:endCxn id="57" idx="5"/>
            </p:cNvCxnSpPr>
            <p:nvPr/>
          </p:nvCxnSpPr>
          <p:spPr>
            <a:xfrm flipH="1" flipV="1">
              <a:off x="5941371" y="4157597"/>
              <a:ext cx="1830743" cy="1130360"/>
            </a:xfrm>
            <a:prstGeom prst="line">
              <a:avLst/>
            </a:prstGeom>
            <a:ln w="38100">
              <a:solidFill>
                <a:srgbClr val="C9CBE5"/>
              </a:solidFill>
            </a:ln>
          </p:spPr>
          <p:style>
            <a:lnRef idx="1">
              <a:schemeClr val="accent1"/>
            </a:lnRef>
            <a:fillRef idx="0">
              <a:schemeClr val="accent1"/>
            </a:fillRef>
            <a:effectRef idx="0">
              <a:schemeClr val="accent1"/>
            </a:effectRef>
            <a:fontRef idx="minor">
              <a:schemeClr val="tx1"/>
            </a:fontRef>
          </p:style>
        </p:cxnSp>
        <p:pic>
          <p:nvPicPr>
            <p:cNvPr id="110" name="Picture 109" descr="A tree in a field&#10;&#10;Description automatically generated with medium confidence">
              <a:extLst>
                <a:ext uri="{FF2B5EF4-FFF2-40B4-BE49-F238E27FC236}">
                  <a16:creationId xmlns:a16="http://schemas.microsoft.com/office/drawing/2014/main" id="{B28536CD-6959-7C4A-A845-FE884C003C1C}"/>
                </a:ext>
              </a:extLst>
            </p:cNvPr>
            <p:cNvPicPr>
              <a:picLocks noChangeAspect="1"/>
            </p:cNvPicPr>
            <p:nvPr/>
          </p:nvPicPr>
          <p:blipFill rotWithShape="1">
            <a:blip r:embed="rId14" cstate="hqprint">
              <a:extLst>
                <a:ext uri="{28A0092B-C50C-407E-A947-70E740481C1C}">
                  <a14:useLocalDpi xmlns:a14="http://schemas.microsoft.com/office/drawing/2010/main"/>
                </a:ext>
              </a:extLst>
            </a:blip>
            <a:srcRect/>
            <a:stretch/>
          </p:blipFill>
          <p:spPr>
            <a:xfrm>
              <a:off x="7512878" y="3766165"/>
              <a:ext cx="1770174" cy="1782890"/>
            </a:xfrm>
            <a:prstGeom prst="ellipse">
              <a:avLst/>
            </a:prstGeom>
            <a:ln w="38100">
              <a:solidFill>
                <a:srgbClr val="C9CBE5"/>
              </a:solidFill>
            </a:ln>
          </p:spPr>
        </p:pic>
      </p:grpSp>
      <p:grpSp>
        <p:nvGrpSpPr>
          <p:cNvPr id="1044" name="Group 1043">
            <a:extLst>
              <a:ext uri="{FF2B5EF4-FFF2-40B4-BE49-F238E27FC236}">
                <a16:creationId xmlns:a16="http://schemas.microsoft.com/office/drawing/2014/main" id="{C471778D-B053-BC48-87C5-81FB59AF8EC8}"/>
              </a:ext>
            </a:extLst>
          </p:cNvPr>
          <p:cNvGrpSpPr/>
          <p:nvPr/>
        </p:nvGrpSpPr>
        <p:grpSpPr>
          <a:xfrm>
            <a:off x="1547708" y="1607822"/>
            <a:ext cx="2788952" cy="1875355"/>
            <a:chOff x="1888981" y="1745695"/>
            <a:chExt cx="2788952" cy="1875355"/>
          </a:xfrm>
        </p:grpSpPr>
        <p:sp>
          <p:nvSpPr>
            <p:cNvPr id="59" name="Oval 58">
              <a:extLst>
                <a:ext uri="{FF2B5EF4-FFF2-40B4-BE49-F238E27FC236}">
                  <a16:creationId xmlns:a16="http://schemas.microsoft.com/office/drawing/2014/main" id="{F65275B5-09CA-294A-9731-7A27A97EC733}"/>
                </a:ext>
              </a:extLst>
            </p:cNvPr>
            <p:cNvSpPr/>
            <p:nvPr/>
          </p:nvSpPr>
          <p:spPr>
            <a:xfrm>
              <a:off x="4389305" y="3332422"/>
              <a:ext cx="288628" cy="288628"/>
            </a:xfrm>
            <a:prstGeom prst="ellipse">
              <a:avLst/>
            </a:prstGeom>
            <a:no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 name="Straight Connector 124">
              <a:extLst>
                <a:ext uri="{FF2B5EF4-FFF2-40B4-BE49-F238E27FC236}">
                  <a16:creationId xmlns:a16="http://schemas.microsoft.com/office/drawing/2014/main" id="{653E6952-6126-914A-85DF-4262127AB4FB}"/>
                </a:ext>
              </a:extLst>
            </p:cNvPr>
            <p:cNvCxnSpPr>
              <a:cxnSpLocks/>
              <a:stCxn id="59" idx="1"/>
              <a:endCxn id="123" idx="7"/>
            </p:cNvCxnSpPr>
            <p:nvPr/>
          </p:nvCxnSpPr>
          <p:spPr>
            <a:xfrm flipH="1" flipV="1">
              <a:off x="3388662" y="1999426"/>
              <a:ext cx="1042912" cy="1375265"/>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C9269393-9531-4B45-AE94-C1E491F8D4C5}"/>
                </a:ext>
              </a:extLst>
            </p:cNvPr>
            <p:cNvCxnSpPr>
              <a:cxnSpLocks/>
              <a:stCxn id="59" idx="2"/>
              <a:endCxn id="123" idx="4"/>
            </p:cNvCxnSpPr>
            <p:nvPr/>
          </p:nvCxnSpPr>
          <p:spPr>
            <a:xfrm flipH="1">
              <a:off x="2767474" y="3476736"/>
              <a:ext cx="1621831" cy="1546"/>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23" name="Picture 122" descr="A picture containing tree, outdoor, plant, branch&#10;&#10;Description automatically generated">
              <a:extLst>
                <a:ext uri="{FF2B5EF4-FFF2-40B4-BE49-F238E27FC236}">
                  <a16:creationId xmlns:a16="http://schemas.microsoft.com/office/drawing/2014/main" id="{8680E240-2FB8-7348-A613-2E162B4F986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888981" y="1745695"/>
              <a:ext cx="1756986" cy="1732587"/>
            </a:xfrm>
            <a:prstGeom prst="ellipse">
              <a:avLst/>
            </a:prstGeom>
            <a:ln w="38100">
              <a:solidFill>
                <a:schemeClr val="accent1">
                  <a:lumMod val="40000"/>
                  <a:lumOff val="60000"/>
                </a:schemeClr>
              </a:solidFill>
            </a:ln>
          </p:spPr>
        </p:pic>
      </p:grpSp>
      <p:grpSp>
        <p:nvGrpSpPr>
          <p:cNvPr id="1045" name="Group 1044">
            <a:extLst>
              <a:ext uri="{FF2B5EF4-FFF2-40B4-BE49-F238E27FC236}">
                <a16:creationId xmlns:a16="http://schemas.microsoft.com/office/drawing/2014/main" id="{B5F9D3F4-CF15-554F-B1FF-6A1540D70ADF}"/>
              </a:ext>
            </a:extLst>
          </p:cNvPr>
          <p:cNvGrpSpPr/>
          <p:nvPr/>
        </p:nvGrpSpPr>
        <p:grpSpPr>
          <a:xfrm>
            <a:off x="1541120" y="3545443"/>
            <a:ext cx="3114988" cy="1765845"/>
            <a:chOff x="1558270" y="3545282"/>
            <a:chExt cx="3114988" cy="1765845"/>
          </a:xfrm>
        </p:grpSpPr>
        <p:sp>
          <p:nvSpPr>
            <p:cNvPr id="58" name="Oval 57">
              <a:extLst>
                <a:ext uri="{FF2B5EF4-FFF2-40B4-BE49-F238E27FC236}">
                  <a16:creationId xmlns:a16="http://schemas.microsoft.com/office/drawing/2014/main" id="{3C51DF02-0EEA-A648-8244-4CFBBF63B678}"/>
                </a:ext>
              </a:extLst>
            </p:cNvPr>
            <p:cNvSpPr/>
            <p:nvPr/>
          </p:nvSpPr>
          <p:spPr>
            <a:xfrm>
              <a:off x="4384630" y="3792194"/>
              <a:ext cx="288628" cy="288628"/>
            </a:xfrm>
            <a:prstGeom prst="ellipse">
              <a:avLst/>
            </a:prstGeom>
            <a:noFill/>
            <a:ln w="381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3" name="Straight Connector 132">
              <a:extLst>
                <a:ext uri="{FF2B5EF4-FFF2-40B4-BE49-F238E27FC236}">
                  <a16:creationId xmlns:a16="http://schemas.microsoft.com/office/drawing/2014/main" id="{3056BDA6-BEEB-7B47-B19E-FEBE8640E174}"/>
                </a:ext>
              </a:extLst>
            </p:cNvPr>
            <p:cNvCxnSpPr>
              <a:cxnSpLocks/>
              <a:stCxn id="58" idx="3"/>
              <a:endCxn id="1027" idx="5"/>
            </p:cNvCxnSpPr>
            <p:nvPr/>
          </p:nvCxnSpPr>
          <p:spPr>
            <a:xfrm flipH="1">
              <a:off x="3067285" y="4038553"/>
              <a:ext cx="1359614" cy="1013972"/>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693417CF-E16E-FA43-9178-A27880A3FC84}"/>
                </a:ext>
              </a:extLst>
            </p:cNvPr>
            <p:cNvCxnSpPr>
              <a:cxnSpLocks/>
              <a:stCxn id="58" idx="2"/>
              <a:endCxn id="1027" idx="0"/>
            </p:cNvCxnSpPr>
            <p:nvPr/>
          </p:nvCxnSpPr>
          <p:spPr>
            <a:xfrm flipH="1" flipV="1">
              <a:off x="2442231" y="3545282"/>
              <a:ext cx="1942399" cy="391226"/>
            </a:xfrm>
            <a:prstGeom prst="line">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1027" name="Picture 1026" descr="A tree with oranges growing on it&#10;&#10;Description automatically generated with low confidence">
              <a:extLst>
                <a:ext uri="{FF2B5EF4-FFF2-40B4-BE49-F238E27FC236}">
                  <a16:creationId xmlns:a16="http://schemas.microsoft.com/office/drawing/2014/main" id="{5F9F7DD3-0F57-0A4A-A1CA-FE9A685E59D8}"/>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558270" y="3545282"/>
              <a:ext cx="1767921" cy="1765845"/>
            </a:xfrm>
            <a:prstGeom prst="ellipse">
              <a:avLst/>
            </a:prstGeom>
            <a:ln w="38100">
              <a:solidFill>
                <a:schemeClr val="accent4">
                  <a:lumMod val="40000"/>
                  <a:lumOff val="60000"/>
                </a:schemeClr>
              </a:solidFill>
            </a:ln>
          </p:spPr>
        </p:pic>
      </p:grpSp>
    </p:spTree>
    <p:extLst>
      <p:ext uri="{BB962C8B-B14F-4D97-AF65-F5344CB8AC3E}">
        <p14:creationId xmlns:p14="http://schemas.microsoft.com/office/powerpoint/2010/main" val="158289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8"/>
                                        </p:tgtEl>
                                        <p:attrNameLst>
                                          <p:attrName>style.visibility</p:attrName>
                                        </p:attrNameLst>
                                      </p:cBhvr>
                                      <p:to>
                                        <p:strVal val="visible"/>
                                      </p:to>
                                    </p:set>
                                    <p:animEffect transition="in" filter="fade">
                                      <p:cBhvr>
                                        <p:cTn id="7" dur="500"/>
                                        <p:tgtEl>
                                          <p:spTgt spid="10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2"/>
                                        </p:tgtEl>
                                        <p:attrNameLst>
                                          <p:attrName>style.visibility</p:attrName>
                                        </p:attrNameLst>
                                      </p:cBhvr>
                                      <p:to>
                                        <p:strVal val="visible"/>
                                      </p:to>
                                    </p:set>
                                    <p:animEffect transition="in" filter="fade">
                                      <p:cBhvr>
                                        <p:cTn id="17" dur="500"/>
                                        <p:tgtEl>
                                          <p:spTgt spid="104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9"/>
                                        </p:tgtEl>
                                        <p:attrNameLst>
                                          <p:attrName>style.visibility</p:attrName>
                                        </p:attrNameLst>
                                      </p:cBhvr>
                                      <p:to>
                                        <p:strVal val="visible"/>
                                      </p:to>
                                    </p:set>
                                    <p:animEffect transition="in" filter="fade">
                                      <p:cBhvr>
                                        <p:cTn id="27" dur="500"/>
                                        <p:tgtEl>
                                          <p:spTgt spid="103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5"/>
                                        </p:tgtEl>
                                        <p:attrNameLst>
                                          <p:attrName>style.visibility</p:attrName>
                                        </p:attrNameLst>
                                      </p:cBhvr>
                                      <p:to>
                                        <p:strVal val="visible"/>
                                      </p:to>
                                    </p:set>
                                    <p:animEffect transition="in" filter="fade">
                                      <p:cBhvr>
                                        <p:cTn id="32" dur="500"/>
                                        <p:tgtEl>
                                          <p:spTgt spid="6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3"/>
                                        </p:tgtEl>
                                        <p:attrNameLst>
                                          <p:attrName>style.visibility</p:attrName>
                                        </p:attrNameLst>
                                      </p:cBhvr>
                                      <p:to>
                                        <p:strVal val="visible"/>
                                      </p:to>
                                    </p:set>
                                    <p:animEffect transition="in" filter="fade">
                                      <p:cBhvr>
                                        <p:cTn id="37" dur="500"/>
                                        <p:tgtEl>
                                          <p:spTgt spid="104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fade">
                                      <p:cBhvr>
                                        <p:cTn id="42" dur="500"/>
                                        <p:tgtEl>
                                          <p:spTgt spid="6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44"/>
                                        </p:tgtEl>
                                        <p:attrNameLst>
                                          <p:attrName>style.visibility</p:attrName>
                                        </p:attrNameLst>
                                      </p:cBhvr>
                                      <p:to>
                                        <p:strVal val="visible"/>
                                      </p:to>
                                    </p:set>
                                    <p:animEffect transition="in" filter="fade">
                                      <p:cBhvr>
                                        <p:cTn id="47" dur="500"/>
                                        <p:tgtEl>
                                          <p:spTgt spid="104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3"/>
                                        </p:tgtEl>
                                        <p:attrNameLst>
                                          <p:attrName>style.visibility</p:attrName>
                                        </p:attrNameLst>
                                      </p:cBhvr>
                                      <p:to>
                                        <p:strVal val="visible"/>
                                      </p:to>
                                    </p:set>
                                    <p:animEffect transition="in" filter="fade">
                                      <p:cBhvr>
                                        <p:cTn id="52" dur="500"/>
                                        <p:tgtEl>
                                          <p:spTgt spid="6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45"/>
                                        </p:tgtEl>
                                        <p:attrNameLst>
                                          <p:attrName>style.visibility</p:attrName>
                                        </p:attrNameLst>
                                      </p:cBhvr>
                                      <p:to>
                                        <p:strVal val="visible"/>
                                      </p:to>
                                    </p:set>
                                    <p:animEffect transition="in" filter="fade">
                                      <p:cBhvr>
                                        <p:cTn id="57" dur="500"/>
                                        <p:tgtEl>
                                          <p:spTgt spid="104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fade">
                                      <p:cBhvr>
                                        <p:cTn id="62"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62" grpId="0" animBg="1"/>
      <p:bldP spid="63" grpId="0" animBg="1"/>
      <p:bldP spid="64" grpId="0" animBg="1"/>
      <p:bldP spid="65" grpId="0" animBg="1"/>
      <p:bldP spid="6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DF2642E-9775-DD4D-BCAD-11D8E3BB9D5A}"/>
              </a:ext>
            </a:extLst>
          </p:cNvPr>
          <p:cNvSpPr/>
          <p:nvPr/>
        </p:nvSpPr>
        <p:spPr>
          <a:xfrm>
            <a:off x="884238" y="865188"/>
            <a:ext cx="8923337" cy="584775"/>
          </a:xfrm>
          <a:prstGeom prst="rect">
            <a:avLst/>
          </a:prstGeom>
        </p:spPr>
        <p:txBody>
          <a:bodyPr wrap="square">
            <a:spAutoFit/>
          </a:bodyPr>
          <a:lstStyle/>
          <a:p>
            <a:pPr algn="ctr"/>
            <a:r>
              <a:rPr lang="en-GB" sz="3200" b="1" dirty="0">
                <a:latin typeface="+mj-lt"/>
              </a:rPr>
              <a:t>The Parts of a Tree</a:t>
            </a:r>
          </a:p>
        </p:txBody>
      </p:sp>
      <p:grpSp>
        <p:nvGrpSpPr>
          <p:cNvPr id="3" name="ICONS">
            <a:extLst>
              <a:ext uri="{FF2B5EF4-FFF2-40B4-BE49-F238E27FC236}">
                <a16:creationId xmlns:a16="http://schemas.microsoft.com/office/drawing/2014/main" id="{D2DAE8C2-8842-7343-A641-7D6A0961B210}"/>
              </a:ext>
            </a:extLst>
          </p:cNvPr>
          <p:cNvGrpSpPr/>
          <p:nvPr/>
        </p:nvGrpSpPr>
        <p:grpSpPr>
          <a:xfrm>
            <a:off x="8919916" y="638330"/>
            <a:ext cx="1238498" cy="864000"/>
            <a:chOff x="7480751" y="621486"/>
            <a:chExt cx="1238498" cy="864000"/>
          </a:xfrm>
        </p:grpSpPr>
        <p:pic>
          <p:nvPicPr>
            <p:cNvPr id="4" name="Assessment" hidden="1">
              <a:extLst>
                <a:ext uri="{FF2B5EF4-FFF2-40B4-BE49-F238E27FC236}">
                  <a16:creationId xmlns:a16="http://schemas.microsoft.com/office/drawing/2014/main" id="{94EA7AD5-EDD4-0542-9A0E-D558CFB0013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5" name="Mental and Oral Starter" hidden="1">
              <a:extLst>
                <a:ext uri="{FF2B5EF4-FFF2-40B4-BE49-F238E27FC236}">
                  <a16:creationId xmlns:a16="http://schemas.microsoft.com/office/drawing/2014/main" id="{BE2A6D41-2575-5242-8008-7EB445F0C5A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68200" y="621686"/>
              <a:ext cx="863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oup Work" hidden="1">
              <a:extLst>
                <a:ext uri="{FF2B5EF4-FFF2-40B4-BE49-F238E27FC236}">
                  <a16:creationId xmlns:a16="http://schemas.microsoft.com/office/drawing/2014/main" id="{DEEAE9A9-53C9-B640-A0B3-23E8298CF74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7" name="Talking Partners" hidden="1">
              <a:extLst>
                <a:ext uri="{FF2B5EF4-FFF2-40B4-BE49-F238E27FC236}">
                  <a16:creationId xmlns:a16="http://schemas.microsoft.com/office/drawing/2014/main" id="{15528730-1FBC-E34A-B468-19C577B17A2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8" name="Pairs" hidden="1">
              <a:extLst>
                <a:ext uri="{FF2B5EF4-FFF2-40B4-BE49-F238E27FC236}">
                  <a16:creationId xmlns:a16="http://schemas.microsoft.com/office/drawing/2014/main" id="{0A9F1841-6130-BD49-A944-BED5DBEDC4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9" name="Individual Work" hidden="1">
              <a:extLst>
                <a:ext uri="{FF2B5EF4-FFF2-40B4-BE49-F238E27FC236}">
                  <a16:creationId xmlns:a16="http://schemas.microsoft.com/office/drawing/2014/main" id="{23B0CDB3-CF0E-CA40-82CB-F59ED430796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68000" y="621486"/>
              <a:ext cx="864000" cy="864000"/>
            </a:xfrm>
            <a:prstGeom prst="rect">
              <a:avLst/>
            </a:prstGeom>
          </p:spPr>
        </p:pic>
        <p:pic>
          <p:nvPicPr>
            <p:cNvPr id="10" name="Whole Class">
              <a:extLst>
                <a:ext uri="{FF2B5EF4-FFF2-40B4-BE49-F238E27FC236}">
                  <a16:creationId xmlns:a16="http://schemas.microsoft.com/office/drawing/2014/main" id="{E05392A1-7BB9-CA40-BFCE-99A4B3B4DDC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80751" y="621486"/>
              <a:ext cx="1238498" cy="864000"/>
            </a:xfrm>
            <a:prstGeom prst="rect">
              <a:avLst/>
            </a:prstGeom>
          </p:spPr>
        </p:pic>
      </p:grpSp>
      <p:sp>
        <p:nvSpPr>
          <p:cNvPr id="20" name="Rectangle: Rounded Corners 9">
            <a:extLst>
              <a:ext uri="{FF2B5EF4-FFF2-40B4-BE49-F238E27FC236}">
                <a16:creationId xmlns:a16="http://schemas.microsoft.com/office/drawing/2014/main" id="{A8F24D20-32C5-0849-97EA-812EF37EA270}"/>
              </a:ext>
            </a:extLst>
          </p:cNvPr>
          <p:cNvSpPr/>
          <p:nvPr/>
        </p:nvSpPr>
        <p:spPr>
          <a:xfrm>
            <a:off x="3644485" y="3463245"/>
            <a:ext cx="3471371" cy="1119255"/>
          </a:xfrm>
          <a:prstGeom prst="roundRect">
            <a:avLst>
              <a:gd name="adj" fmla="val 11602"/>
            </a:avLst>
          </a:prstGeom>
          <a:solidFill>
            <a:srgbClr val="CACAE4"/>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Some of the </a:t>
            </a:r>
            <a:r>
              <a:rPr lang="en-GB" sz="1800" b="1" dirty="0">
                <a:solidFill>
                  <a:schemeClr val="tx1"/>
                </a:solidFill>
              </a:rPr>
              <a:t>fruit </a:t>
            </a:r>
            <a:r>
              <a:rPr lang="en-GB" sz="1800" dirty="0">
                <a:solidFill>
                  <a:schemeClr val="tx1"/>
                </a:solidFill>
              </a:rPr>
              <a:t>is </a:t>
            </a:r>
            <a:r>
              <a:rPr lang="en-GB" sz="1800" b="1" dirty="0">
                <a:solidFill>
                  <a:schemeClr val="tx1"/>
                </a:solidFill>
              </a:rPr>
              <a:t>poisonous</a:t>
            </a:r>
            <a:r>
              <a:rPr lang="en-GB" sz="1800" dirty="0">
                <a:solidFill>
                  <a:schemeClr val="tx1"/>
                </a:solidFill>
              </a:rPr>
              <a:t> to people, but birds and other animals can eat them. </a:t>
            </a:r>
          </a:p>
        </p:txBody>
      </p:sp>
      <p:sp>
        <p:nvSpPr>
          <p:cNvPr id="21" name="Rectangle: Rounded Corners 9">
            <a:extLst>
              <a:ext uri="{FF2B5EF4-FFF2-40B4-BE49-F238E27FC236}">
                <a16:creationId xmlns:a16="http://schemas.microsoft.com/office/drawing/2014/main" id="{5D2C8DDE-ABB4-E940-9852-5CF2151EDDBD}"/>
              </a:ext>
            </a:extLst>
          </p:cNvPr>
          <p:cNvSpPr/>
          <p:nvPr/>
        </p:nvSpPr>
        <p:spPr>
          <a:xfrm>
            <a:off x="4142026" y="4758794"/>
            <a:ext cx="2476288" cy="1142780"/>
          </a:xfrm>
          <a:prstGeom prst="roundRect">
            <a:avLst>
              <a:gd name="adj" fmla="val 11452"/>
            </a:avLst>
          </a:prstGeom>
          <a:solidFill>
            <a:srgbClr val="CACAE4"/>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Holly berries are </a:t>
            </a:r>
            <a:r>
              <a:rPr lang="en-GB" sz="1800" b="1" dirty="0">
                <a:solidFill>
                  <a:schemeClr val="tx1"/>
                </a:solidFill>
              </a:rPr>
              <a:t>poisonous</a:t>
            </a:r>
            <a:r>
              <a:rPr lang="en-GB" sz="1800" dirty="0">
                <a:solidFill>
                  <a:schemeClr val="tx1"/>
                </a:solidFill>
              </a:rPr>
              <a:t> to people but robins love them!</a:t>
            </a:r>
          </a:p>
        </p:txBody>
      </p:sp>
      <p:sp>
        <p:nvSpPr>
          <p:cNvPr id="30" name="definition">
            <a:extLst>
              <a:ext uri="{FF2B5EF4-FFF2-40B4-BE49-F238E27FC236}">
                <a16:creationId xmlns:a16="http://schemas.microsoft.com/office/drawing/2014/main" id="{D73E388D-E80D-DE47-951D-7887CB856858}"/>
              </a:ext>
            </a:extLst>
          </p:cNvPr>
          <p:cNvSpPr/>
          <p:nvPr/>
        </p:nvSpPr>
        <p:spPr>
          <a:xfrm>
            <a:off x="4048008" y="6133030"/>
            <a:ext cx="2664327" cy="625852"/>
          </a:xfrm>
          <a:prstGeom prst="roundRect">
            <a:avLst>
              <a:gd name="adj" fmla="val 50000"/>
            </a:avLst>
          </a:prstGeom>
          <a:solidFill>
            <a:srgbClr val="5C4787"/>
          </a:solidFill>
          <a:ln w="508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800" b="1" dirty="0"/>
              <a:t>Poisonous definition</a:t>
            </a:r>
          </a:p>
        </p:txBody>
      </p:sp>
      <p:sp>
        <p:nvSpPr>
          <p:cNvPr id="28" name="Rectangle: Rounded Corners 9">
            <a:extLst>
              <a:ext uri="{FF2B5EF4-FFF2-40B4-BE49-F238E27FC236}">
                <a16:creationId xmlns:a16="http://schemas.microsoft.com/office/drawing/2014/main" id="{7D04F01A-CB6D-234A-AFA0-E47503024E03}"/>
              </a:ext>
            </a:extLst>
          </p:cNvPr>
          <p:cNvSpPr/>
          <p:nvPr/>
        </p:nvSpPr>
        <p:spPr>
          <a:xfrm>
            <a:off x="4240135" y="1502576"/>
            <a:ext cx="2211542" cy="515681"/>
          </a:xfrm>
          <a:prstGeom prst="roundRect">
            <a:avLst>
              <a:gd name="adj" fmla="val 50000"/>
            </a:avLst>
          </a:prstGeom>
          <a:solidFill>
            <a:srgbClr val="CA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Tree Fruit</a:t>
            </a:r>
          </a:p>
        </p:txBody>
      </p:sp>
      <p:sp>
        <p:nvSpPr>
          <p:cNvPr id="29" name="Rectangle: Rounded Corners 9">
            <a:extLst>
              <a:ext uri="{FF2B5EF4-FFF2-40B4-BE49-F238E27FC236}">
                <a16:creationId xmlns:a16="http://schemas.microsoft.com/office/drawing/2014/main" id="{DA4FB213-3140-D44D-8FF8-21208F9AD4DE}"/>
              </a:ext>
            </a:extLst>
          </p:cNvPr>
          <p:cNvSpPr/>
          <p:nvPr/>
        </p:nvSpPr>
        <p:spPr>
          <a:xfrm>
            <a:off x="3439169" y="2153404"/>
            <a:ext cx="3862407" cy="1119255"/>
          </a:xfrm>
          <a:prstGeom prst="roundRect">
            <a:avLst>
              <a:gd name="adj" fmla="val 11602"/>
            </a:avLst>
          </a:prstGeom>
          <a:solidFill>
            <a:srgbClr val="CACAE4"/>
          </a:solidFill>
          <a:ln w="38100">
            <a:solidFill>
              <a:srgbClr val="7767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chemeClr val="tx1"/>
                </a:solidFill>
              </a:rPr>
              <a:t>Many trees have </a:t>
            </a:r>
            <a:r>
              <a:rPr lang="en-GB" sz="1800" b="1" dirty="0">
                <a:solidFill>
                  <a:schemeClr val="tx1"/>
                </a:solidFill>
              </a:rPr>
              <a:t>fruit</a:t>
            </a:r>
            <a:r>
              <a:rPr lang="en-GB" sz="1800" dirty="0">
                <a:solidFill>
                  <a:schemeClr val="tx1"/>
                </a:solidFill>
              </a:rPr>
              <a:t>. Some of the </a:t>
            </a:r>
            <a:r>
              <a:rPr lang="en-GB" sz="1800" b="1" dirty="0">
                <a:solidFill>
                  <a:schemeClr val="tx1"/>
                </a:solidFill>
              </a:rPr>
              <a:t>fruit</a:t>
            </a:r>
            <a:r>
              <a:rPr lang="en-GB" sz="1800" dirty="0">
                <a:solidFill>
                  <a:schemeClr val="tx1"/>
                </a:solidFill>
              </a:rPr>
              <a:t> can be eaten by people, such as oranges, apples and pears. </a:t>
            </a:r>
          </a:p>
        </p:txBody>
      </p:sp>
      <p:pic>
        <p:nvPicPr>
          <p:cNvPr id="14" name="Picture 13">
            <a:extLst>
              <a:ext uri="{FF2B5EF4-FFF2-40B4-BE49-F238E27FC236}">
                <a16:creationId xmlns:a16="http://schemas.microsoft.com/office/drawing/2014/main" id="{A50F1685-45A5-9D41-830D-9C8BDB1119F8}"/>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7446381" y="1649607"/>
            <a:ext cx="2631227" cy="2624714"/>
          </a:xfrm>
          <a:prstGeom prst="ellipse">
            <a:avLst/>
          </a:prstGeom>
          <a:ln w="38100">
            <a:solidFill>
              <a:srgbClr val="CACAE4"/>
            </a:solidFill>
          </a:ln>
        </p:spPr>
      </p:pic>
      <p:pic>
        <p:nvPicPr>
          <p:cNvPr id="16" name="Picture 15">
            <a:extLst>
              <a:ext uri="{FF2B5EF4-FFF2-40B4-BE49-F238E27FC236}">
                <a16:creationId xmlns:a16="http://schemas.microsoft.com/office/drawing/2014/main" id="{3F4A3728-4FFD-A344-BB40-14EDD0CB7AB0}"/>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8899" y="1649607"/>
            <a:ext cx="2648344" cy="2640779"/>
          </a:xfrm>
          <a:prstGeom prst="ellipse">
            <a:avLst/>
          </a:prstGeom>
          <a:ln w="38100">
            <a:solidFill>
              <a:srgbClr val="CACAE4"/>
            </a:solidFill>
          </a:ln>
        </p:spPr>
      </p:pic>
      <p:pic>
        <p:nvPicPr>
          <p:cNvPr id="18" name="Picture 17">
            <a:extLst>
              <a:ext uri="{FF2B5EF4-FFF2-40B4-BE49-F238E27FC236}">
                <a16:creationId xmlns:a16="http://schemas.microsoft.com/office/drawing/2014/main" id="{1495D3E8-D482-D944-9FD4-EA69C6A4B6D7}"/>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996287" y="4064459"/>
            <a:ext cx="2710301" cy="2686119"/>
          </a:xfrm>
          <a:prstGeom prst="ellipse">
            <a:avLst/>
          </a:prstGeom>
          <a:ln w="38100">
            <a:solidFill>
              <a:srgbClr val="CACAE4"/>
            </a:solidFill>
          </a:ln>
        </p:spPr>
      </p:pic>
      <p:pic>
        <p:nvPicPr>
          <p:cNvPr id="12" name="Picture 11">
            <a:extLst>
              <a:ext uri="{FF2B5EF4-FFF2-40B4-BE49-F238E27FC236}">
                <a16:creationId xmlns:a16="http://schemas.microsoft.com/office/drawing/2014/main" id="{427E7060-3E5B-1147-9F6C-917DFAADB1C1}"/>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016391" y="4064460"/>
            <a:ext cx="2693164" cy="2686119"/>
          </a:xfrm>
          <a:prstGeom prst="ellipse">
            <a:avLst/>
          </a:prstGeom>
          <a:ln w="38100">
            <a:solidFill>
              <a:srgbClr val="CACAE4"/>
            </a:solidFill>
          </a:ln>
        </p:spPr>
      </p:pic>
      <p:sp>
        <p:nvSpPr>
          <p:cNvPr id="22" name="Rounded Rectangle 21">
            <a:extLst>
              <a:ext uri="{FF2B5EF4-FFF2-40B4-BE49-F238E27FC236}">
                <a16:creationId xmlns:a16="http://schemas.microsoft.com/office/drawing/2014/main" id="{C6ED1C52-3D91-EF42-A332-264455E08841}"/>
              </a:ext>
            </a:extLst>
          </p:cNvPr>
          <p:cNvSpPr/>
          <p:nvPr/>
        </p:nvSpPr>
        <p:spPr>
          <a:xfrm>
            <a:off x="8631826" y="6215741"/>
            <a:ext cx="1288495" cy="440871"/>
          </a:xfrm>
          <a:prstGeom prst="roundRect">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apples</a:t>
            </a:r>
          </a:p>
        </p:txBody>
      </p:sp>
      <p:sp>
        <p:nvSpPr>
          <p:cNvPr id="24" name="Rounded Rectangle 23">
            <a:extLst>
              <a:ext uri="{FF2B5EF4-FFF2-40B4-BE49-F238E27FC236}">
                <a16:creationId xmlns:a16="http://schemas.microsoft.com/office/drawing/2014/main" id="{2CDD0A8A-ABFE-0B47-AF5D-9655AC1B724D}"/>
              </a:ext>
            </a:extLst>
          </p:cNvPr>
          <p:cNvSpPr/>
          <p:nvPr/>
        </p:nvSpPr>
        <p:spPr>
          <a:xfrm>
            <a:off x="765900" y="6178470"/>
            <a:ext cx="1268687" cy="464532"/>
          </a:xfrm>
          <a:prstGeom prst="roundRect">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pears</a:t>
            </a:r>
          </a:p>
        </p:txBody>
      </p:sp>
      <p:sp>
        <p:nvSpPr>
          <p:cNvPr id="25" name="Rounded Rectangle 24">
            <a:extLst>
              <a:ext uri="{FF2B5EF4-FFF2-40B4-BE49-F238E27FC236}">
                <a16:creationId xmlns:a16="http://schemas.microsoft.com/office/drawing/2014/main" id="{03931205-7C4D-D141-B245-6678A14B13A1}"/>
              </a:ext>
            </a:extLst>
          </p:cNvPr>
          <p:cNvSpPr/>
          <p:nvPr/>
        </p:nvSpPr>
        <p:spPr>
          <a:xfrm>
            <a:off x="7821466" y="1597240"/>
            <a:ext cx="1818993" cy="440871"/>
          </a:xfrm>
          <a:prstGeom prst="roundRect">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holly berries</a:t>
            </a:r>
          </a:p>
        </p:txBody>
      </p:sp>
      <p:sp>
        <p:nvSpPr>
          <p:cNvPr id="26" name="Rounded Rectangle 25">
            <a:extLst>
              <a:ext uri="{FF2B5EF4-FFF2-40B4-BE49-F238E27FC236}">
                <a16:creationId xmlns:a16="http://schemas.microsoft.com/office/drawing/2014/main" id="{3B5252A4-5F60-C040-B481-C2C3355BA9B9}"/>
              </a:ext>
            </a:extLst>
          </p:cNvPr>
          <p:cNvSpPr/>
          <p:nvPr/>
        </p:nvSpPr>
        <p:spPr>
          <a:xfrm>
            <a:off x="977903" y="1551628"/>
            <a:ext cx="1991494" cy="440871"/>
          </a:xfrm>
          <a:prstGeom prst="roundRect">
            <a:avLst/>
          </a:prstGeom>
          <a:solidFill>
            <a:schemeClr val="bg1"/>
          </a:solidFill>
          <a:ln w="38100">
            <a:solidFill>
              <a:srgbClr val="CACA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juniper berries</a:t>
            </a:r>
          </a:p>
        </p:txBody>
      </p:sp>
      <p:grpSp>
        <p:nvGrpSpPr>
          <p:cNvPr id="33" name="Group 32">
            <a:extLst>
              <a:ext uri="{FF2B5EF4-FFF2-40B4-BE49-F238E27FC236}">
                <a16:creationId xmlns:a16="http://schemas.microsoft.com/office/drawing/2014/main" id="{2B90C8DD-7CDC-ED46-9A58-CBB5982D2C80}"/>
              </a:ext>
            </a:extLst>
          </p:cNvPr>
          <p:cNvGrpSpPr/>
          <p:nvPr/>
        </p:nvGrpSpPr>
        <p:grpSpPr>
          <a:xfrm>
            <a:off x="3538324" y="7672423"/>
            <a:ext cx="3664099" cy="2338918"/>
            <a:chOff x="3538324" y="7672423"/>
            <a:chExt cx="3664099" cy="2338918"/>
          </a:xfrm>
        </p:grpSpPr>
        <p:sp>
          <p:nvSpPr>
            <p:cNvPr id="27" name="Rectangle: Rounded Corners 9">
              <a:extLst>
                <a:ext uri="{FF2B5EF4-FFF2-40B4-BE49-F238E27FC236}">
                  <a16:creationId xmlns:a16="http://schemas.microsoft.com/office/drawing/2014/main" id="{0294F1B6-BFCC-744A-8E4E-01F8E2756EC8}"/>
                </a:ext>
              </a:extLst>
            </p:cNvPr>
            <p:cNvSpPr/>
            <p:nvPr/>
          </p:nvSpPr>
          <p:spPr>
            <a:xfrm>
              <a:off x="3538324" y="7672423"/>
              <a:ext cx="3664099" cy="2338918"/>
            </a:xfrm>
            <a:prstGeom prst="roundRect">
              <a:avLst>
                <a:gd name="adj" fmla="val 11815"/>
              </a:avLst>
            </a:prstGeom>
            <a:solidFill>
              <a:srgbClr val="5C4787"/>
            </a:solidFill>
            <a:ln w="38100">
              <a:solidFill>
                <a:srgbClr val="C9CBE5"/>
              </a:solidFill>
            </a:ln>
          </p:spPr>
          <p:style>
            <a:lnRef idx="2">
              <a:schemeClr val="accent1">
                <a:shade val="50000"/>
              </a:schemeClr>
            </a:lnRef>
            <a:fillRef idx="1">
              <a:schemeClr val="accent1"/>
            </a:fillRef>
            <a:effectRef idx="0">
              <a:schemeClr val="accent1"/>
            </a:effectRef>
            <a:fontRef idx="minor">
              <a:schemeClr val="lt1"/>
            </a:fontRef>
          </p:style>
          <p:txBody>
            <a:bodyPr lIns="144000" tIns="144000" rIns="468000" bIns="144000" rtlCol="0" anchor="ctr"/>
            <a:lstStyle/>
            <a:p>
              <a:r>
                <a:rPr lang="en-GB" sz="1800" b="1" dirty="0">
                  <a:solidFill>
                    <a:schemeClr val="bg1"/>
                  </a:solidFill>
                </a:rPr>
                <a:t>Poisonous: </a:t>
              </a:r>
              <a:r>
                <a:rPr lang="en-GB" sz="1800" dirty="0"/>
                <a:t>Poisonous things can make us very ill if we eat (or sometimes even touch) them. That’s why it’s important to only touch plants or fruit that an adult says are safe.</a:t>
              </a:r>
            </a:p>
          </p:txBody>
        </p:sp>
        <p:sp>
          <p:nvSpPr>
            <p:cNvPr id="31" name="Quizzy Cross">
              <a:extLst>
                <a:ext uri="{FF2B5EF4-FFF2-40B4-BE49-F238E27FC236}">
                  <a16:creationId xmlns:a16="http://schemas.microsoft.com/office/drawing/2014/main" id="{6254B760-C150-7744-97EE-F133E203051B}"/>
                </a:ext>
              </a:extLst>
            </p:cNvPr>
            <p:cNvSpPr/>
            <p:nvPr/>
          </p:nvSpPr>
          <p:spPr bwMode="auto">
            <a:xfrm>
              <a:off x="6777870" y="7672423"/>
              <a:ext cx="424553" cy="437418"/>
            </a:xfrm>
            <a:prstGeom prst="round1Rect">
              <a:avLst>
                <a:gd name="adj" fmla="val 50000"/>
              </a:avLst>
            </a:prstGeom>
            <a:solidFill>
              <a:srgbClr val="C9CBE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b="1" dirty="0">
                  <a:solidFill>
                    <a:schemeClr val="bg1"/>
                  </a:solidFill>
                </a:rPr>
                <a:t>X</a:t>
              </a:r>
            </a:p>
          </p:txBody>
        </p:sp>
      </p:grpSp>
    </p:spTree>
    <p:extLst>
      <p:ext uri="{BB962C8B-B14F-4D97-AF65-F5344CB8AC3E}">
        <p14:creationId xmlns:p14="http://schemas.microsoft.com/office/powerpoint/2010/main" val="163293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100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10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10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2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grpId="0" nodeType="withEffect">
                                  <p:stCondLst>
                                    <p:cond delay="20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20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2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2"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26" presetClass="emph" presetSubtype="0" repeatCount="indefinite" fill="hold" grpId="1" nodeType="withEffect">
                                  <p:stCondLst>
                                    <p:cond delay="0"/>
                                  </p:stCondLst>
                                  <p:childTnLst>
                                    <p:animEffect transition="out" filter="fade">
                                      <p:cBhvr>
                                        <p:cTn id="44" dur="2000" tmFilter="0, 0; .2, .5; .8, .5; 1, 0"/>
                                        <p:tgtEl>
                                          <p:spTgt spid="30"/>
                                        </p:tgtEl>
                                      </p:cBhvr>
                                    </p:animEffect>
                                    <p:animScale>
                                      <p:cBhvr>
                                        <p:cTn id="45" dur="100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33"/>
                    </p:tgtEl>
                  </p:cond>
                </p:stCondLst>
                <p:endSync evt="end" delay="0">
                  <p:rtn val="all"/>
                </p:endSync>
                <p:childTnLst>
                  <p:par>
                    <p:cTn id="47" fill="hold">
                      <p:stCondLst>
                        <p:cond delay="0"/>
                      </p:stCondLst>
                      <p:childTnLst>
                        <p:par>
                          <p:cTn id="48" fill="hold">
                            <p:stCondLst>
                              <p:cond delay="0"/>
                            </p:stCondLst>
                            <p:childTnLst>
                              <p:par>
                                <p:cTn id="49" presetID="37" presetClass="exit" presetSubtype="0" fill="hold" nodeType="clickEffect">
                                  <p:stCondLst>
                                    <p:cond delay="0"/>
                                  </p:stCondLst>
                                  <p:childTnLst>
                                    <p:animEffect transition="out" filter="fade">
                                      <p:cBhvr>
                                        <p:cTn id="50" dur="1000"/>
                                        <p:tgtEl>
                                          <p:spTgt spid="33"/>
                                        </p:tgtEl>
                                      </p:cBhvr>
                                    </p:animEffect>
                                    <p:anim calcmode="lin" valueType="num">
                                      <p:cBhvr>
                                        <p:cTn id="51" dur="1000"/>
                                        <p:tgtEl>
                                          <p:spTgt spid="33"/>
                                        </p:tgtEl>
                                        <p:attrNameLst>
                                          <p:attrName>ppt_x</p:attrName>
                                        </p:attrNameLst>
                                      </p:cBhvr>
                                      <p:tavLst>
                                        <p:tav tm="0">
                                          <p:val>
                                            <p:strVal val="ppt_x"/>
                                          </p:val>
                                        </p:tav>
                                        <p:tav tm="100000">
                                          <p:val>
                                            <p:strVal val="ppt_x"/>
                                          </p:val>
                                        </p:tav>
                                      </p:tavLst>
                                    </p:anim>
                                    <p:anim calcmode="lin" valueType="num">
                                      <p:cBhvr>
                                        <p:cTn id="52" dur="100" decel="100000"/>
                                        <p:tgtEl>
                                          <p:spTgt spid="33"/>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33"/>
                                        </p:tgtEl>
                                        <p:attrNameLst>
                                          <p:attrName>ppt_y</p:attrName>
                                        </p:attrNameLst>
                                      </p:cBhvr>
                                      <p:tavLst>
                                        <p:tav tm="0">
                                          <p:val>
                                            <p:strVal val="ppt_y"/>
                                          </p:val>
                                        </p:tav>
                                        <p:tav tm="100000">
                                          <p:val>
                                            <p:strVal val="ppt_y+1"/>
                                          </p:val>
                                        </p:tav>
                                      </p:tavLst>
                                    </p:anim>
                                    <p:set>
                                      <p:cBhvr>
                                        <p:cTn id="54"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p:stCondLst>
                        <p:cond delay="0"/>
                      </p:stCondLst>
                      <p:childTnLst>
                        <p:par>
                          <p:cTn id="57" fill="hold">
                            <p:stCondLst>
                              <p:cond delay="0"/>
                            </p:stCondLst>
                            <p:childTnLst>
                              <p:par>
                                <p:cTn id="58" presetID="64" presetClass="path" presetSubtype="0" accel="50000" decel="50000" fill="hold" nodeType="clickEffect">
                                  <p:stCondLst>
                                    <p:cond delay="0"/>
                                  </p:stCondLst>
                                  <p:childTnLst>
                                    <p:animMotion origin="layout" path="M 4.23905E-6 3.30533E-6 L -0.00059 -0.42965 " pathEditMode="relative" rAng="0" ptsTypes="AA">
                                      <p:cBhvr>
                                        <p:cTn id="59" dur="2000" fill="hold"/>
                                        <p:tgtEl>
                                          <p:spTgt spid="33"/>
                                        </p:tgtEl>
                                        <p:attrNameLst>
                                          <p:attrName>ppt_x</p:attrName>
                                          <p:attrName>ppt_y</p:attrName>
                                        </p:attrNameLst>
                                      </p:cBhvr>
                                      <p:rCtr x="89" y="-21273"/>
                                    </p:animMotion>
                                  </p:childTnLst>
                                </p:cTn>
                              </p:par>
                            </p:childTnLst>
                          </p:cTn>
                        </p:par>
                      </p:childTnLst>
                    </p:cTn>
                  </p:par>
                </p:childTnLst>
              </p:cTn>
              <p:nextCondLst>
                <p:cond evt="onClick" delay="0">
                  <p:tgtEl>
                    <p:spTgt spid="30"/>
                  </p:tgtEl>
                </p:cond>
              </p:nextCondLst>
            </p:seq>
          </p:childTnLst>
        </p:cTn>
      </p:par>
    </p:tnLst>
    <p:bldLst>
      <p:bldP spid="20" grpId="0" animBg="1"/>
      <p:bldP spid="21" grpId="0" animBg="1"/>
      <p:bldP spid="30" grpId="1" animBg="1"/>
      <p:bldP spid="30" grpId="2" animBg="1"/>
      <p:bldP spid="29" grpId="0" animBg="1"/>
      <p:bldP spid="22" grpId="0" animBg="1"/>
      <p:bldP spid="24" grpId="0" animBg="1"/>
      <p:bldP spid="25" grpId="0" animBg="1"/>
      <p:bldP spid="2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Science Presentation Template.pptx" id="{3E0CB02D-D9B1-4BEA-A461-52EA6641E47D}" vid="{AD876080-6B09-4EB9-B031-D0FB13EDFD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7CBCF9619FA14381720DEED7F11A8E" ma:contentTypeVersion="15" ma:contentTypeDescription="Create a new document." ma:contentTypeScope="" ma:versionID="c772c0b0f4adbb6302c0c01a8e8ecead">
  <xsd:schema xmlns:xsd="http://www.w3.org/2001/XMLSchema" xmlns:xs="http://www.w3.org/2001/XMLSchema" xmlns:p="http://schemas.microsoft.com/office/2006/metadata/properties" xmlns:ns3="c429e02b-3c05-4f2c-90ca-312c1fa5e845" xmlns:ns4="d518e0c5-1b8d-42c1-87f1-c1de917843a1" targetNamespace="http://schemas.microsoft.com/office/2006/metadata/properties" ma:root="true" ma:fieldsID="01c0b2d4fc8e14ab789bdd95e338966b" ns3:_="" ns4:_="">
    <xsd:import namespace="c429e02b-3c05-4f2c-90ca-312c1fa5e845"/>
    <xsd:import namespace="d518e0c5-1b8d-42c1-87f1-c1de917843a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LengthInSeconds" minOccurs="0"/>
                <xsd:element ref="ns3:MediaServiceOCR"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29e02b-3c05-4f2c-90ca-312c1fa5e8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18e0c5-1b8d-42c1-87f1-c1de917843a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c429e02b-3c05-4f2c-90ca-312c1fa5e8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F58D050-4B34-4C5B-8E3E-08884FED57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29e02b-3c05-4f2c-90ca-312c1fa5e845"/>
    <ds:schemaRef ds:uri="d518e0c5-1b8d-42c1-87f1-c1de917843a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E227C85-A50E-40D0-A3EE-8794ADB06B37}">
  <ds:schemaRefs>
    <ds:schemaRef ds:uri="d518e0c5-1b8d-42c1-87f1-c1de917843a1"/>
    <ds:schemaRef ds:uri="http://purl.org/dc/terms/"/>
    <ds:schemaRef ds:uri="c429e02b-3c05-4f2c-90ca-312c1fa5e845"/>
    <ds:schemaRef ds:uri="http://www.w3.org/XML/1998/namespace"/>
    <ds:schemaRef ds:uri="http://schemas.microsoft.com/office/2006/documentManagement/types"/>
    <ds:schemaRef ds:uri="http://purl.org/dc/elements/1.1/"/>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302841F-7340-4808-8CA2-8560CB495E7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3308</TotalTime>
  <Words>1214</Words>
  <Application>Microsoft Office PowerPoint</Application>
  <PresentationFormat>Custom</PresentationFormat>
  <Paragraphs>176</Paragraphs>
  <Slides>34</Slides>
  <Notes>0</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Calibri</vt:lpstr>
      <vt:lpstr>Tuffy-TTF</vt:lpstr>
      <vt:lpstr>Sassoon Infant Rg</vt:lpstr>
      <vt:lpstr>Twinkl</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Rebecca Ellis</cp:lastModifiedBy>
  <cp:revision>239</cp:revision>
  <dcterms:created xsi:type="dcterms:W3CDTF">2021-08-06T13:01:52Z</dcterms:created>
  <dcterms:modified xsi:type="dcterms:W3CDTF">2023-03-10T08:43:45Z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0x010100157CBCF9619FA14381720DEED7F11A8E</vt:lpwstr>
  </property>
</Properties>
</file>