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258" r:id="rId5"/>
    <p:sldId id="292" r:id="rId6"/>
    <p:sldId id="263" r:id="rId7"/>
    <p:sldId id="293" r:id="rId8"/>
    <p:sldId id="294" r:id="rId9"/>
    <p:sldId id="295" r:id="rId10"/>
    <p:sldId id="312" r:id="rId11"/>
    <p:sldId id="297" r:id="rId12"/>
    <p:sldId id="298" r:id="rId13"/>
    <p:sldId id="301" r:id="rId14"/>
    <p:sldId id="302" r:id="rId15"/>
    <p:sldId id="306" r:id="rId16"/>
    <p:sldId id="311" r:id="rId17"/>
    <p:sldId id="267" r:id="rId18"/>
    <p:sldId id="299" r:id="rId19"/>
    <p:sldId id="300" r:id="rId20"/>
    <p:sldId id="284" r:id="rId21"/>
  </p:sldIdLst>
  <p:sldSz cx="10691813" cy="7559675"/>
  <p:notesSz cx="9144000" cy="6858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winkl" panose="020B0604020202020204" charset="0"/>
      <p:regular r:id="rId28"/>
      <p:bold r:id="rId29"/>
    </p:embeddedFont>
  </p:embeddedFontLst>
  <p:defaultTextStyle>
    <a:defPPr>
      <a:defRPr lang="en-US"/>
    </a:defPPr>
    <a:lvl1pPr marL="0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373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744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117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489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6860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233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49605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0977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  <p15:guide id="4" pos="429" userDrawn="1">
          <p15:clr>
            <a:srgbClr val="A4A3A4"/>
          </p15:clr>
        </p15:guide>
        <p15:guide id="5" orient="horz" pos="4331" userDrawn="1">
          <p15:clr>
            <a:srgbClr val="A4A3A4"/>
          </p15:clr>
        </p15:guide>
        <p15:guide id="6" pos="6300" userDrawn="1">
          <p15:clr>
            <a:srgbClr val="A4A3A4"/>
          </p15:clr>
        </p15:guide>
        <p15:guide id="7" orient="horz" pos="408" userDrawn="1">
          <p15:clr>
            <a:srgbClr val="A4A3A4"/>
          </p15:clr>
        </p15:guide>
        <p15:guide id="8" pos="568" userDrawn="1">
          <p15:clr>
            <a:srgbClr val="A4A3A4"/>
          </p15:clr>
        </p15:guide>
        <p15:guide id="9" orient="horz" pos="567" userDrawn="1">
          <p15:clr>
            <a:srgbClr val="A4A3A4"/>
          </p15:clr>
        </p15:guide>
        <p15:guide id="10" orient="horz" pos="4195" userDrawn="1">
          <p15:clr>
            <a:srgbClr val="A4A3A4"/>
          </p15:clr>
        </p15:guide>
        <p15:guide id="11" pos="61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C3DA"/>
    <a:srgbClr val="4A3483"/>
    <a:srgbClr val="6C388B"/>
    <a:srgbClr val="FFE004"/>
    <a:srgbClr val="9DDBFA"/>
    <a:srgbClr val="FFFFFF"/>
    <a:srgbClr val="F18215"/>
    <a:srgbClr val="966340"/>
    <a:srgbClr val="CA4593"/>
    <a:srgbClr val="30B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D9809F-3959-926F-BD4B-53E81AB43C62}" v="5" dt="2023-03-04T19:44:55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29" autoAdjust="0"/>
    <p:restoredTop sz="95775"/>
  </p:normalViewPr>
  <p:slideViewPr>
    <p:cSldViewPr snapToGrid="0" showGuides="1">
      <p:cViewPr varScale="1">
        <p:scale>
          <a:sx n="66" d="100"/>
          <a:sy n="66" d="100"/>
        </p:scale>
        <p:origin x="1110" y="60"/>
      </p:cViewPr>
      <p:guideLst>
        <p:guide orient="horz" pos="2381"/>
        <p:guide pos="3368"/>
        <p:guide pos="429"/>
        <p:guide orient="horz" pos="4331"/>
        <p:guide pos="6300"/>
        <p:guide orient="horz" pos="408"/>
        <p:guide pos="568"/>
        <p:guide orient="horz" pos="567"/>
        <p:guide orient="horz" pos="4195"/>
        <p:guide pos="615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10/03/2023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10/03/2023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1pPr>
    <a:lvl2pPr marL="521373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2pPr>
    <a:lvl3pPr marL="1042744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3pPr>
    <a:lvl4pPr marL="1564117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4pPr>
    <a:lvl5pPr marL="2085489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5pPr>
    <a:lvl6pPr marL="2606860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28233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49605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0977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838046" y="6130871"/>
            <a:ext cx="1015722" cy="609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53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534589" y="540000"/>
            <a:ext cx="9617223" cy="6479675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937" y="6320907"/>
            <a:ext cx="674079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34588" y="3230261"/>
            <a:ext cx="9617223" cy="3789414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34588" y="540000"/>
            <a:ext cx="9617223" cy="241739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534589" y="540000"/>
            <a:ext cx="9617223" cy="6479675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/>
          </p:cNvPr>
          <p:cNvSpPr/>
          <p:nvPr userDrawn="1"/>
        </p:nvSpPr>
        <p:spPr>
          <a:xfrm>
            <a:off x="4838046" y="3475034"/>
            <a:ext cx="1015722" cy="609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53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2645" y="766467"/>
            <a:ext cx="9546524" cy="126869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645" y="2157657"/>
            <a:ext cx="9546524" cy="483679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3" r:id="rId3"/>
    <p:sldLayoutId id="2147483669" r:id="rId4"/>
    <p:sldLayoutId id="2147483670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 userDrawn="1">
          <p15:clr>
            <a:srgbClr val="F26B43"/>
          </p15:clr>
        </p15:guide>
        <p15:guide id="2" pos="33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planit-science-primary-teaching-resources/planit-science-primary-teaching-resources-y1/planit-science-primary-teaching-resources-y1-plant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43.png"/><Relationship Id="rId4" Type="http://schemas.openxmlformats.org/officeDocument/2006/relationships/image" Target="../media/image18.png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65.jpeg"/><Relationship Id="rId17" Type="http://schemas.openxmlformats.org/officeDocument/2006/relationships/image" Target="../media/image70.png"/><Relationship Id="rId2" Type="http://schemas.openxmlformats.org/officeDocument/2006/relationships/image" Target="../media/image12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64.jpeg"/><Relationship Id="rId5" Type="http://schemas.openxmlformats.org/officeDocument/2006/relationships/image" Target="../media/image15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14.png"/><Relationship Id="rId9" Type="http://schemas.openxmlformats.org/officeDocument/2006/relationships/image" Target="../media/image62.jpeg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18.png"/><Relationship Id="rId10" Type="http://schemas.openxmlformats.org/officeDocument/2006/relationships/image" Target="../media/image79.jpeg"/><Relationship Id="rId4" Type="http://schemas.openxmlformats.org/officeDocument/2006/relationships/image" Target="../media/image74.jpeg"/><Relationship Id="rId9" Type="http://schemas.openxmlformats.org/officeDocument/2006/relationships/image" Target="../media/image7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85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84.jpeg"/><Relationship Id="rId2" Type="http://schemas.openxmlformats.org/officeDocument/2006/relationships/image" Target="../media/image12.png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83.jpeg"/><Relationship Id="rId5" Type="http://schemas.openxmlformats.org/officeDocument/2006/relationships/image" Target="../media/image15.png"/><Relationship Id="rId15" Type="http://schemas.openxmlformats.org/officeDocument/2006/relationships/image" Target="../media/image87.jpeg"/><Relationship Id="rId10" Type="http://schemas.openxmlformats.org/officeDocument/2006/relationships/image" Target="../media/image82.jpeg"/><Relationship Id="rId4" Type="http://schemas.openxmlformats.org/officeDocument/2006/relationships/image" Target="../media/image14.png"/><Relationship Id="rId9" Type="http://schemas.openxmlformats.org/officeDocument/2006/relationships/image" Target="../media/image81.jpeg"/><Relationship Id="rId14" Type="http://schemas.openxmlformats.org/officeDocument/2006/relationships/image" Target="../media/image8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planit-science-primary-teaching-resources/planit-science-primary-teaching-resources-y1/planit-science-primary-teaching-resources-y1-plants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tiff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tiff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slide" Target="slide14.xml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8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18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15.png"/><Relationship Id="rId12" Type="http://schemas.openxmlformats.org/officeDocument/2006/relationships/image" Target="../media/image50.png"/><Relationship Id="rId2" Type="http://schemas.openxmlformats.org/officeDocument/2006/relationships/image" Target="../media/image47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49.png"/><Relationship Id="rId5" Type="http://schemas.openxmlformats.org/officeDocument/2006/relationships/image" Target="../media/image13.png"/><Relationship Id="rId15" Type="http://schemas.openxmlformats.org/officeDocument/2006/relationships/image" Target="../media/image5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62E254FB-C21D-5348-AA76-61DC89F87E17}"/>
              </a:ext>
            </a:extLst>
          </p:cNvPr>
          <p:cNvSpPr/>
          <p:nvPr/>
        </p:nvSpPr>
        <p:spPr>
          <a:xfrm>
            <a:off x="9985248" y="6766560"/>
            <a:ext cx="530352" cy="621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 descr="Shape, rectangle&#10;&#10;Description automatically generated">
            <a:extLst>
              <a:ext uri="{FF2B5EF4-FFF2-40B4-BE49-F238E27FC236}">
                <a16:creationId xmlns:a16="http://schemas.microsoft.com/office/drawing/2014/main" id="{332FC82F-E289-A24A-8675-6ADCB04EF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97" y="1729187"/>
            <a:ext cx="9143489" cy="4336649"/>
          </a:xfrm>
          <a:prstGeom prst="round2SameRect">
            <a:avLst>
              <a:gd name="adj1" fmla="val 6501"/>
              <a:gd name="adj2" fmla="val 0"/>
            </a:avLst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7E7F4E51-25E5-2A47-8E29-BBB62892D0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975"/>
          <a:stretch/>
        </p:blipFill>
        <p:spPr>
          <a:xfrm>
            <a:off x="751114" y="3200404"/>
            <a:ext cx="9165373" cy="3624716"/>
          </a:xfrm>
          <a:prstGeom prst="roundRect">
            <a:avLst>
              <a:gd name="adj" fmla="val 8434"/>
            </a:avLst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5A8490-75F4-EA45-B463-BA1542DCA7E8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Parts of a Plant</a:t>
            </a:r>
          </a:p>
        </p:txBody>
      </p:sp>
      <p:pic>
        <p:nvPicPr>
          <p:cNvPr id="3" name="Whole Class">
            <a:extLst>
              <a:ext uri="{FF2B5EF4-FFF2-40B4-BE49-F238E27FC236}">
                <a16:creationId xmlns:a16="http://schemas.microsoft.com/office/drawing/2014/main" id="{7925C73C-C73E-EC42-8C77-8AB50DDC3B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916" y="638330"/>
            <a:ext cx="1238498" cy="864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D0D1A33-8F69-E445-ABCB-202290DB0D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2" t="20809" r="-1272" b="23886"/>
          <a:stretch/>
        </p:blipFill>
        <p:spPr>
          <a:xfrm>
            <a:off x="970934" y="4436815"/>
            <a:ext cx="2761910" cy="2159698"/>
          </a:xfrm>
          <a:prstGeom prst="roundRect">
            <a:avLst>
              <a:gd name="adj" fmla="val 12887"/>
            </a:avLst>
          </a:prstGeom>
          <a:solidFill>
            <a:schemeClr val="bg1"/>
          </a:solidFill>
          <a:ln w="38100">
            <a:solidFill>
              <a:srgbClr val="C2C3DA"/>
            </a:solidFill>
          </a:ln>
        </p:spPr>
      </p:pic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C91C3B6-D48B-3042-A562-091FB3DEF073}"/>
              </a:ext>
            </a:extLst>
          </p:cNvPr>
          <p:cNvSpPr/>
          <p:nvPr/>
        </p:nvSpPr>
        <p:spPr>
          <a:xfrm>
            <a:off x="1238716" y="3681790"/>
            <a:ext cx="2183359" cy="920075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Seeds</a:t>
            </a:r>
            <a:r>
              <a:rPr lang="en-GB" dirty="0">
                <a:solidFill>
                  <a:schemeClr val="tx1"/>
                </a:solidFill>
              </a:rPr>
              <a:t> grow into new plants.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DB9F27A8-DF2A-1A45-950D-AA6BDD9950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3" t="64736" r="9174" b="3223"/>
          <a:stretch/>
        </p:blipFill>
        <p:spPr>
          <a:xfrm>
            <a:off x="3716868" y="2469008"/>
            <a:ext cx="3139120" cy="1972865"/>
          </a:xfrm>
          <a:prstGeom prst="roundRect">
            <a:avLst>
              <a:gd name="adj" fmla="val 13356"/>
            </a:avLst>
          </a:prstGeom>
          <a:solidFill>
            <a:schemeClr val="bg1"/>
          </a:solidFill>
          <a:ln w="38100">
            <a:solidFill>
              <a:srgbClr val="C2C3DA"/>
            </a:solidFill>
          </a:ln>
        </p:spPr>
      </p:pic>
      <p:sp>
        <p:nvSpPr>
          <p:cNvPr id="83" name="Rectangle: Rounded Corners 9">
            <a:extLst>
              <a:ext uri="{FF2B5EF4-FFF2-40B4-BE49-F238E27FC236}">
                <a16:creationId xmlns:a16="http://schemas.microsoft.com/office/drawing/2014/main" id="{3C8483D2-CDFD-8447-9B12-0E16F691B7F8}"/>
              </a:ext>
            </a:extLst>
          </p:cNvPr>
          <p:cNvSpPr/>
          <p:nvPr/>
        </p:nvSpPr>
        <p:spPr>
          <a:xfrm>
            <a:off x="2276998" y="1537471"/>
            <a:ext cx="6137815" cy="6373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CAC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r>
              <a:rPr lang="en-GB" dirty="0">
                <a:solidFill>
                  <a:schemeClr val="tx1"/>
                </a:solidFill>
              </a:rPr>
              <a:t>Each part of a plant has a job to do.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4F90F5C7-573B-1848-809E-1829C9424B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70" r="35130" b="87375"/>
          <a:stretch/>
        </p:blipFill>
        <p:spPr>
          <a:xfrm>
            <a:off x="942576" y="4453993"/>
            <a:ext cx="2761910" cy="2159698"/>
          </a:xfrm>
          <a:prstGeom prst="roundRect">
            <a:avLst>
              <a:gd name="adj" fmla="val 9862"/>
            </a:avLst>
          </a:prstGeom>
          <a:solidFill>
            <a:schemeClr val="bg1"/>
          </a:solidFill>
          <a:ln w="38100">
            <a:solidFill>
              <a:srgbClr val="C2C3DA"/>
            </a:solidFill>
          </a:ln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B7FEEDC0-0041-E44F-A91F-F7263AA534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20" t="15552" r="9899" b="70552"/>
          <a:stretch/>
        </p:blipFill>
        <p:spPr>
          <a:xfrm>
            <a:off x="6885811" y="4608306"/>
            <a:ext cx="2882525" cy="19728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2C3DA"/>
            </a:solidFill>
          </a:ln>
        </p:spPr>
      </p:pic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48DFD599-C43B-F048-9E51-612C544D0C84}"/>
              </a:ext>
            </a:extLst>
          </p:cNvPr>
          <p:cNvSpPr/>
          <p:nvPr/>
        </p:nvSpPr>
        <p:spPr>
          <a:xfrm>
            <a:off x="6962204" y="3800109"/>
            <a:ext cx="2742901" cy="1046592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Fruit </a:t>
            </a:r>
            <a:r>
              <a:rPr lang="en-GB" dirty="0">
                <a:solidFill>
                  <a:schemeClr val="tx1"/>
                </a:solidFill>
              </a:rPr>
              <a:t>contains the plant’s seeds.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2" name="Rectangle: Rounded Corners 7">
            <a:extLst>
              <a:ext uri="{FF2B5EF4-FFF2-40B4-BE49-F238E27FC236}">
                <a16:creationId xmlns:a16="http://schemas.microsoft.com/office/drawing/2014/main" id="{A7789BE2-4FC8-0143-8DCD-196E80C7FAB2}"/>
              </a:ext>
            </a:extLst>
          </p:cNvPr>
          <p:cNvSpPr/>
          <p:nvPr/>
        </p:nvSpPr>
        <p:spPr>
          <a:xfrm>
            <a:off x="1064001" y="3022594"/>
            <a:ext cx="2442378" cy="1552619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Leaves</a:t>
            </a:r>
            <a:r>
              <a:rPr lang="en-GB" dirty="0">
                <a:solidFill>
                  <a:schemeClr val="tx1"/>
                </a:solidFill>
              </a:rPr>
              <a:t> catch sunlight to help the plant to make its own food.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7FBF684-296D-7D48-A10C-4880CD6BFAAC}"/>
              </a:ext>
            </a:extLst>
          </p:cNvPr>
          <p:cNvSpPr/>
          <p:nvPr/>
        </p:nvSpPr>
        <p:spPr>
          <a:xfrm>
            <a:off x="3900187" y="4257675"/>
            <a:ext cx="2806247" cy="1551429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Roots </a:t>
            </a:r>
            <a:r>
              <a:rPr lang="en-GB" dirty="0">
                <a:solidFill>
                  <a:schemeClr val="tx1"/>
                </a:solidFill>
              </a:rPr>
              <a:t>take in water and nutrients from the soil and keep the plant in the ground.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A24ED162-80C8-0C42-833B-E93077F31D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044" t="30176" r="14099" b="48329"/>
          <a:stretch/>
        </p:blipFill>
        <p:spPr>
          <a:xfrm>
            <a:off x="4220404" y="2744557"/>
            <a:ext cx="2183358" cy="20807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2C3DA"/>
            </a:solidFill>
          </a:ln>
        </p:spPr>
      </p:pic>
      <p:sp>
        <p:nvSpPr>
          <p:cNvPr id="25" name="Rectangle: Rounded Corners 7">
            <a:extLst>
              <a:ext uri="{FF2B5EF4-FFF2-40B4-BE49-F238E27FC236}">
                <a16:creationId xmlns:a16="http://schemas.microsoft.com/office/drawing/2014/main" id="{FF8087D7-626C-D948-BDDA-51B8AAB5D69D}"/>
              </a:ext>
            </a:extLst>
          </p:cNvPr>
          <p:cNvSpPr/>
          <p:nvPr/>
        </p:nvSpPr>
        <p:spPr>
          <a:xfrm>
            <a:off x="4122265" y="4715171"/>
            <a:ext cx="2394748" cy="916196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Flowers</a:t>
            </a:r>
            <a:r>
              <a:rPr lang="en-GB" dirty="0">
                <a:solidFill>
                  <a:schemeClr val="tx1"/>
                </a:solidFill>
              </a:rPr>
              <a:t> attract insects and birds.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4" name="Picture 63" descr="A picture containing text&#10;&#10;Description automatically generated">
            <a:extLst>
              <a:ext uri="{FF2B5EF4-FFF2-40B4-BE49-F238E27FC236}">
                <a16:creationId xmlns:a16="http://schemas.microsoft.com/office/drawing/2014/main" id="{08BD5EC7-37EE-8A4A-9F9B-A0BAC4810B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19" t="57090" r="40201" b="31109"/>
          <a:stretch/>
        </p:blipFill>
        <p:spPr>
          <a:xfrm>
            <a:off x="6929754" y="4474326"/>
            <a:ext cx="2787111" cy="2068863"/>
          </a:xfrm>
          <a:prstGeom prst="roundRect">
            <a:avLst>
              <a:gd name="adj" fmla="val 12415"/>
            </a:avLst>
          </a:prstGeom>
          <a:solidFill>
            <a:schemeClr val="bg1"/>
          </a:solidFill>
          <a:ln w="38100">
            <a:solidFill>
              <a:srgbClr val="C2C3DA"/>
            </a:solidFill>
          </a:ln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B05AB646-B214-3843-8206-B36F087761F0}"/>
              </a:ext>
            </a:extLst>
          </p:cNvPr>
          <p:cNvSpPr/>
          <p:nvPr/>
        </p:nvSpPr>
        <p:spPr>
          <a:xfrm>
            <a:off x="7039126" y="2366512"/>
            <a:ext cx="2632617" cy="2247361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 </a:t>
            </a:r>
            <a:r>
              <a:rPr lang="en-GB" b="1" dirty="0">
                <a:solidFill>
                  <a:schemeClr val="tx1"/>
                </a:solidFill>
              </a:rPr>
              <a:t>stem </a:t>
            </a:r>
            <a:r>
              <a:rPr lang="en-GB" dirty="0">
                <a:solidFill>
                  <a:schemeClr val="tx1"/>
                </a:solidFill>
              </a:rPr>
              <a:t>holds the plant up and carries the water and nutrients from the roots to the leaves and flowers.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9">
            <a:extLst>
              <a:ext uri="{FF2B5EF4-FFF2-40B4-BE49-F238E27FC236}">
                <a16:creationId xmlns:a16="http://schemas.microsoft.com/office/drawing/2014/main" id="{AF602C84-44A4-614A-A522-73F09DACB8BF}"/>
              </a:ext>
            </a:extLst>
          </p:cNvPr>
          <p:cNvSpPr/>
          <p:nvPr/>
        </p:nvSpPr>
        <p:spPr>
          <a:xfrm>
            <a:off x="2275833" y="1544623"/>
            <a:ext cx="6137815" cy="6373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CAC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r>
              <a:rPr lang="en-GB" dirty="0">
                <a:solidFill>
                  <a:schemeClr val="tx1"/>
                </a:solidFill>
              </a:rPr>
              <a:t>Can you remember the job each part has?</a:t>
            </a:r>
          </a:p>
        </p:txBody>
      </p:sp>
    </p:spTree>
    <p:extLst>
      <p:ext uri="{BB962C8B-B14F-4D97-AF65-F5344CB8AC3E}">
        <p14:creationId xmlns:p14="http://schemas.microsoft.com/office/powerpoint/2010/main" val="33715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83" grpId="0" animBg="1"/>
      <p:bldP spid="26" grpId="0" animBg="1"/>
      <p:bldP spid="102" grpId="0" animBg="1"/>
      <p:bldP spid="17" grpId="0" animBg="1"/>
      <p:bldP spid="17" grpId="1" animBg="1"/>
      <p:bldP spid="25" grpId="0" animBg="1"/>
      <p:bldP spid="18" grpId="0" animBg="1"/>
      <p:bldP spid="18" grpId="1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5A8490-75F4-EA45-B463-BA1542DCA7E8}"/>
              </a:ext>
            </a:extLst>
          </p:cNvPr>
          <p:cNvSpPr/>
          <p:nvPr/>
        </p:nvSpPr>
        <p:spPr>
          <a:xfrm>
            <a:off x="863309" y="87726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Looking Closely</a:t>
            </a:r>
          </a:p>
        </p:txBody>
      </p:sp>
      <p:grpSp>
        <p:nvGrpSpPr>
          <p:cNvPr id="4" name="ICONS">
            <a:extLst>
              <a:ext uri="{FF2B5EF4-FFF2-40B4-BE49-F238E27FC236}">
                <a16:creationId xmlns:a16="http://schemas.microsoft.com/office/drawing/2014/main" id="{D19F6614-BF84-0444-95CE-E7C1C6F70CDF}"/>
              </a:ext>
            </a:extLst>
          </p:cNvPr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5" name="Assessment" hidden="1">
              <a:extLst>
                <a:ext uri="{FF2B5EF4-FFF2-40B4-BE49-F238E27FC236}">
                  <a16:creationId xmlns:a16="http://schemas.microsoft.com/office/drawing/2014/main" id="{E2E42142-13E0-5D41-AC4F-5DDC0F2B3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6" name="Mental and Oral Starter" hidden="1">
              <a:extLst>
                <a:ext uri="{FF2B5EF4-FFF2-40B4-BE49-F238E27FC236}">
                  <a16:creationId xmlns:a16="http://schemas.microsoft.com/office/drawing/2014/main" id="{B6B988A4-436F-2843-A7C5-C7CE86D4B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oup Work">
              <a:extLst>
                <a:ext uri="{FF2B5EF4-FFF2-40B4-BE49-F238E27FC236}">
                  <a16:creationId xmlns:a16="http://schemas.microsoft.com/office/drawing/2014/main" id="{E9759100-F71A-C247-BCD1-D943D91D3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8" name="Talking Partners" hidden="1">
              <a:extLst>
                <a:ext uri="{FF2B5EF4-FFF2-40B4-BE49-F238E27FC236}">
                  <a16:creationId xmlns:a16="http://schemas.microsoft.com/office/drawing/2014/main" id="{415387A2-FFD2-A140-9316-7AF12E023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9" name="Pairs" hidden="1">
              <a:extLst>
                <a:ext uri="{FF2B5EF4-FFF2-40B4-BE49-F238E27FC236}">
                  <a16:creationId xmlns:a16="http://schemas.microsoft.com/office/drawing/2014/main" id="{E320FDB6-60E5-004F-859A-6B85B57BC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0" name="Individual Work" hidden="1">
              <a:extLst>
                <a:ext uri="{FF2B5EF4-FFF2-40B4-BE49-F238E27FC236}">
                  <a16:creationId xmlns:a16="http://schemas.microsoft.com/office/drawing/2014/main" id="{72A5F373-0C95-684B-AE86-D935915D8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1" name="Whole Class" hidden="1">
              <a:extLst>
                <a:ext uri="{FF2B5EF4-FFF2-40B4-BE49-F238E27FC236}">
                  <a16:creationId xmlns:a16="http://schemas.microsoft.com/office/drawing/2014/main" id="{10ADDFBB-D56C-DC4E-A10D-C3D7DFCFC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DCBB722-70D7-3F45-8FC9-FA600D7B229B}"/>
              </a:ext>
            </a:extLst>
          </p:cNvPr>
          <p:cNvGrpSpPr/>
          <p:nvPr/>
        </p:nvGrpSpPr>
        <p:grpSpPr>
          <a:xfrm>
            <a:off x="3338525" y="2783734"/>
            <a:ext cx="6688220" cy="3198615"/>
            <a:chOff x="3338525" y="2783734"/>
            <a:chExt cx="6688220" cy="319861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951E5D6-691C-AE46-8703-5C6FFE9441FE}"/>
                </a:ext>
              </a:extLst>
            </p:cNvPr>
            <p:cNvGrpSpPr/>
            <p:nvPr/>
          </p:nvGrpSpPr>
          <p:grpSpPr>
            <a:xfrm rot="21412034">
              <a:off x="7748601" y="2783734"/>
              <a:ext cx="2278144" cy="2718585"/>
              <a:chOff x="6136732" y="3111523"/>
              <a:chExt cx="2278144" cy="2718585"/>
            </a:xfrm>
          </p:grpSpPr>
          <p:pic>
            <p:nvPicPr>
              <p:cNvPr id="34" name="Picture 33" descr="A picture containing vegetable, cabbage, plant, green&#10;&#10;Description automatically generated">
                <a:extLst>
                  <a:ext uri="{FF2B5EF4-FFF2-40B4-BE49-F238E27FC236}">
                    <a16:creationId xmlns:a16="http://schemas.microsoft.com/office/drawing/2014/main" id="{0DB308F7-035C-4248-971B-88E16E58EC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" r="41245"/>
              <a:stretch/>
            </p:blipFill>
            <p:spPr>
              <a:xfrm rot="21274632">
                <a:off x="6391176" y="3372753"/>
                <a:ext cx="1766149" cy="2254493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1EBFDF7C-24DA-4448-B264-A9A386FF91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376131">
                <a:off x="6136732" y="3111523"/>
                <a:ext cx="2278144" cy="2718585"/>
              </a:xfrm>
              <a:prstGeom prst="rect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48C2E3D-EEF5-534F-B48B-6BFD9E83ECB8}"/>
                </a:ext>
              </a:extLst>
            </p:cNvPr>
            <p:cNvGrpSpPr/>
            <p:nvPr/>
          </p:nvGrpSpPr>
          <p:grpSpPr>
            <a:xfrm>
              <a:off x="5545364" y="3263764"/>
              <a:ext cx="2278144" cy="2718585"/>
              <a:chOff x="7356144" y="3758428"/>
              <a:chExt cx="2278144" cy="2718585"/>
            </a:xfrm>
          </p:grpSpPr>
          <p:pic>
            <p:nvPicPr>
              <p:cNvPr id="53" name="Picture 52" descr="A picture containing tree, outdoor, sky, plant&#10;&#10;Description automatically generated">
                <a:extLst>
                  <a:ext uri="{FF2B5EF4-FFF2-40B4-BE49-F238E27FC236}">
                    <a16:creationId xmlns:a16="http://schemas.microsoft.com/office/drawing/2014/main" id="{224B603A-C0F5-2E4E-A382-B7FF02F346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3190" r="25231"/>
              <a:stretch/>
            </p:blipFill>
            <p:spPr>
              <a:xfrm rot="151468">
                <a:off x="7562440" y="4078716"/>
                <a:ext cx="1727348" cy="2232593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FCB12365-D6CC-C74D-89B5-EFF0B181A4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27366">
                <a:off x="7356144" y="3758428"/>
                <a:ext cx="2278144" cy="2718585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E705433-B1B7-4F47-8D57-166F12FE5787}"/>
                </a:ext>
              </a:extLst>
            </p:cNvPr>
            <p:cNvGrpSpPr/>
            <p:nvPr/>
          </p:nvGrpSpPr>
          <p:grpSpPr>
            <a:xfrm rot="185539">
              <a:off x="3338525" y="2960818"/>
              <a:ext cx="2278144" cy="2718585"/>
              <a:chOff x="1307091" y="2386824"/>
              <a:chExt cx="2278144" cy="2718585"/>
            </a:xfrm>
          </p:grpSpPr>
          <p:pic>
            <p:nvPicPr>
              <p:cNvPr id="14" name="Picture 13" descr="A close-up of a plant&#10;&#10;Description automatically generated with low confidence">
                <a:extLst>
                  <a:ext uri="{FF2B5EF4-FFF2-40B4-BE49-F238E27FC236}">
                    <a16:creationId xmlns:a16="http://schemas.microsoft.com/office/drawing/2014/main" id="{6ADADAB2-97FE-4244-AE37-3974D20A05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4257" r="16910"/>
              <a:stretch/>
            </p:blipFill>
            <p:spPr>
              <a:xfrm rot="21099222">
                <a:off x="1581104" y="2741689"/>
                <a:ext cx="1761437" cy="199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CEB73253-A77D-CB44-BF71-F23C99C018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190369">
                <a:off x="1307091" y="2386824"/>
                <a:ext cx="2278144" cy="2718585"/>
              </a:xfrm>
              <a:prstGeom prst="rect">
                <a:avLst/>
              </a:prstGeom>
            </p:spPr>
          </p:pic>
        </p:grpSp>
      </p:grpSp>
      <p:sp>
        <p:nvSpPr>
          <p:cNvPr id="12" name="Rectangle: Rounded Corners 25">
            <a:extLst>
              <a:ext uri="{FF2B5EF4-FFF2-40B4-BE49-F238E27FC236}">
                <a16:creationId xmlns:a16="http://schemas.microsoft.com/office/drawing/2014/main" id="{1E329A6F-9F6D-7543-A4B7-3149F9FEAFFD}"/>
              </a:ext>
            </a:extLst>
          </p:cNvPr>
          <p:cNvSpPr/>
          <p:nvPr/>
        </p:nvSpPr>
        <p:spPr>
          <a:xfrm>
            <a:off x="2456656" y="1589075"/>
            <a:ext cx="5778500" cy="1226433"/>
          </a:xfrm>
          <a:prstGeom prst="roundRect">
            <a:avLst>
              <a:gd name="adj" fmla="val 50000"/>
            </a:avLst>
          </a:prstGeom>
          <a:solidFill>
            <a:srgbClr val="CAC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We are going to look at the parts of a plant.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(Remember that real plants should be touched very carefully - they are living!).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7A3E07-6039-8A44-8A92-59B035296AE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83" t="-2760" r="-3268" b="14623"/>
          <a:stretch/>
        </p:blipFill>
        <p:spPr>
          <a:xfrm flipH="1">
            <a:off x="88898" y="2942540"/>
            <a:ext cx="3279856" cy="461713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003D278-DF6E-9348-97D0-A782F35DBE5F}"/>
              </a:ext>
            </a:extLst>
          </p:cNvPr>
          <p:cNvGrpSpPr/>
          <p:nvPr/>
        </p:nvGrpSpPr>
        <p:grpSpPr>
          <a:xfrm>
            <a:off x="514160" y="520700"/>
            <a:ext cx="2738240" cy="6515102"/>
            <a:chOff x="514160" y="520700"/>
            <a:chExt cx="2738240" cy="6515102"/>
          </a:xfrm>
        </p:grpSpPr>
        <p:sp>
          <p:nvSpPr>
            <p:cNvPr id="3" name="Round Same-side Corner of Rectangle 2">
              <a:extLst>
                <a:ext uri="{FF2B5EF4-FFF2-40B4-BE49-F238E27FC236}">
                  <a16:creationId xmlns:a16="http://schemas.microsoft.com/office/drawing/2014/main" id="{3762660C-EBDA-9E45-A563-3750B9668003}"/>
                </a:ext>
              </a:extLst>
            </p:cNvPr>
            <p:cNvSpPr/>
            <p:nvPr/>
          </p:nvSpPr>
          <p:spPr>
            <a:xfrm rot="16200000">
              <a:off x="-1374271" y="2409131"/>
              <a:ext cx="6515102" cy="2738240"/>
            </a:xfrm>
            <a:prstGeom prst="round2SameRect">
              <a:avLst>
                <a:gd name="adj1" fmla="val 7937"/>
                <a:gd name="adj2" fmla="val 0"/>
              </a:avLst>
            </a:prstGeom>
            <a:solidFill>
              <a:srgbClr val="4A3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CD9039-7578-8949-88B1-33A3AEADF614}"/>
                </a:ext>
              </a:extLst>
            </p:cNvPr>
            <p:cNvSpPr txBox="1"/>
            <p:nvPr/>
          </p:nvSpPr>
          <p:spPr>
            <a:xfrm>
              <a:off x="720648" y="1504830"/>
              <a:ext cx="2411837" cy="724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Use these words to help you: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0170665-D24C-F14F-B504-C05E703B70E5}"/>
                </a:ext>
              </a:extLst>
            </p:cNvPr>
            <p:cNvSpPr txBox="1"/>
            <p:nvPr/>
          </p:nvSpPr>
          <p:spPr>
            <a:xfrm>
              <a:off x="749216" y="2476558"/>
              <a:ext cx="1103750" cy="4304896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dirty="0">
                  <a:solidFill>
                    <a:schemeClr val="bg1"/>
                  </a:solidFill>
                </a:rPr>
                <a:t>small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thin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round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long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short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bright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thick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straight</a:t>
              </a:r>
              <a:br>
                <a:rPr lang="en-GB" dirty="0">
                  <a:solidFill>
                    <a:schemeClr val="bg1"/>
                  </a:solidFill>
                </a:rPr>
              </a:b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3FEFF4E-AC63-E943-A76E-9BF5CB6FDFEA}"/>
                </a:ext>
              </a:extLst>
            </p:cNvPr>
            <p:cNvSpPr txBox="1"/>
            <p:nvPr/>
          </p:nvSpPr>
          <p:spPr>
            <a:xfrm>
              <a:off x="1907783" y="2483959"/>
              <a:ext cx="1103750" cy="3357074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dirty="0">
                  <a:solidFill>
                    <a:schemeClr val="bg1"/>
                  </a:solidFill>
                </a:rPr>
                <a:t>tall</a:t>
              </a:r>
            </a:p>
            <a:p>
              <a:pPr>
                <a:lnSpc>
                  <a:spcPct val="150000"/>
                </a:lnSpc>
              </a:pPr>
              <a:r>
                <a:rPr lang="en-GB" dirty="0">
                  <a:solidFill>
                    <a:schemeClr val="bg1"/>
                  </a:solidFill>
                </a:rPr>
                <a:t>curved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wonky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spiky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pointy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wide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smooth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Rectangle: Rounded Corners 7">
            <a:extLst>
              <a:ext uri="{FF2B5EF4-FFF2-40B4-BE49-F238E27FC236}">
                <a16:creationId xmlns:a16="http://schemas.microsoft.com/office/drawing/2014/main" id="{DA21209E-88BA-5549-89AF-D7D5E3138928}"/>
              </a:ext>
            </a:extLst>
          </p:cNvPr>
          <p:cNvSpPr/>
          <p:nvPr/>
        </p:nvSpPr>
        <p:spPr>
          <a:xfrm>
            <a:off x="3389193" y="1571727"/>
            <a:ext cx="3200742" cy="1111351"/>
          </a:xfrm>
          <a:prstGeom prst="roundRect">
            <a:avLst>
              <a:gd name="adj" fmla="val 6837"/>
            </a:avLst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How are the </a:t>
            </a:r>
            <a:r>
              <a:rPr lang="en-GB" b="1" dirty="0">
                <a:solidFill>
                  <a:schemeClr val="tx1"/>
                </a:solidFill>
              </a:rPr>
              <a:t>roots</a:t>
            </a:r>
            <a:r>
              <a:rPr lang="en-GB" dirty="0">
                <a:solidFill>
                  <a:schemeClr val="tx1"/>
                </a:solidFill>
              </a:rPr>
              <a:t> similar for all the plants? How they are different?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ectangle: Rounded Corners 7">
            <a:extLst>
              <a:ext uri="{FF2B5EF4-FFF2-40B4-BE49-F238E27FC236}">
                <a16:creationId xmlns:a16="http://schemas.microsoft.com/office/drawing/2014/main" id="{943E0955-0641-3143-9E74-2D62D424774F}"/>
              </a:ext>
            </a:extLst>
          </p:cNvPr>
          <p:cNvSpPr/>
          <p:nvPr/>
        </p:nvSpPr>
        <p:spPr>
          <a:xfrm>
            <a:off x="6703948" y="1574864"/>
            <a:ext cx="3200742" cy="1111351"/>
          </a:xfrm>
          <a:prstGeom prst="roundRect">
            <a:avLst>
              <a:gd name="adj" fmla="val 6837"/>
            </a:avLst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How are the </a:t>
            </a:r>
            <a:r>
              <a:rPr lang="en-GB" b="1" dirty="0">
                <a:solidFill>
                  <a:schemeClr val="tx1"/>
                </a:solidFill>
              </a:rPr>
              <a:t>leaves</a:t>
            </a:r>
            <a:r>
              <a:rPr lang="en-GB" dirty="0">
                <a:solidFill>
                  <a:schemeClr val="tx1"/>
                </a:solidFill>
              </a:rPr>
              <a:t> similar for all the plants? How they are different? </a:t>
            </a:r>
          </a:p>
        </p:txBody>
      </p:sp>
      <p:pic>
        <p:nvPicPr>
          <p:cNvPr id="21" name="Picture 20" descr="A picture containing black, window&#10;&#10;Description automatically generated">
            <a:extLst>
              <a:ext uri="{FF2B5EF4-FFF2-40B4-BE49-F238E27FC236}">
                <a16:creationId xmlns:a16="http://schemas.microsoft.com/office/drawing/2014/main" id="{649010C1-A745-134A-9B4D-BAEB8F52DCB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6963">
            <a:off x="8205085" y="5725341"/>
            <a:ext cx="1547539" cy="1039637"/>
          </a:xfrm>
          <a:prstGeom prst="rect">
            <a:avLst/>
          </a:prstGeom>
        </p:spPr>
      </p:pic>
      <p:pic>
        <p:nvPicPr>
          <p:cNvPr id="42" name="Picture 41" descr="A picture containing black, window&#10;&#10;Description automatically generated">
            <a:extLst>
              <a:ext uri="{FF2B5EF4-FFF2-40B4-BE49-F238E27FC236}">
                <a16:creationId xmlns:a16="http://schemas.microsoft.com/office/drawing/2014/main" id="{759F7ADE-AC42-E74C-A01E-7E60873DE1D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19244">
            <a:off x="1854718" y="2148299"/>
            <a:ext cx="899551" cy="604319"/>
          </a:xfrm>
          <a:prstGeom prst="rect">
            <a:avLst/>
          </a:prstGeom>
        </p:spPr>
      </p:pic>
      <p:pic>
        <p:nvPicPr>
          <p:cNvPr id="25" name="Picture 24" descr="A picture containing text, plant, leaf&#10;&#10;Description automatically generated">
            <a:extLst>
              <a:ext uri="{FF2B5EF4-FFF2-40B4-BE49-F238E27FC236}">
                <a16:creationId xmlns:a16="http://schemas.microsoft.com/office/drawing/2014/main" id="{D2CCED8C-C057-EC47-8C97-7BE88599B70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40" b="63304"/>
          <a:stretch/>
        </p:blipFill>
        <p:spPr>
          <a:xfrm>
            <a:off x="430948" y="5970401"/>
            <a:ext cx="4046649" cy="1123221"/>
          </a:xfrm>
          <a:prstGeom prst="rect">
            <a:avLst/>
          </a:prstGeom>
        </p:spPr>
      </p:pic>
      <p:sp>
        <p:nvSpPr>
          <p:cNvPr id="27" name="Rectangle: Rounded Corners 7">
            <a:extLst>
              <a:ext uri="{FF2B5EF4-FFF2-40B4-BE49-F238E27FC236}">
                <a16:creationId xmlns:a16="http://schemas.microsoft.com/office/drawing/2014/main" id="{29822D88-1A11-EB4D-9FB0-8345CB10CEBB}"/>
              </a:ext>
            </a:extLst>
          </p:cNvPr>
          <p:cNvSpPr/>
          <p:nvPr/>
        </p:nvSpPr>
        <p:spPr>
          <a:xfrm>
            <a:off x="886167" y="3177677"/>
            <a:ext cx="2285121" cy="973674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Can you see each of the parts? </a:t>
            </a:r>
          </a:p>
        </p:txBody>
      </p:sp>
      <p:sp>
        <p:nvSpPr>
          <p:cNvPr id="29" name="Rectangle: Rounded Corners 7">
            <a:extLst>
              <a:ext uri="{FF2B5EF4-FFF2-40B4-BE49-F238E27FC236}">
                <a16:creationId xmlns:a16="http://schemas.microsoft.com/office/drawing/2014/main" id="{01F5FAF0-32C3-1045-9C7C-B293503F8871}"/>
              </a:ext>
            </a:extLst>
          </p:cNvPr>
          <p:cNvSpPr/>
          <p:nvPr/>
        </p:nvSpPr>
        <p:spPr>
          <a:xfrm>
            <a:off x="856327" y="4479669"/>
            <a:ext cx="2314961" cy="1245646"/>
          </a:xfrm>
          <a:prstGeom prst="roundRect">
            <a:avLst>
              <a:gd name="adj" fmla="val 10550"/>
            </a:avLst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GB" dirty="0">
                <a:solidFill>
                  <a:schemeClr val="tx1"/>
                </a:solidFill>
              </a:rPr>
              <a:t>Are there any parts you can’t see? Why?</a:t>
            </a:r>
            <a:endParaRPr lang="en-GB" altLang="en-US" kern="0" dirty="0">
              <a:solidFill>
                <a:schemeClr val="tx1"/>
              </a:solidFill>
            </a:endParaRPr>
          </a:p>
        </p:txBody>
      </p:sp>
      <p:pic>
        <p:nvPicPr>
          <p:cNvPr id="31" name="Picture 30" descr="A picture containing plant&#10;&#10;Description automatically generated">
            <a:extLst>
              <a:ext uri="{FF2B5EF4-FFF2-40B4-BE49-F238E27FC236}">
                <a16:creationId xmlns:a16="http://schemas.microsoft.com/office/drawing/2014/main" id="{865FF1F1-36CD-CD40-BE4F-98E96C7B046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354" y="5571357"/>
            <a:ext cx="2209800" cy="1522265"/>
          </a:xfrm>
          <a:prstGeom prst="rect">
            <a:avLst/>
          </a:prstGeom>
        </p:spPr>
      </p:pic>
      <p:sp>
        <p:nvSpPr>
          <p:cNvPr id="44" name="Rectangle: Rounded Corners 7">
            <a:extLst>
              <a:ext uri="{FF2B5EF4-FFF2-40B4-BE49-F238E27FC236}">
                <a16:creationId xmlns:a16="http://schemas.microsoft.com/office/drawing/2014/main" id="{37CF5452-C636-1E4C-81AF-896024652C67}"/>
              </a:ext>
            </a:extLst>
          </p:cNvPr>
          <p:cNvSpPr/>
          <p:nvPr/>
        </p:nvSpPr>
        <p:spPr>
          <a:xfrm>
            <a:off x="6071013" y="6007729"/>
            <a:ext cx="3808436" cy="822544"/>
          </a:xfrm>
          <a:prstGeom prst="roundRect">
            <a:avLst>
              <a:gd name="adj" fmla="val 9582"/>
            </a:avLst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You could discuss their shape, size, colour or the job they do.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Rectangle: Rounded Corners 7">
            <a:extLst>
              <a:ext uri="{FF2B5EF4-FFF2-40B4-BE49-F238E27FC236}">
                <a16:creationId xmlns:a16="http://schemas.microsoft.com/office/drawing/2014/main" id="{12B0EA7B-AF50-8B4B-ABFA-BA296F9ED1F1}"/>
              </a:ext>
            </a:extLst>
          </p:cNvPr>
          <p:cNvSpPr/>
          <p:nvPr/>
        </p:nvSpPr>
        <p:spPr>
          <a:xfrm>
            <a:off x="4616707" y="1956872"/>
            <a:ext cx="3326232" cy="826143"/>
          </a:xfrm>
          <a:prstGeom prst="roundRect">
            <a:avLst>
              <a:gd name="adj" fmla="val 9582"/>
            </a:avLst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Look at the other parts. </a:t>
            </a:r>
          </a:p>
        </p:txBody>
      </p:sp>
      <p:sp>
        <p:nvSpPr>
          <p:cNvPr id="61" name="Rectangle: Rounded Corners 7">
            <a:extLst>
              <a:ext uri="{FF2B5EF4-FFF2-40B4-BE49-F238E27FC236}">
                <a16:creationId xmlns:a16="http://schemas.microsoft.com/office/drawing/2014/main" id="{51089899-7001-1D40-841E-7A9465816F8B}"/>
              </a:ext>
            </a:extLst>
          </p:cNvPr>
          <p:cNvSpPr/>
          <p:nvPr/>
        </p:nvSpPr>
        <p:spPr>
          <a:xfrm>
            <a:off x="2459392" y="6009011"/>
            <a:ext cx="3326232" cy="822543"/>
          </a:xfrm>
          <a:prstGeom prst="roundRect">
            <a:avLst>
              <a:gd name="adj" fmla="val 9582"/>
            </a:avLst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How are they similar and how are they different? </a:t>
            </a:r>
          </a:p>
        </p:txBody>
      </p:sp>
      <p:pic>
        <p:nvPicPr>
          <p:cNvPr id="63" name="Picture 62" descr="A picture containing window&#10;&#10;Description automatically generated">
            <a:extLst>
              <a:ext uri="{FF2B5EF4-FFF2-40B4-BE49-F238E27FC236}">
                <a16:creationId xmlns:a16="http://schemas.microsoft.com/office/drawing/2014/main" id="{D316CE9F-4136-024A-B256-2DCC0507F0A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57356" flipH="1">
            <a:off x="7653276" y="1082535"/>
            <a:ext cx="1030484" cy="9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0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7" grpId="0" animBg="1"/>
      <p:bldP spid="37" grpId="1" animBg="1"/>
      <p:bldP spid="38" grpId="0" animBg="1"/>
      <p:bldP spid="38" grpId="1" animBg="1"/>
      <p:bldP spid="27" grpId="0" animBg="1"/>
      <p:bldP spid="27" grpId="1" animBg="1"/>
      <p:bldP spid="29" grpId="0" animBg="1"/>
      <p:bldP spid="29" grpId="1" animBg="1"/>
      <p:bldP spid="44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0C40F91F-27C3-0743-A096-27F052AC20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78" t="-1" b="70383"/>
          <a:stretch/>
        </p:blipFill>
        <p:spPr>
          <a:xfrm flipH="1">
            <a:off x="767254" y="4636630"/>
            <a:ext cx="9191025" cy="1349343"/>
          </a:xfrm>
          <a:prstGeom prst="roundRect">
            <a:avLst>
              <a:gd name="adj" fmla="val 10567"/>
            </a:avLst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A8421FD-6C04-DC4F-9388-53850E1F78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61777"/>
          <a:stretch/>
        </p:blipFill>
        <p:spPr>
          <a:xfrm>
            <a:off x="767255" y="5293696"/>
            <a:ext cx="9191026" cy="1494545"/>
          </a:xfrm>
          <a:prstGeom prst="roundRect">
            <a:avLst>
              <a:gd name="adj" fmla="val 10567"/>
            </a:avLst>
          </a:prstGeom>
        </p:spPr>
      </p:pic>
      <p:pic>
        <p:nvPicPr>
          <p:cNvPr id="6" name="Picture 5" descr="A group of green leaves&#10;&#10;Description automatically generated with medium confidence">
            <a:extLst>
              <a:ext uri="{FF2B5EF4-FFF2-40B4-BE49-F238E27FC236}">
                <a16:creationId xmlns:a16="http://schemas.microsoft.com/office/drawing/2014/main" id="{EEE7E37C-B9D0-9C43-BF88-9ABE34264D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383"/>
          <a:stretch/>
        </p:blipFill>
        <p:spPr>
          <a:xfrm>
            <a:off x="1287792" y="1783969"/>
            <a:ext cx="3768115" cy="3770924"/>
          </a:xfrm>
          <a:prstGeom prst="ellipse">
            <a:avLst/>
          </a:prstGeom>
          <a:ln w="38100">
            <a:solidFill>
              <a:srgbClr val="C2C3DA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5A8490-75F4-EA45-B463-BA1542DCA7E8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Sorting Plants</a:t>
            </a:r>
          </a:p>
        </p:txBody>
      </p:sp>
      <p:pic>
        <p:nvPicPr>
          <p:cNvPr id="18" name="Whole Class">
            <a:extLst>
              <a:ext uri="{FF2B5EF4-FFF2-40B4-BE49-F238E27FC236}">
                <a16:creationId xmlns:a16="http://schemas.microsoft.com/office/drawing/2014/main" id="{3266F167-9D1F-6B42-B50B-D8E9BAF42F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916" y="638330"/>
            <a:ext cx="1238498" cy="864000"/>
          </a:xfrm>
          <a:prstGeom prst="rect">
            <a:avLst/>
          </a:prstGeom>
        </p:spPr>
      </p:pic>
      <p:pic>
        <p:nvPicPr>
          <p:cNvPr id="4" name="Picture 3" descr="A picture containing tree, plant, outdoor, grass&#10;&#10;Description automatically generated">
            <a:extLst>
              <a:ext uri="{FF2B5EF4-FFF2-40B4-BE49-F238E27FC236}">
                <a16:creationId xmlns:a16="http://schemas.microsoft.com/office/drawing/2014/main" id="{49B5A055-3B88-0C4B-8559-76DC0FF605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60" t="14003" r="2851" b="2482"/>
          <a:stretch/>
        </p:blipFill>
        <p:spPr>
          <a:xfrm>
            <a:off x="1333965" y="1809395"/>
            <a:ext cx="3681016" cy="3690468"/>
          </a:xfrm>
          <a:prstGeom prst="ellipse">
            <a:avLst/>
          </a:prstGeom>
          <a:ln w="38100">
            <a:solidFill>
              <a:srgbClr val="C2C3DA"/>
            </a:solidFill>
          </a:ln>
        </p:spPr>
      </p:pic>
      <p:pic>
        <p:nvPicPr>
          <p:cNvPr id="7" name="Picture 6" descr="A picture containing plant, aerie, outdoor object, soil&#10;&#10;Description automatically generated">
            <a:extLst>
              <a:ext uri="{FF2B5EF4-FFF2-40B4-BE49-F238E27FC236}">
                <a16:creationId xmlns:a16="http://schemas.microsoft.com/office/drawing/2014/main" id="{F215DE18-C385-B04E-85B3-8146488454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36" t="1511" r="18411" b="6735"/>
          <a:stretch/>
        </p:blipFill>
        <p:spPr>
          <a:xfrm>
            <a:off x="5727633" y="1809395"/>
            <a:ext cx="3676388" cy="3690469"/>
          </a:xfrm>
          <a:prstGeom prst="ellipse">
            <a:avLst/>
          </a:prstGeom>
          <a:ln w="38100">
            <a:solidFill>
              <a:srgbClr val="C2C3DA"/>
            </a:solidFill>
          </a:ln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4F1F6D67-AEF3-BF4A-B170-0BA839FE86AB}"/>
              </a:ext>
            </a:extLst>
          </p:cNvPr>
          <p:cNvSpPr/>
          <p:nvPr/>
        </p:nvSpPr>
        <p:spPr>
          <a:xfrm>
            <a:off x="1728288" y="5750280"/>
            <a:ext cx="2841571" cy="892759"/>
          </a:xfrm>
          <a:prstGeom prst="roundRect">
            <a:avLst/>
          </a:prstGeom>
          <a:solidFill>
            <a:srgbClr val="4A3483"/>
          </a:solidFill>
          <a:ln w="38100">
            <a:solidFill>
              <a:srgbClr val="C2C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Some </a:t>
            </a:r>
            <a:r>
              <a:rPr lang="en-GB" b="1" dirty="0">
                <a:solidFill>
                  <a:schemeClr val="bg1"/>
                </a:solidFill>
              </a:rPr>
              <a:t>roots </a:t>
            </a:r>
            <a:r>
              <a:rPr lang="en-GB" dirty="0">
                <a:solidFill>
                  <a:schemeClr val="bg1"/>
                </a:solidFill>
              </a:rPr>
              <a:t>are thick.</a:t>
            </a:r>
          </a:p>
        </p:txBody>
      </p:sp>
      <p:pic>
        <p:nvPicPr>
          <p:cNvPr id="16" name="Picture 15" descr="A close up of a pine tree&#10;&#10;Description automatically generated with low confidence">
            <a:extLst>
              <a:ext uri="{FF2B5EF4-FFF2-40B4-BE49-F238E27FC236}">
                <a16:creationId xmlns:a16="http://schemas.microsoft.com/office/drawing/2014/main" id="{D6B38213-5E04-A94A-BE39-804C458027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06" t="1107" r="4257" b="99"/>
          <a:stretch/>
        </p:blipFill>
        <p:spPr>
          <a:xfrm>
            <a:off x="5694158" y="1758569"/>
            <a:ext cx="3758328" cy="3770924"/>
          </a:xfrm>
          <a:prstGeom prst="ellipse">
            <a:avLst/>
          </a:prstGeom>
          <a:ln w="50800">
            <a:solidFill>
              <a:srgbClr val="C2C3DA"/>
            </a:solidFill>
          </a:ln>
        </p:spPr>
      </p:pic>
      <p:pic>
        <p:nvPicPr>
          <p:cNvPr id="19" name="Picture 18" descr="A group of strawberries growing on a bush&#10;&#10;Description automatically generated with low confidence">
            <a:extLst>
              <a:ext uri="{FF2B5EF4-FFF2-40B4-BE49-F238E27FC236}">
                <a16:creationId xmlns:a16="http://schemas.microsoft.com/office/drawing/2014/main" id="{2C749AAC-AEF2-404C-B07B-98AA50FB02F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" t="-1287" r="32643" b="1287"/>
          <a:stretch/>
        </p:blipFill>
        <p:spPr>
          <a:xfrm>
            <a:off x="6922653" y="2016603"/>
            <a:ext cx="2719859" cy="2708575"/>
          </a:xfrm>
          <a:prstGeom prst="ellipse">
            <a:avLst/>
          </a:prstGeom>
          <a:ln w="44450">
            <a:solidFill>
              <a:srgbClr val="C2C3DA"/>
            </a:solidFill>
          </a:ln>
        </p:spPr>
      </p:pic>
      <p:pic>
        <p:nvPicPr>
          <p:cNvPr id="21" name="Picture 20" descr="A group of purple flowers&#10;&#10;Description automatically generated with medium confidence">
            <a:extLst>
              <a:ext uri="{FF2B5EF4-FFF2-40B4-BE49-F238E27FC236}">
                <a16:creationId xmlns:a16="http://schemas.microsoft.com/office/drawing/2014/main" id="{61223F61-AE46-BA46-89EA-D84B50B4D2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83"/>
          <a:stretch/>
        </p:blipFill>
        <p:spPr>
          <a:xfrm>
            <a:off x="4039066" y="3566527"/>
            <a:ext cx="2688788" cy="2691762"/>
          </a:xfrm>
          <a:prstGeom prst="ellipse">
            <a:avLst/>
          </a:prstGeom>
          <a:ln w="44450">
            <a:solidFill>
              <a:srgbClr val="C2C3DA"/>
            </a:solidFill>
          </a:ln>
        </p:spPr>
      </p:pic>
      <p:pic>
        <p:nvPicPr>
          <p:cNvPr id="23" name="Picture 22" descr="A picture containing plant, fruit&#10;&#10;Description automatically generated">
            <a:extLst>
              <a:ext uri="{FF2B5EF4-FFF2-40B4-BE49-F238E27FC236}">
                <a16:creationId xmlns:a16="http://schemas.microsoft.com/office/drawing/2014/main" id="{6EAD1A9F-D43E-804A-982D-0AF3076C9B4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38" r="9658"/>
          <a:stretch/>
        </p:blipFill>
        <p:spPr>
          <a:xfrm>
            <a:off x="995043" y="2113462"/>
            <a:ext cx="2727454" cy="2708575"/>
          </a:xfrm>
          <a:prstGeom prst="ellipse">
            <a:avLst/>
          </a:prstGeom>
          <a:ln w="44450">
            <a:solidFill>
              <a:srgbClr val="C2C3DA"/>
            </a:solidFill>
          </a:ln>
        </p:spPr>
      </p:pic>
      <p:sp>
        <p:nvSpPr>
          <p:cNvPr id="24" name="Rectangle: Rounded Corners 9">
            <a:extLst>
              <a:ext uri="{FF2B5EF4-FFF2-40B4-BE49-F238E27FC236}">
                <a16:creationId xmlns:a16="http://schemas.microsoft.com/office/drawing/2014/main" id="{F128D8BB-F209-6C43-A7A3-EA6BB0544CBB}"/>
              </a:ext>
            </a:extLst>
          </p:cNvPr>
          <p:cNvSpPr/>
          <p:nvPr/>
        </p:nvSpPr>
        <p:spPr>
          <a:xfrm>
            <a:off x="2148082" y="1551615"/>
            <a:ext cx="6395647" cy="9500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CAC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Plants have mainly the same parts but these parts can look very different from plant to plant. </a:t>
            </a:r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CFE3F03E-32CB-3E4F-AEDE-8851CF039CD7}"/>
              </a:ext>
            </a:extLst>
          </p:cNvPr>
          <p:cNvSpPr/>
          <p:nvPr/>
        </p:nvSpPr>
        <p:spPr>
          <a:xfrm>
            <a:off x="6121954" y="5750280"/>
            <a:ext cx="2841571" cy="892759"/>
          </a:xfrm>
          <a:prstGeom prst="roundRect">
            <a:avLst/>
          </a:prstGeom>
          <a:solidFill>
            <a:srgbClr val="4A3483"/>
          </a:solidFill>
          <a:ln w="38100">
            <a:solidFill>
              <a:srgbClr val="C2C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Some </a:t>
            </a:r>
            <a:r>
              <a:rPr lang="en-GB" b="1" dirty="0">
                <a:solidFill>
                  <a:schemeClr val="bg1"/>
                </a:solidFill>
              </a:rPr>
              <a:t>roots </a:t>
            </a:r>
            <a:r>
              <a:rPr lang="en-GB" dirty="0">
                <a:solidFill>
                  <a:schemeClr val="bg1"/>
                </a:solidFill>
              </a:rPr>
              <a:t>are thin.</a:t>
            </a:r>
          </a:p>
        </p:txBody>
      </p:sp>
      <p:sp>
        <p:nvSpPr>
          <p:cNvPr id="27" name="Rectangle: Rounded Corners 7">
            <a:extLst>
              <a:ext uri="{FF2B5EF4-FFF2-40B4-BE49-F238E27FC236}">
                <a16:creationId xmlns:a16="http://schemas.microsoft.com/office/drawing/2014/main" id="{B566DFF3-325E-984E-9F0C-F547237B738A}"/>
              </a:ext>
            </a:extLst>
          </p:cNvPr>
          <p:cNvSpPr/>
          <p:nvPr/>
        </p:nvSpPr>
        <p:spPr>
          <a:xfrm>
            <a:off x="1536805" y="5745724"/>
            <a:ext cx="3275335" cy="892759"/>
          </a:xfrm>
          <a:prstGeom prst="roundRect">
            <a:avLst/>
          </a:prstGeom>
          <a:solidFill>
            <a:srgbClr val="4A3483"/>
          </a:solidFill>
          <a:ln w="38100">
            <a:solidFill>
              <a:srgbClr val="C2C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Some </a:t>
            </a:r>
            <a:r>
              <a:rPr lang="en-GB" b="1" dirty="0">
                <a:solidFill>
                  <a:schemeClr val="bg1"/>
                </a:solidFill>
              </a:rPr>
              <a:t>leaves</a:t>
            </a:r>
            <a:r>
              <a:rPr lang="en-GB" dirty="0">
                <a:solidFill>
                  <a:schemeClr val="bg1"/>
                </a:solidFill>
              </a:rPr>
              <a:t> are smooth. </a:t>
            </a:r>
          </a:p>
        </p:txBody>
      </p:sp>
      <p:sp>
        <p:nvSpPr>
          <p:cNvPr id="29" name="Rectangle: Rounded Corners 7">
            <a:extLst>
              <a:ext uri="{FF2B5EF4-FFF2-40B4-BE49-F238E27FC236}">
                <a16:creationId xmlns:a16="http://schemas.microsoft.com/office/drawing/2014/main" id="{7287E7DB-2436-CA44-9453-F01F23090F41}"/>
              </a:ext>
            </a:extLst>
          </p:cNvPr>
          <p:cNvSpPr/>
          <p:nvPr/>
        </p:nvSpPr>
        <p:spPr>
          <a:xfrm>
            <a:off x="5888258" y="5756158"/>
            <a:ext cx="3308962" cy="892759"/>
          </a:xfrm>
          <a:prstGeom prst="roundRect">
            <a:avLst/>
          </a:prstGeom>
          <a:solidFill>
            <a:srgbClr val="4A3483"/>
          </a:solidFill>
          <a:ln w="38100">
            <a:solidFill>
              <a:srgbClr val="C2C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Some </a:t>
            </a:r>
            <a:r>
              <a:rPr lang="en-GB" b="1" dirty="0">
                <a:solidFill>
                  <a:schemeClr val="bg1"/>
                </a:solidFill>
              </a:rPr>
              <a:t>leaves</a:t>
            </a:r>
            <a:r>
              <a:rPr lang="en-GB" dirty="0">
                <a:solidFill>
                  <a:schemeClr val="bg1"/>
                </a:solidFill>
              </a:rPr>
              <a:t> are spiky. </a:t>
            </a:r>
          </a:p>
        </p:txBody>
      </p:sp>
      <p:sp>
        <p:nvSpPr>
          <p:cNvPr id="30" name="Rectangle: Rounded Corners 7">
            <a:extLst>
              <a:ext uri="{FF2B5EF4-FFF2-40B4-BE49-F238E27FC236}">
                <a16:creationId xmlns:a16="http://schemas.microsoft.com/office/drawing/2014/main" id="{4B2B0E05-E3DE-8941-9B05-0ADA7CD2133A}"/>
              </a:ext>
            </a:extLst>
          </p:cNvPr>
          <p:cNvSpPr/>
          <p:nvPr/>
        </p:nvSpPr>
        <p:spPr>
          <a:xfrm>
            <a:off x="1236911" y="5013718"/>
            <a:ext cx="1914410" cy="1016741"/>
          </a:xfrm>
          <a:prstGeom prst="roundRect">
            <a:avLst/>
          </a:prstGeom>
          <a:solidFill>
            <a:srgbClr val="4A3483"/>
          </a:solidFill>
          <a:ln w="38100">
            <a:solidFill>
              <a:srgbClr val="C2C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Some plants have </a:t>
            </a:r>
            <a:r>
              <a:rPr lang="en-GB" b="1" dirty="0">
                <a:solidFill>
                  <a:schemeClr val="bg1"/>
                </a:solidFill>
              </a:rPr>
              <a:t>fruit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1" name="Rectangle: Rounded Corners 7">
            <a:extLst>
              <a:ext uri="{FF2B5EF4-FFF2-40B4-BE49-F238E27FC236}">
                <a16:creationId xmlns:a16="http://schemas.microsoft.com/office/drawing/2014/main" id="{41C7E50C-3B66-B148-A2A1-07F1E9C47874}"/>
              </a:ext>
            </a:extLst>
          </p:cNvPr>
          <p:cNvSpPr/>
          <p:nvPr/>
        </p:nvSpPr>
        <p:spPr>
          <a:xfrm>
            <a:off x="4255427" y="2489187"/>
            <a:ext cx="2139326" cy="892759"/>
          </a:xfrm>
          <a:prstGeom prst="roundRect">
            <a:avLst/>
          </a:prstGeom>
          <a:solidFill>
            <a:srgbClr val="4A3483"/>
          </a:solidFill>
          <a:ln w="38100">
            <a:solidFill>
              <a:srgbClr val="C2C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Some plants have </a:t>
            </a:r>
            <a:r>
              <a:rPr lang="en-GB" b="1" dirty="0">
                <a:solidFill>
                  <a:schemeClr val="bg1"/>
                </a:solidFill>
              </a:rPr>
              <a:t>flowers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2" name="Rectangle: Rounded Corners 7">
            <a:extLst>
              <a:ext uri="{FF2B5EF4-FFF2-40B4-BE49-F238E27FC236}">
                <a16:creationId xmlns:a16="http://schemas.microsoft.com/office/drawing/2014/main" id="{041BD2ED-F4A4-4C49-9495-F1E24323AABC}"/>
              </a:ext>
            </a:extLst>
          </p:cNvPr>
          <p:cNvSpPr/>
          <p:nvPr/>
        </p:nvSpPr>
        <p:spPr>
          <a:xfrm>
            <a:off x="7122568" y="5075079"/>
            <a:ext cx="2320027" cy="892759"/>
          </a:xfrm>
          <a:prstGeom prst="roundRect">
            <a:avLst/>
          </a:prstGeom>
          <a:solidFill>
            <a:srgbClr val="4A3483"/>
          </a:solidFill>
          <a:ln w="38100">
            <a:solidFill>
              <a:srgbClr val="C2C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Some have both!</a:t>
            </a:r>
          </a:p>
        </p:txBody>
      </p:sp>
    </p:spTree>
    <p:extLst>
      <p:ext uri="{BB962C8B-B14F-4D97-AF65-F5344CB8AC3E}">
        <p14:creationId xmlns:p14="http://schemas.microsoft.com/office/powerpoint/2010/main" val="36688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4" grpId="0" animBg="1"/>
      <p:bldP spid="15" grpId="0" animBg="1"/>
      <p:bldP spid="15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5A8490-75F4-EA45-B463-BA1542DCA7E8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Sorting Plants</a:t>
            </a:r>
          </a:p>
        </p:txBody>
      </p:sp>
      <p:sp>
        <p:nvSpPr>
          <p:cNvPr id="12" name="Rectangle: Rounded Corners 25">
            <a:extLst>
              <a:ext uri="{FF2B5EF4-FFF2-40B4-BE49-F238E27FC236}">
                <a16:creationId xmlns:a16="http://schemas.microsoft.com/office/drawing/2014/main" id="{1E329A6F-9F6D-7543-A4B7-3149F9FEAFFD}"/>
              </a:ext>
            </a:extLst>
          </p:cNvPr>
          <p:cNvSpPr/>
          <p:nvPr/>
        </p:nvSpPr>
        <p:spPr>
          <a:xfrm>
            <a:off x="2732072" y="1502330"/>
            <a:ext cx="5227668" cy="855769"/>
          </a:xfrm>
          <a:prstGeom prst="roundRect">
            <a:avLst>
              <a:gd name="adj" fmla="val 50000"/>
            </a:avLst>
          </a:prstGeom>
          <a:solidFill>
            <a:srgbClr val="CAC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Draw two large circles on your whiteboard, like this.</a:t>
            </a:r>
          </a:p>
        </p:txBody>
      </p:sp>
      <p:grpSp>
        <p:nvGrpSpPr>
          <p:cNvPr id="5" name="ICONS">
            <a:extLst>
              <a:ext uri="{FF2B5EF4-FFF2-40B4-BE49-F238E27FC236}">
                <a16:creationId xmlns:a16="http://schemas.microsoft.com/office/drawing/2014/main" id="{29861F95-6C15-F945-B594-1FE31E5E9665}"/>
              </a:ext>
            </a:extLst>
          </p:cNvPr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6" name="Assessment" hidden="1">
              <a:extLst>
                <a:ext uri="{FF2B5EF4-FFF2-40B4-BE49-F238E27FC236}">
                  <a16:creationId xmlns:a16="http://schemas.microsoft.com/office/drawing/2014/main" id="{D8730988-8B69-8B42-A0D3-B046E6480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7" name="Mental and Oral Starter" hidden="1">
              <a:extLst>
                <a:ext uri="{FF2B5EF4-FFF2-40B4-BE49-F238E27FC236}">
                  <a16:creationId xmlns:a16="http://schemas.microsoft.com/office/drawing/2014/main" id="{C8CF393B-D533-F84C-A1D2-0B24C8420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Group Work" hidden="1">
              <a:extLst>
                <a:ext uri="{FF2B5EF4-FFF2-40B4-BE49-F238E27FC236}">
                  <a16:creationId xmlns:a16="http://schemas.microsoft.com/office/drawing/2014/main" id="{0FED167B-AD13-694B-9DC7-0AE3FB720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9" name="Talking Partners">
              <a:extLst>
                <a:ext uri="{FF2B5EF4-FFF2-40B4-BE49-F238E27FC236}">
                  <a16:creationId xmlns:a16="http://schemas.microsoft.com/office/drawing/2014/main" id="{0851BFD4-6742-5B4B-A32A-8BBC4E0C2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0" name="Pairs" hidden="1">
              <a:extLst>
                <a:ext uri="{FF2B5EF4-FFF2-40B4-BE49-F238E27FC236}">
                  <a16:creationId xmlns:a16="http://schemas.microsoft.com/office/drawing/2014/main" id="{AD9A9986-1695-944E-9F06-C385117BE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1" name="Individual Work" hidden="1">
              <a:extLst>
                <a:ext uri="{FF2B5EF4-FFF2-40B4-BE49-F238E27FC236}">
                  <a16:creationId xmlns:a16="http://schemas.microsoft.com/office/drawing/2014/main" id="{6383F302-5626-274E-9EB5-4A67703FE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3" name="Whole Class" hidden="1">
              <a:extLst>
                <a:ext uri="{FF2B5EF4-FFF2-40B4-BE49-F238E27FC236}">
                  <a16:creationId xmlns:a16="http://schemas.microsoft.com/office/drawing/2014/main" id="{01EAA408-C57A-2D4C-B8E1-6421DD5C3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2C5774F7-B4FD-BF47-96CD-EFDB582582FA}"/>
              </a:ext>
            </a:extLst>
          </p:cNvPr>
          <p:cNvSpPr/>
          <p:nvPr/>
        </p:nvSpPr>
        <p:spPr>
          <a:xfrm>
            <a:off x="2043568" y="2940856"/>
            <a:ext cx="3116489" cy="311648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77AE8B7-65CB-E840-BB9C-CCE8CFFE4A25}"/>
              </a:ext>
            </a:extLst>
          </p:cNvPr>
          <p:cNvSpPr/>
          <p:nvPr/>
        </p:nvSpPr>
        <p:spPr>
          <a:xfrm>
            <a:off x="5639821" y="2940856"/>
            <a:ext cx="3116489" cy="311648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Purple flowers in a vase&#10;&#10;Description automatically generated with medium confidence">
            <a:extLst>
              <a:ext uri="{FF2B5EF4-FFF2-40B4-BE49-F238E27FC236}">
                <a16:creationId xmlns:a16="http://schemas.microsoft.com/office/drawing/2014/main" id="{BBA5C501-32DA-4641-BF7F-B6C0F9A75B8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73" t="10033"/>
          <a:stretch/>
        </p:blipFill>
        <p:spPr>
          <a:xfrm>
            <a:off x="3552663" y="4757361"/>
            <a:ext cx="2633664" cy="2088218"/>
          </a:xfrm>
          <a:prstGeom prst="roundRect">
            <a:avLst>
              <a:gd name="adj" fmla="val 12479"/>
            </a:avLst>
          </a:prstGeom>
          <a:ln w="38100">
            <a:solidFill>
              <a:srgbClr val="4A3483"/>
            </a:solidFill>
          </a:ln>
        </p:spPr>
      </p:pic>
      <p:pic>
        <p:nvPicPr>
          <p:cNvPr id="20" name="Picture 19" descr="A potted plant on a white surface&#10;&#10;Description automatically generated with medium confidence">
            <a:extLst>
              <a:ext uri="{FF2B5EF4-FFF2-40B4-BE49-F238E27FC236}">
                <a16:creationId xmlns:a16="http://schemas.microsoft.com/office/drawing/2014/main" id="{7B8320C1-835D-DE46-97A4-E1348EAAF1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322"/>
          <a:stretch/>
        </p:blipFill>
        <p:spPr>
          <a:xfrm>
            <a:off x="6454424" y="4757361"/>
            <a:ext cx="1372118" cy="2096607"/>
          </a:xfrm>
          <a:prstGeom prst="roundRect">
            <a:avLst>
              <a:gd name="adj" fmla="val 9674"/>
            </a:avLst>
          </a:prstGeom>
          <a:ln w="38100">
            <a:solidFill>
              <a:srgbClr val="4A3483"/>
            </a:solidFill>
          </a:ln>
        </p:spPr>
      </p:pic>
      <p:pic>
        <p:nvPicPr>
          <p:cNvPr id="22" name="Picture 21" descr="A potted plant on a table&#10;&#10;Description automatically generated with medium confidence">
            <a:extLst>
              <a:ext uri="{FF2B5EF4-FFF2-40B4-BE49-F238E27FC236}">
                <a16:creationId xmlns:a16="http://schemas.microsoft.com/office/drawing/2014/main" id="{4F8157CE-7B99-2542-8FB3-B56B7408DDC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9"/>
          <a:stretch/>
        </p:blipFill>
        <p:spPr>
          <a:xfrm>
            <a:off x="5821257" y="2522208"/>
            <a:ext cx="1671485" cy="2009314"/>
          </a:xfrm>
          <a:prstGeom prst="roundRect">
            <a:avLst>
              <a:gd name="adj" fmla="val 10511"/>
            </a:avLst>
          </a:prstGeom>
          <a:ln w="38100">
            <a:solidFill>
              <a:srgbClr val="4A3483"/>
            </a:solidFill>
          </a:ln>
        </p:spPr>
      </p:pic>
      <p:pic>
        <p:nvPicPr>
          <p:cNvPr id="24" name="Picture 23" descr="A group of berries on a bush&#10;&#10;Description automatically generated with medium confidence">
            <a:extLst>
              <a:ext uri="{FF2B5EF4-FFF2-40B4-BE49-F238E27FC236}">
                <a16:creationId xmlns:a16="http://schemas.microsoft.com/office/drawing/2014/main" id="{0EB899AA-40DB-3945-AD46-F39D4014590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60" r="25157"/>
          <a:stretch/>
        </p:blipFill>
        <p:spPr>
          <a:xfrm>
            <a:off x="770687" y="4730319"/>
            <a:ext cx="2512745" cy="2145634"/>
          </a:xfrm>
          <a:prstGeom prst="roundRect">
            <a:avLst>
              <a:gd name="adj" fmla="val 11185"/>
            </a:avLst>
          </a:prstGeom>
          <a:ln w="38100">
            <a:solidFill>
              <a:srgbClr val="4A3483"/>
            </a:solidFill>
          </a:ln>
        </p:spPr>
      </p:pic>
      <p:pic>
        <p:nvPicPr>
          <p:cNvPr id="26" name="Picture 25" descr="A group of sunflowers&#10;&#10;Description automatically generated">
            <a:extLst>
              <a:ext uri="{FF2B5EF4-FFF2-40B4-BE49-F238E27FC236}">
                <a16:creationId xmlns:a16="http://schemas.microsoft.com/office/drawing/2014/main" id="{82370906-3445-DB49-B7DF-04960C80543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487" y="4467509"/>
            <a:ext cx="1806333" cy="2408444"/>
          </a:xfrm>
          <a:prstGeom prst="roundRect">
            <a:avLst>
              <a:gd name="adj" fmla="val 8315"/>
            </a:avLst>
          </a:prstGeom>
          <a:ln w="38100">
            <a:solidFill>
              <a:srgbClr val="4A3483"/>
            </a:solidFill>
          </a:ln>
        </p:spPr>
      </p:pic>
      <p:pic>
        <p:nvPicPr>
          <p:cNvPr id="28" name="Picture 27" descr="A group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F4859C18-7C0B-244A-B0CF-3D38448FF58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779" y="2576591"/>
            <a:ext cx="2704228" cy="1954931"/>
          </a:xfrm>
          <a:prstGeom prst="roundRect">
            <a:avLst>
              <a:gd name="adj" fmla="val 8027"/>
            </a:avLst>
          </a:prstGeom>
          <a:ln w="38100">
            <a:solidFill>
              <a:srgbClr val="4A3483"/>
            </a:solidFill>
          </a:ln>
        </p:spPr>
      </p:pic>
      <p:pic>
        <p:nvPicPr>
          <p:cNvPr id="30" name="Picture 29" descr="A picture containing vegetable, several&#10;&#10;Description automatically generated">
            <a:extLst>
              <a:ext uri="{FF2B5EF4-FFF2-40B4-BE49-F238E27FC236}">
                <a16:creationId xmlns:a16="http://schemas.microsoft.com/office/drawing/2014/main" id="{358D96E6-4C06-CC47-B54F-ABDA3A8150A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175" y="1926950"/>
            <a:ext cx="1712481" cy="2584877"/>
          </a:xfrm>
          <a:prstGeom prst="roundRect">
            <a:avLst>
              <a:gd name="adj" fmla="val 10256"/>
            </a:avLst>
          </a:prstGeom>
          <a:ln w="38100">
            <a:solidFill>
              <a:srgbClr val="4A3483"/>
            </a:solidFill>
          </a:ln>
        </p:spPr>
      </p:pic>
      <p:pic>
        <p:nvPicPr>
          <p:cNvPr id="32" name="Picture 31" descr="A picture containing plant, fruit&#10;&#10;Description automatically generated">
            <a:extLst>
              <a:ext uri="{FF2B5EF4-FFF2-40B4-BE49-F238E27FC236}">
                <a16:creationId xmlns:a16="http://schemas.microsoft.com/office/drawing/2014/main" id="{04989B4D-B362-754E-AA3A-D7D609D1581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10" t="607" r="8535" b="1765"/>
          <a:stretch/>
        </p:blipFill>
        <p:spPr>
          <a:xfrm>
            <a:off x="7798510" y="2379119"/>
            <a:ext cx="2009065" cy="1898591"/>
          </a:xfrm>
          <a:prstGeom prst="roundRect">
            <a:avLst>
              <a:gd name="adj" fmla="val 10843"/>
            </a:avLst>
          </a:prstGeom>
          <a:ln w="38100">
            <a:solidFill>
              <a:srgbClr val="4A3483"/>
            </a:solidFill>
          </a:ln>
        </p:spPr>
      </p:pic>
      <p:sp>
        <p:nvSpPr>
          <p:cNvPr id="34" name="Rectangle: Rounded Corners 9">
            <a:extLst>
              <a:ext uri="{FF2B5EF4-FFF2-40B4-BE49-F238E27FC236}">
                <a16:creationId xmlns:a16="http://schemas.microsoft.com/office/drawing/2014/main" id="{EE4E7ADA-DB24-BF45-B924-8AAD695EABD9}"/>
              </a:ext>
            </a:extLst>
          </p:cNvPr>
          <p:cNvSpPr/>
          <p:nvPr/>
        </p:nvSpPr>
        <p:spPr>
          <a:xfrm>
            <a:off x="2743775" y="1518660"/>
            <a:ext cx="5199636" cy="8203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CAC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could we sort these plants? Write the number of each plant to sort it.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97EBD2D-AE28-0B44-B047-2C747FEBFC24}"/>
              </a:ext>
            </a:extLst>
          </p:cNvPr>
          <p:cNvSpPr/>
          <p:nvPr/>
        </p:nvSpPr>
        <p:spPr>
          <a:xfrm>
            <a:off x="982985" y="2057268"/>
            <a:ext cx="601662" cy="6016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4A3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6A3B34C-EDA6-9D43-9635-9D8A0BAB19D2}"/>
              </a:ext>
            </a:extLst>
          </p:cNvPr>
          <p:cNvSpPr/>
          <p:nvPr/>
        </p:nvSpPr>
        <p:spPr>
          <a:xfrm>
            <a:off x="2982601" y="2730533"/>
            <a:ext cx="601662" cy="6016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4A3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946ED16-36F2-6442-9D15-4A97DFB92039}"/>
              </a:ext>
            </a:extLst>
          </p:cNvPr>
          <p:cNvSpPr/>
          <p:nvPr/>
        </p:nvSpPr>
        <p:spPr>
          <a:xfrm>
            <a:off x="6823501" y="2607367"/>
            <a:ext cx="601662" cy="6016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4A3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FDBB209-096A-9E4F-8893-1F057364A488}"/>
              </a:ext>
            </a:extLst>
          </p:cNvPr>
          <p:cNvSpPr/>
          <p:nvPr/>
        </p:nvSpPr>
        <p:spPr>
          <a:xfrm>
            <a:off x="9087263" y="2522208"/>
            <a:ext cx="601662" cy="6016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4A3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8C411B4-F706-6F4F-B739-C3C2463E4128}"/>
              </a:ext>
            </a:extLst>
          </p:cNvPr>
          <p:cNvSpPr/>
          <p:nvPr/>
        </p:nvSpPr>
        <p:spPr>
          <a:xfrm>
            <a:off x="2534948" y="6165818"/>
            <a:ext cx="601662" cy="6016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4A3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8EC8ADA-1B6D-114B-B36C-AE35846AD3A4}"/>
              </a:ext>
            </a:extLst>
          </p:cNvPr>
          <p:cNvSpPr/>
          <p:nvPr/>
        </p:nvSpPr>
        <p:spPr>
          <a:xfrm>
            <a:off x="3709290" y="4895787"/>
            <a:ext cx="601662" cy="6016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4A3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957C423-6A51-0646-93F1-E862DC8019B2}"/>
              </a:ext>
            </a:extLst>
          </p:cNvPr>
          <p:cNvSpPr/>
          <p:nvPr/>
        </p:nvSpPr>
        <p:spPr>
          <a:xfrm>
            <a:off x="7056522" y="6098047"/>
            <a:ext cx="601662" cy="6016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4A3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B65DAA3-EE09-9F43-A3A7-AC4031961BA2}"/>
              </a:ext>
            </a:extLst>
          </p:cNvPr>
          <p:cNvSpPr/>
          <p:nvPr/>
        </p:nvSpPr>
        <p:spPr>
          <a:xfrm>
            <a:off x="9146578" y="6165818"/>
            <a:ext cx="601662" cy="6016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4A3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6896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15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ook Overlay"/>
          <p:cNvGrpSpPr/>
          <p:nvPr/>
        </p:nvGrpSpPr>
        <p:grpSpPr>
          <a:xfrm>
            <a:off x="-1587" y="0"/>
            <a:ext cx="10693400" cy="7563728"/>
            <a:chOff x="-1587" y="-250"/>
            <a:chExt cx="10693400" cy="7563728"/>
          </a:xfrm>
        </p:grpSpPr>
        <p:sp>
          <p:nvSpPr>
            <p:cNvPr id="25" name="Right Page"/>
            <p:cNvSpPr/>
            <p:nvPr/>
          </p:nvSpPr>
          <p:spPr>
            <a:xfrm>
              <a:off x="5345113" y="-250"/>
              <a:ext cx="5346700" cy="7563728"/>
            </a:xfrm>
            <a:prstGeom prst="rect">
              <a:avLst/>
            </a:prstGeom>
            <a:gradFill flip="none" rotWithShape="1">
              <a:gsLst>
                <a:gs pos="15000">
                  <a:schemeClr val="bg1">
                    <a:lumMod val="50000"/>
                    <a:alpha val="0"/>
                  </a:schemeClr>
                </a:gs>
                <a:gs pos="0">
                  <a:schemeClr val="tx1">
                    <a:alpha val="20000"/>
                    <a:lumMod val="20000"/>
                  </a:schemeClr>
                </a:gs>
                <a:gs pos="5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8" name="Left Page"/>
            <p:cNvSpPr/>
            <p:nvPr/>
          </p:nvSpPr>
          <p:spPr>
            <a:xfrm>
              <a:off x="-1587" y="0"/>
              <a:ext cx="5345813" cy="7559107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alpha val="0"/>
                    <a:lumMod val="0"/>
                  </a:schemeClr>
                </a:gs>
                <a:gs pos="95000">
                  <a:schemeClr val="bg1">
                    <a:alpha val="0"/>
                    <a:lumMod val="20000"/>
                  </a:schemeClr>
                </a:gs>
                <a:gs pos="53000">
                  <a:schemeClr val="bg1">
                    <a:alpha val="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" name="Line"/>
            <p:cNvCxnSpPr/>
            <p:nvPr/>
          </p:nvCxnSpPr>
          <p:spPr>
            <a:xfrm>
              <a:off x="5345906" y="-250"/>
              <a:ext cx="0" cy="7559357"/>
            </a:xfrm>
            <a:prstGeom prst="line">
              <a:avLst/>
            </a:prstGeom>
            <a:ln w="9525" cap="rnd" cmpd="sng">
              <a:solidFill>
                <a:schemeClr val="tx1">
                  <a:alpha val="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DCDB47EC-6577-9C48-AC7B-94B718547100}"/>
              </a:ext>
            </a:extLst>
          </p:cNvPr>
          <p:cNvSpPr/>
          <p:nvPr/>
        </p:nvSpPr>
        <p:spPr>
          <a:xfrm>
            <a:off x="9774238" y="0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692763F4-A61A-8D4B-B5B7-5B6325D19985}"/>
              </a:ext>
            </a:extLst>
          </p:cNvPr>
          <p:cNvSpPr/>
          <p:nvPr/>
        </p:nvSpPr>
        <p:spPr>
          <a:xfrm>
            <a:off x="4548180" y="6952171"/>
            <a:ext cx="1597039" cy="333980"/>
          </a:xfrm>
          <a:prstGeom prst="roundRect">
            <a:avLst>
              <a:gd name="adj" fmla="val 48018"/>
            </a:avLst>
          </a:prstGeom>
          <a:solidFill>
            <a:srgbClr val="EC5E9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F8D49633-F4FF-5F4A-B8D7-0498B3D05635}"/>
              </a:ext>
            </a:extLst>
          </p:cNvPr>
          <p:cNvSpPr/>
          <p:nvPr/>
        </p:nvSpPr>
        <p:spPr>
          <a:xfrm>
            <a:off x="5005953" y="7092973"/>
            <a:ext cx="73817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27">
            <a:extLst>
              <a:ext uri="{FF2B5EF4-FFF2-40B4-BE49-F238E27FC236}">
                <a16:creationId xmlns:a16="http://schemas.microsoft.com/office/drawing/2014/main" id="{F8CCEE8B-2E18-E341-9EEE-929988F65365}"/>
              </a:ext>
            </a:extLst>
          </p:cNvPr>
          <p:cNvSpPr/>
          <p:nvPr/>
        </p:nvSpPr>
        <p:spPr>
          <a:xfrm>
            <a:off x="5617926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C306B1BA-7092-0341-9190-2DD0255B4816}"/>
              </a:ext>
            </a:extLst>
          </p:cNvPr>
          <p:cNvSpPr/>
          <p:nvPr/>
        </p:nvSpPr>
        <p:spPr>
          <a:xfrm>
            <a:off x="4726389" y="7092973"/>
            <a:ext cx="349083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E18377-5327-0C47-83C8-BA9AA401529B}"/>
              </a:ext>
            </a:extLst>
          </p:cNvPr>
          <p:cNvGrpSpPr/>
          <p:nvPr/>
        </p:nvGrpSpPr>
        <p:grpSpPr>
          <a:xfrm>
            <a:off x="9945200" y="170712"/>
            <a:ext cx="575651" cy="575651"/>
            <a:chOff x="10047288" y="51573"/>
            <a:chExt cx="575651" cy="57565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FCA2E9-D402-AF49-9602-CE711C661EBC}"/>
                </a:ext>
              </a:extLst>
            </p:cNvPr>
            <p:cNvSpPr/>
            <p:nvPr/>
          </p:nvSpPr>
          <p:spPr>
            <a:xfrm>
              <a:off x="10047288" y="51573"/>
              <a:ext cx="575651" cy="575651"/>
            </a:xfrm>
            <a:prstGeom prst="ellipse">
              <a:avLst/>
            </a:prstGeom>
            <a:solidFill>
              <a:srgbClr val="DB007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6F89A24-B284-9D49-B95B-63271368DEF4}"/>
                </a:ext>
              </a:extLst>
            </p:cNvPr>
            <p:cNvGrpSpPr/>
            <p:nvPr/>
          </p:nvGrpSpPr>
          <p:grpSpPr>
            <a:xfrm>
              <a:off x="10146164" y="150450"/>
              <a:ext cx="377896" cy="377896"/>
              <a:chOff x="10132732" y="132783"/>
              <a:chExt cx="405770" cy="405770"/>
            </a:xfrm>
          </p:grpSpPr>
          <p:sp>
            <p:nvSpPr>
              <p:cNvPr id="17" name="Rounded Rectangle 58">
                <a:extLst>
                  <a:ext uri="{FF2B5EF4-FFF2-40B4-BE49-F238E27FC236}">
                    <a16:creationId xmlns:a16="http://schemas.microsoft.com/office/drawing/2014/main" id="{7EB6DC3D-EF1D-C949-9619-9D8647EF7B72}"/>
                  </a:ext>
                </a:extLst>
              </p:cNvPr>
              <p:cNvSpPr/>
              <p:nvPr/>
            </p:nvSpPr>
            <p:spPr>
              <a:xfrm rot="18900000" flipH="1">
                <a:off x="10306626" y="132783"/>
                <a:ext cx="57983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ounded Rectangle 59">
                <a:extLst>
                  <a:ext uri="{FF2B5EF4-FFF2-40B4-BE49-F238E27FC236}">
                    <a16:creationId xmlns:a16="http://schemas.microsoft.com/office/drawing/2014/main" id="{DABB0883-A838-8C4B-A55E-405E9EB17172}"/>
                  </a:ext>
                </a:extLst>
              </p:cNvPr>
              <p:cNvSpPr/>
              <p:nvPr/>
            </p:nvSpPr>
            <p:spPr>
              <a:xfrm rot="2700000">
                <a:off x="10305855" y="132783"/>
                <a:ext cx="59524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96E73F64-8B9E-ED4A-A658-C3F08CB1ACB4}"/>
              </a:ext>
            </a:extLst>
          </p:cNvPr>
          <p:cNvSpPr/>
          <p:nvPr/>
        </p:nvSpPr>
        <p:spPr>
          <a:xfrm>
            <a:off x="9774238" y="17929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ook Overlay"/>
          <p:cNvGrpSpPr/>
          <p:nvPr/>
        </p:nvGrpSpPr>
        <p:grpSpPr>
          <a:xfrm>
            <a:off x="-1587" y="0"/>
            <a:ext cx="10693400" cy="7563728"/>
            <a:chOff x="-1587" y="-250"/>
            <a:chExt cx="10693400" cy="7563728"/>
          </a:xfrm>
        </p:grpSpPr>
        <p:sp>
          <p:nvSpPr>
            <p:cNvPr id="25" name="Right Page"/>
            <p:cNvSpPr/>
            <p:nvPr/>
          </p:nvSpPr>
          <p:spPr>
            <a:xfrm>
              <a:off x="5345113" y="-250"/>
              <a:ext cx="5346700" cy="7563728"/>
            </a:xfrm>
            <a:prstGeom prst="rect">
              <a:avLst/>
            </a:prstGeom>
            <a:gradFill flip="none" rotWithShape="1">
              <a:gsLst>
                <a:gs pos="15000">
                  <a:schemeClr val="bg1">
                    <a:lumMod val="50000"/>
                    <a:alpha val="0"/>
                  </a:schemeClr>
                </a:gs>
                <a:gs pos="0">
                  <a:schemeClr val="tx1">
                    <a:alpha val="20000"/>
                    <a:lumMod val="20000"/>
                  </a:schemeClr>
                </a:gs>
                <a:gs pos="5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8" name="Left Page"/>
            <p:cNvSpPr/>
            <p:nvPr/>
          </p:nvSpPr>
          <p:spPr>
            <a:xfrm>
              <a:off x="-1587" y="0"/>
              <a:ext cx="5345813" cy="7559107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alpha val="0"/>
                    <a:lumMod val="0"/>
                  </a:schemeClr>
                </a:gs>
                <a:gs pos="95000">
                  <a:schemeClr val="bg1">
                    <a:alpha val="0"/>
                    <a:lumMod val="20000"/>
                  </a:schemeClr>
                </a:gs>
                <a:gs pos="53000">
                  <a:schemeClr val="bg1">
                    <a:alpha val="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" name="Line"/>
            <p:cNvCxnSpPr/>
            <p:nvPr/>
          </p:nvCxnSpPr>
          <p:spPr>
            <a:xfrm>
              <a:off x="5345906" y="-250"/>
              <a:ext cx="0" cy="7559357"/>
            </a:xfrm>
            <a:prstGeom prst="line">
              <a:avLst/>
            </a:prstGeom>
            <a:ln w="9525" cap="rnd" cmpd="sng">
              <a:solidFill>
                <a:schemeClr val="tx1">
                  <a:alpha val="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339D7751-F68F-A847-BE2F-206075F22ED2}"/>
              </a:ext>
            </a:extLst>
          </p:cNvPr>
          <p:cNvSpPr/>
          <p:nvPr/>
        </p:nvSpPr>
        <p:spPr>
          <a:xfrm>
            <a:off x="9774238" y="0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E4466ACD-41D9-3E47-A911-F5BFE73FAF1B}"/>
              </a:ext>
            </a:extLst>
          </p:cNvPr>
          <p:cNvSpPr/>
          <p:nvPr/>
        </p:nvSpPr>
        <p:spPr>
          <a:xfrm>
            <a:off x="4548180" y="6952171"/>
            <a:ext cx="1597039" cy="333980"/>
          </a:xfrm>
          <a:prstGeom prst="roundRect">
            <a:avLst>
              <a:gd name="adj" fmla="val 48018"/>
            </a:avLst>
          </a:prstGeom>
          <a:solidFill>
            <a:srgbClr val="EC5E9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686E9200-5114-604B-AE48-EBB7D9175DDC}"/>
              </a:ext>
            </a:extLst>
          </p:cNvPr>
          <p:cNvSpPr/>
          <p:nvPr/>
        </p:nvSpPr>
        <p:spPr>
          <a:xfrm>
            <a:off x="5395043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27">
            <a:extLst>
              <a:ext uri="{FF2B5EF4-FFF2-40B4-BE49-F238E27FC236}">
                <a16:creationId xmlns:a16="http://schemas.microsoft.com/office/drawing/2014/main" id="{B8434F2C-34C3-7F40-A637-D47AB2F1999E}"/>
              </a:ext>
            </a:extLst>
          </p:cNvPr>
          <p:cNvSpPr/>
          <p:nvPr/>
        </p:nvSpPr>
        <p:spPr>
          <a:xfrm>
            <a:off x="5617926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9C9676F5-2375-684F-BB65-FA8E3A87DA80}"/>
              </a:ext>
            </a:extLst>
          </p:cNvPr>
          <p:cNvSpPr/>
          <p:nvPr/>
        </p:nvSpPr>
        <p:spPr>
          <a:xfrm>
            <a:off x="4726389" y="7092973"/>
            <a:ext cx="349083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29">
            <a:extLst>
              <a:ext uri="{FF2B5EF4-FFF2-40B4-BE49-F238E27FC236}">
                <a16:creationId xmlns:a16="http://schemas.microsoft.com/office/drawing/2014/main" id="{B3E55968-3372-9A46-A7D7-83B8F4DC1D6C}"/>
              </a:ext>
            </a:extLst>
          </p:cNvPr>
          <p:cNvSpPr/>
          <p:nvPr/>
        </p:nvSpPr>
        <p:spPr>
          <a:xfrm>
            <a:off x="4949274" y="7092973"/>
            <a:ext cx="349083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167140A6-8567-2D43-A0A0-E27B713651F6}"/>
              </a:ext>
            </a:extLst>
          </p:cNvPr>
          <p:cNvSpPr/>
          <p:nvPr/>
        </p:nvSpPr>
        <p:spPr>
          <a:xfrm>
            <a:off x="5172159" y="7092973"/>
            <a:ext cx="267558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9B0D0C-CBD8-A445-BA5F-41DF1B138D1D}"/>
              </a:ext>
            </a:extLst>
          </p:cNvPr>
          <p:cNvGrpSpPr/>
          <p:nvPr/>
        </p:nvGrpSpPr>
        <p:grpSpPr>
          <a:xfrm>
            <a:off x="9945200" y="170712"/>
            <a:ext cx="575651" cy="575651"/>
            <a:chOff x="10047288" y="51573"/>
            <a:chExt cx="575651" cy="57565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6E699BF-6867-904B-9880-B708AFA9412F}"/>
                </a:ext>
              </a:extLst>
            </p:cNvPr>
            <p:cNvSpPr/>
            <p:nvPr/>
          </p:nvSpPr>
          <p:spPr>
            <a:xfrm>
              <a:off x="10047288" y="51573"/>
              <a:ext cx="575651" cy="575651"/>
            </a:xfrm>
            <a:prstGeom prst="ellipse">
              <a:avLst/>
            </a:prstGeom>
            <a:solidFill>
              <a:srgbClr val="DB007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FF16411-F310-AE4B-9EA5-6FCCAEE81BCF}"/>
                </a:ext>
              </a:extLst>
            </p:cNvPr>
            <p:cNvGrpSpPr/>
            <p:nvPr/>
          </p:nvGrpSpPr>
          <p:grpSpPr>
            <a:xfrm>
              <a:off x="10146164" y="150450"/>
              <a:ext cx="377896" cy="377896"/>
              <a:chOff x="10132732" y="132783"/>
              <a:chExt cx="405770" cy="405770"/>
            </a:xfrm>
          </p:grpSpPr>
          <p:sp>
            <p:nvSpPr>
              <p:cNvPr id="17" name="Rounded Rectangle 58">
                <a:extLst>
                  <a:ext uri="{FF2B5EF4-FFF2-40B4-BE49-F238E27FC236}">
                    <a16:creationId xmlns:a16="http://schemas.microsoft.com/office/drawing/2014/main" id="{598586B6-7269-CC4E-95B1-81DDDE9072A7}"/>
                  </a:ext>
                </a:extLst>
              </p:cNvPr>
              <p:cNvSpPr/>
              <p:nvPr/>
            </p:nvSpPr>
            <p:spPr>
              <a:xfrm rot="18900000" flipH="1">
                <a:off x="10306626" y="132783"/>
                <a:ext cx="57983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ounded Rectangle 59">
                <a:extLst>
                  <a:ext uri="{FF2B5EF4-FFF2-40B4-BE49-F238E27FC236}">
                    <a16:creationId xmlns:a16="http://schemas.microsoft.com/office/drawing/2014/main" id="{01B12C43-CCBD-FE4B-88B9-D884B9773A27}"/>
                  </a:ext>
                </a:extLst>
              </p:cNvPr>
              <p:cNvSpPr/>
              <p:nvPr/>
            </p:nvSpPr>
            <p:spPr>
              <a:xfrm rot="2700000">
                <a:off x="10305855" y="132783"/>
                <a:ext cx="59524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06D78075-C791-3848-A8D5-EE5177DE99F4}"/>
              </a:ext>
            </a:extLst>
          </p:cNvPr>
          <p:cNvSpPr/>
          <p:nvPr/>
        </p:nvSpPr>
        <p:spPr>
          <a:xfrm>
            <a:off x="9786823" y="-8914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377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ook Overlay"/>
          <p:cNvGrpSpPr/>
          <p:nvPr/>
        </p:nvGrpSpPr>
        <p:grpSpPr>
          <a:xfrm>
            <a:off x="-1587" y="-4053"/>
            <a:ext cx="10693400" cy="7563728"/>
            <a:chOff x="-1587" y="-250"/>
            <a:chExt cx="10693400" cy="7563728"/>
          </a:xfrm>
        </p:grpSpPr>
        <p:sp>
          <p:nvSpPr>
            <p:cNvPr id="25" name="Right Page"/>
            <p:cNvSpPr/>
            <p:nvPr/>
          </p:nvSpPr>
          <p:spPr>
            <a:xfrm>
              <a:off x="5345113" y="-250"/>
              <a:ext cx="5346700" cy="7563728"/>
            </a:xfrm>
            <a:prstGeom prst="rect">
              <a:avLst/>
            </a:prstGeom>
            <a:gradFill flip="none" rotWithShape="1">
              <a:gsLst>
                <a:gs pos="15000">
                  <a:schemeClr val="bg1">
                    <a:lumMod val="50000"/>
                    <a:alpha val="0"/>
                  </a:schemeClr>
                </a:gs>
                <a:gs pos="0">
                  <a:schemeClr val="tx1">
                    <a:alpha val="20000"/>
                    <a:lumMod val="20000"/>
                  </a:schemeClr>
                </a:gs>
                <a:gs pos="5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8" name="Left Page"/>
            <p:cNvSpPr/>
            <p:nvPr/>
          </p:nvSpPr>
          <p:spPr>
            <a:xfrm>
              <a:off x="-1587" y="0"/>
              <a:ext cx="5345813" cy="7559107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alpha val="0"/>
                    <a:lumMod val="0"/>
                  </a:schemeClr>
                </a:gs>
                <a:gs pos="95000">
                  <a:schemeClr val="bg1">
                    <a:alpha val="0"/>
                    <a:lumMod val="20000"/>
                  </a:schemeClr>
                </a:gs>
                <a:gs pos="53000">
                  <a:schemeClr val="bg1">
                    <a:alpha val="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" name="Line"/>
            <p:cNvCxnSpPr/>
            <p:nvPr/>
          </p:nvCxnSpPr>
          <p:spPr>
            <a:xfrm>
              <a:off x="5345906" y="-250"/>
              <a:ext cx="0" cy="7559357"/>
            </a:xfrm>
            <a:prstGeom prst="line">
              <a:avLst/>
            </a:prstGeom>
            <a:ln w="9525" cap="rnd" cmpd="sng">
              <a:solidFill>
                <a:schemeClr val="tx1">
                  <a:alpha val="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CC290548-369A-BF4B-ACFD-8C3DD9E182D5}"/>
              </a:ext>
            </a:extLst>
          </p:cNvPr>
          <p:cNvSpPr/>
          <p:nvPr/>
        </p:nvSpPr>
        <p:spPr>
          <a:xfrm>
            <a:off x="9774238" y="0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17">
            <a:extLst>
              <a:ext uri="{FF2B5EF4-FFF2-40B4-BE49-F238E27FC236}">
                <a16:creationId xmlns:a16="http://schemas.microsoft.com/office/drawing/2014/main" id="{0D476738-4B84-DB45-843D-FE6A13508D2D}"/>
              </a:ext>
            </a:extLst>
          </p:cNvPr>
          <p:cNvSpPr/>
          <p:nvPr/>
        </p:nvSpPr>
        <p:spPr>
          <a:xfrm>
            <a:off x="4548180" y="6952171"/>
            <a:ext cx="1597039" cy="333980"/>
          </a:xfrm>
          <a:prstGeom prst="roundRect">
            <a:avLst>
              <a:gd name="adj" fmla="val 48018"/>
            </a:avLst>
          </a:prstGeom>
          <a:solidFill>
            <a:srgbClr val="EC5E9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0D944957-F950-C14D-83CB-F5C0FA38C230}"/>
              </a:ext>
            </a:extLst>
          </p:cNvPr>
          <p:cNvSpPr/>
          <p:nvPr/>
        </p:nvSpPr>
        <p:spPr>
          <a:xfrm>
            <a:off x="4548180" y="6952171"/>
            <a:ext cx="1597039" cy="333980"/>
          </a:xfrm>
          <a:prstGeom prst="roundRect">
            <a:avLst>
              <a:gd name="adj" fmla="val 48018"/>
            </a:avLst>
          </a:prstGeom>
          <a:solidFill>
            <a:srgbClr val="EC5E9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0185C56D-4A38-F74E-BC16-DD9706AFD534}"/>
              </a:ext>
            </a:extLst>
          </p:cNvPr>
          <p:cNvSpPr/>
          <p:nvPr/>
        </p:nvSpPr>
        <p:spPr>
          <a:xfrm>
            <a:off x="5395043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27">
            <a:extLst>
              <a:ext uri="{FF2B5EF4-FFF2-40B4-BE49-F238E27FC236}">
                <a16:creationId xmlns:a16="http://schemas.microsoft.com/office/drawing/2014/main" id="{01ACEB69-2CFC-2046-861E-40E5AA5BF92A}"/>
              </a:ext>
            </a:extLst>
          </p:cNvPr>
          <p:cNvSpPr/>
          <p:nvPr/>
        </p:nvSpPr>
        <p:spPr>
          <a:xfrm>
            <a:off x="5617926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510306D0-94A0-C846-9031-FC66E3099F69}"/>
              </a:ext>
            </a:extLst>
          </p:cNvPr>
          <p:cNvSpPr/>
          <p:nvPr/>
        </p:nvSpPr>
        <p:spPr>
          <a:xfrm>
            <a:off x="4726389" y="7092973"/>
            <a:ext cx="349083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29">
            <a:extLst>
              <a:ext uri="{FF2B5EF4-FFF2-40B4-BE49-F238E27FC236}">
                <a16:creationId xmlns:a16="http://schemas.microsoft.com/office/drawing/2014/main" id="{C593A67C-390F-0C4B-9A83-AF6055771492}"/>
              </a:ext>
            </a:extLst>
          </p:cNvPr>
          <p:cNvSpPr/>
          <p:nvPr/>
        </p:nvSpPr>
        <p:spPr>
          <a:xfrm>
            <a:off x="4949274" y="7092973"/>
            <a:ext cx="349083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A4F65AD4-D23C-E94F-A304-5C72E9E73446}"/>
              </a:ext>
            </a:extLst>
          </p:cNvPr>
          <p:cNvSpPr/>
          <p:nvPr/>
        </p:nvSpPr>
        <p:spPr>
          <a:xfrm>
            <a:off x="5172159" y="7092973"/>
            <a:ext cx="794850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DA735A-6AC8-8546-90BF-855A86FC49F2}"/>
              </a:ext>
            </a:extLst>
          </p:cNvPr>
          <p:cNvGrpSpPr/>
          <p:nvPr/>
        </p:nvGrpSpPr>
        <p:grpSpPr>
          <a:xfrm>
            <a:off x="9945200" y="170712"/>
            <a:ext cx="575651" cy="575651"/>
            <a:chOff x="10047288" y="51573"/>
            <a:chExt cx="575651" cy="57565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571855-D327-1F43-BA2E-CD06986A169D}"/>
                </a:ext>
              </a:extLst>
            </p:cNvPr>
            <p:cNvSpPr/>
            <p:nvPr/>
          </p:nvSpPr>
          <p:spPr>
            <a:xfrm>
              <a:off x="10047288" y="51573"/>
              <a:ext cx="575651" cy="575651"/>
            </a:xfrm>
            <a:prstGeom prst="ellipse">
              <a:avLst/>
            </a:prstGeom>
            <a:solidFill>
              <a:srgbClr val="DB007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032C570-DE77-0D4B-AF9C-33A67E53F1CF}"/>
                </a:ext>
              </a:extLst>
            </p:cNvPr>
            <p:cNvGrpSpPr/>
            <p:nvPr/>
          </p:nvGrpSpPr>
          <p:grpSpPr>
            <a:xfrm>
              <a:off x="10146164" y="150450"/>
              <a:ext cx="377896" cy="377896"/>
              <a:chOff x="10132732" y="132783"/>
              <a:chExt cx="405770" cy="405770"/>
            </a:xfrm>
          </p:grpSpPr>
          <p:sp>
            <p:nvSpPr>
              <p:cNvPr id="17" name="Rounded Rectangle 58">
                <a:extLst>
                  <a:ext uri="{FF2B5EF4-FFF2-40B4-BE49-F238E27FC236}">
                    <a16:creationId xmlns:a16="http://schemas.microsoft.com/office/drawing/2014/main" id="{C21FB945-ED26-314B-9411-0DECF5EA0B58}"/>
                  </a:ext>
                </a:extLst>
              </p:cNvPr>
              <p:cNvSpPr/>
              <p:nvPr/>
            </p:nvSpPr>
            <p:spPr>
              <a:xfrm rot="18900000" flipH="1">
                <a:off x="10306626" y="132783"/>
                <a:ext cx="57983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ounded Rectangle 59">
                <a:extLst>
                  <a:ext uri="{FF2B5EF4-FFF2-40B4-BE49-F238E27FC236}">
                    <a16:creationId xmlns:a16="http://schemas.microsoft.com/office/drawing/2014/main" id="{D0F2884D-ABE2-0C47-AD02-8298899199F7}"/>
                  </a:ext>
                </a:extLst>
              </p:cNvPr>
              <p:cNvSpPr/>
              <p:nvPr/>
            </p:nvSpPr>
            <p:spPr>
              <a:xfrm rot="2700000">
                <a:off x="10305855" y="132783"/>
                <a:ext cx="59524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5EE05A1B-6C9C-A641-9FA0-757B4DCC9035}"/>
              </a:ext>
            </a:extLst>
          </p:cNvPr>
          <p:cNvSpPr/>
          <p:nvPr/>
        </p:nvSpPr>
        <p:spPr>
          <a:xfrm>
            <a:off x="9774238" y="-7619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851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C526602B-4CD4-7D47-96E9-B96DEFE1CC4E}"/>
              </a:ext>
            </a:extLst>
          </p:cNvPr>
          <p:cNvSpPr/>
          <p:nvPr/>
        </p:nvSpPr>
        <p:spPr>
          <a:xfrm>
            <a:off x="9985248" y="6766560"/>
            <a:ext cx="530352" cy="621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33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987" y="1326908"/>
            <a:ext cx="3826609" cy="38266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39087" y="807415"/>
            <a:ext cx="8413638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27" b="1" dirty="0"/>
              <a:t>Meet </a:t>
            </a:r>
            <a:r>
              <a:rPr lang="en-GB" sz="3527" b="1" dirty="0" err="1"/>
              <a:t>Quizby</a:t>
            </a:r>
            <a:r>
              <a:rPr lang="en-GB" sz="3527" b="1" dirty="0"/>
              <a:t>!</a:t>
            </a:r>
          </a:p>
        </p:txBody>
      </p:sp>
      <p:sp>
        <p:nvSpPr>
          <p:cNvPr id="21" name="Google Shape;64;p17"/>
          <p:cNvSpPr/>
          <p:nvPr/>
        </p:nvSpPr>
        <p:spPr>
          <a:xfrm>
            <a:off x="1139086" y="3865626"/>
            <a:ext cx="5609093" cy="1258396"/>
          </a:xfrm>
          <a:prstGeom prst="rect">
            <a:avLst/>
          </a:prstGeom>
          <a:solidFill>
            <a:srgbClr val="B8CA4F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9050" tIns="119050" rIns="119050" bIns="119050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GB" sz="2205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questions that appear will help </a:t>
            </a:r>
            <a:br>
              <a:rPr lang="en-GB" sz="2205" dirty="0">
                <a:solidFill>
                  <a:schemeClr val="dk1"/>
                </a:solidFill>
                <a:ea typeface="Arial"/>
                <a:cs typeface="Arial"/>
                <a:sym typeface="Arial"/>
              </a:rPr>
            </a:br>
            <a:r>
              <a:rPr lang="en-GB" sz="2205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you to think about the key learning throughout the lesson.</a:t>
            </a:r>
            <a:endParaRPr sz="2205" dirty="0"/>
          </a:p>
        </p:txBody>
      </p:sp>
      <p:grpSp>
        <p:nvGrpSpPr>
          <p:cNvPr id="24" name="Group 23"/>
          <p:cNvGrpSpPr/>
          <p:nvPr/>
        </p:nvGrpSpPr>
        <p:grpSpPr>
          <a:xfrm>
            <a:off x="1139088" y="1758298"/>
            <a:ext cx="5609090" cy="1801052"/>
            <a:chOff x="755650" y="1595096"/>
            <a:chExt cx="5088465" cy="1633882"/>
          </a:xfrm>
        </p:grpSpPr>
        <p:sp>
          <p:nvSpPr>
            <p:cNvPr id="4" name="Rectangular Callout 3"/>
            <p:cNvSpPr/>
            <p:nvPr/>
          </p:nvSpPr>
          <p:spPr>
            <a:xfrm>
              <a:off x="755650" y="1595096"/>
              <a:ext cx="5088465" cy="1633882"/>
            </a:xfrm>
            <a:prstGeom prst="wedgeRectCallout">
              <a:avLst>
                <a:gd name="adj1" fmla="val 61039"/>
                <a:gd name="adj2" fmla="val 24110"/>
              </a:avLst>
            </a:prstGeom>
            <a:solidFill>
              <a:schemeClr val="bg1"/>
            </a:solidFill>
            <a:ln w="38100">
              <a:solidFill>
                <a:srgbClr val="3352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63">
                <a:solidFill>
                  <a:schemeClr val="tx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90062" y="2128648"/>
              <a:ext cx="5054053" cy="587480"/>
            </a:xfrm>
            <a:prstGeom prst="rect">
              <a:avLst/>
            </a:prstGeom>
          </p:spPr>
          <p:txBody>
            <a:bodyPr wrap="square" lIns="119050" tIns="119050" rIns="119050" bIns="119050">
              <a:spAutoFit/>
            </a:bodyPr>
            <a:lstStyle/>
            <a:p>
              <a:pPr algn="ctr">
                <a:spcAft>
                  <a:spcPts val="1323"/>
                </a:spcAft>
              </a:pPr>
              <a:r>
                <a:rPr lang="en-GB" sz="2646" b="1" dirty="0"/>
                <a:t>Hi, I’m </a:t>
              </a:r>
              <a:r>
                <a:rPr lang="en-GB" sz="2646" b="1" dirty="0" err="1"/>
                <a:t>Quizby</a:t>
              </a:r>
              <a:r>
                <a:rPr lang="en-GB" sz="2646" b="1" dirty="0"/>
                <a:t>!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77021" y="2200814"/>
            <a:ext cx="5390035" cy="906658"/>
            <a:chOff x="790063" y="1996538"/>
            <a:chExt cx="4889742" cy="822504"/>
          </a:xfrm>
        </p:grpSpPr>
        <p:sp>
          <p:nvSpPr>
            <p:cNvPr id="20" name="Rectangle 19"/>
            <p:cNvSpPr/>
            <p:nvPr/>
          </p:nvSpPr>
          <p:spPr>
            <a:xfrm>
              <a:off x="790063" y="1996538"/>
              <a:ext cx="4241742" cy="8225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2646" b="1" dirty="0"/>
                <a:t>I will appear like this, click me to reveal a key question.</a:t>
              </a:r>
              <a:endParaRPr lang="en-GB" sz="2646" dirty="0"/>
            </a:p>
          </p:txBody>
        </p:sp>
        <p:pic>
          <p:nvPicPr>
            <p:cNvPr id="23" name="Quizzy Icon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1805" y="2104513"/>
              <a:ext cx="648000" cy="648000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1177019" y="2212201"/>
            <a:ext cx="5512829" cy="906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1323"/>
              </a:spcAft>
            </a:pPr>
            <a:r>
              <a:rPr lang="en-GB" sz="2646" b="1" dirty="0"/>
              <a:t>Can you spot me in the </a:t>
            </a:r>
            <a:br>
              <a:rPr lang="en-GB" sz="2646" b="1" dirty="0"/>
            </a:br>
            <a:r>
              <a:rPr lang="en-GB" sz="2646" b="1" dirty="0">
                <a:solidFill>
                  <a:srgbClr val="00B0F0"/>
                </a:solidFill>
              </a:rPr>
              <a:t>Lesson Presentation</a:t>
            </a:r>
            <a:r>
              <a:rPr lang="en-GB" sz="2646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3071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735062" y="3385524"/>
            <a:ext cx="9221689" cy="59525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35061" y="809964"/>
            <a:ext cx="9221689" cy="59525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0" name="Content Placeholder 15"/>
          <p:cNvSpPr txBox="1">
            <a:spLocks/>
          </p:cNvSpPr>
          <p:nvPr/>
        </p:nvSpPr>
        <p:spPr>
          <a:xfrm>
            <a:off x="909636" y="1514193"/>
            <a:ext cx="8872538" cy="1553933"/>
          </a:xfrm>
          <a:prstGeom prst="roundRect">
            <a:avLst>
              <a:gd name="adj" fmla="val 2585"/>
            </a:avLst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name and compare the parts of plants.</a:t>
            </a:r>
          </a:p>
        </p:txBody>
      </p:sp>
      <p:sp>
        <p:nvSpPr>
          <p:cNvPr id="13" name="Content Placeholder 15"/>
          <p:cNvSpPr txBox="1">
            <a:spLocks/>
          </p:cNvSpPr>
          <p:nvPr/>
        </p:nvSpPr>
        <p:spPr>
          <a:xfrm>
            <a:off x="909636" y="3980774"/>
            <a:ext cx="8872538" cy="1553933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name the parts of a plant.</a:t>
            </a:r>
          </a:p>
          <a:p>
            <a:r>
              <a:rPr lang="en-GB" dirty="0">
                <a:latin typeface="Twinkl" pitchFamily="50" charset="0"/>
              </a:rPr>
              <a:t>I can find each part on a plant.</a:t>
            </a:r>
          </a:p>
          <a:p>
            <a:r>
              <a:rPr lang="en-GB" dirty="0">
                <a:latin typeface="Twinkl" pitchFamily="50" charset="0"/>
              </a:rPr>
              <a:t>I can say what is similar and different when comparing parts of plants.</a:t>
            </a:r>
            <a:endParaRPr lang="en-GB" sz="1800" dirty="0"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&#10;&#10;Description automatically generated with low confidence">
            <a:extLst>
              <a:ext uri="{FF2B5EF4-FFF2-40B4-BE49-F238E27FC236}">
                <a16:creationId xmlns:a16="http://schemas.microsoft.com/office/drawing/2014/main" id="{3C32ABD3-BA9D-5845-9749-759B7BDBE0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22"/>
          <a:stretch/>
        </p:blipFill>
        <p:spPr>
          <a:xfrm>
            <a:off x="996569" y="1606279"/>
            <a:ext cx="8698674" cy="5017666"/>
          </a:xfrm>
          <a:prstGeom prst="roundRect">
            <a:avLst>
              <a:gd name="adj" fmla="val 3369"/>
            </a:avLst>
          </a:prstGeom>
          <a:blipFill dpi="0" rotWithShape="1">
            <a:blip r:embed="rId3">
              <a:alphaModFix/>
            </a:blip>
            <a:srcRect/>
            <a:tile tx="0" ty="0" sx="100000" sy="100000" flip="none" algn="tl"/>
          </a:blipFill>
          <a:ln w="38100">
            <a:solidFill>
              <a:srgbClr val="CACAE4"/>
            </a:solidFill>
          </a:ln>
          <a:effectLst>
            <a:softEdge rad="0"/>
          </a:effectLst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61F2A07-EEA3-0B4B-8849-DBB55770B8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809"/>
          <a:stretch/>
        </p:blipFill>
        <p:spPr>
          <a:xfrm>
            <a:off x="1301463" y="3635394"/>
            <a:ext cx="3352167" cy="2976887"/>
          </a:xfrm>
          <a:prstGeom prst="rect">
            <a:avLst/>
          </a:prstGeom>
        </p:spPr>
      </p:pic>
      <p:pic>
        <p:nvPicPr>
          <p:cNvPr id="19" name="Picture 18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320C735B-0725-D346-B1D9-B3FB761648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24423" y="1971825"/>
            <a:ext cx="2563262" cy="2460122"/>
          </a:xfrm>
          <a:prstGeom prst="rect">
            <a:avLst/>
          </a:prstGeom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43B93320-4428-ED46-99D4-643091B880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49" t="10037" b="28539"/>
          <a:stretch/>
        </p:blipFill>
        <p:spPr>
          <a:xfrm>
            <a:off x="1449911" y="2812050"/>
            <a:ext cx="3879485" cy="3410424"/>
          </a:xfrm>
          <a:prstGeom prst="roundRect">
            <a:avLst>
              <a:gd name="adj" fmla="val 9608"/>
            </a:avLst>
          </a:prstGeom>
          <a:ln w="38100">
            <a:solidFill>
              <a:srgbClr val="C2C3DA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BB336C-5201-E142-8E34-CE9460C90334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Remember It</a:t>
            </a:r>
          </a:p>
        </p:txBody>
      </p:sp>
      <p:grpSp>
        <p:nvGrpSpPr>
          <p:cNvPr id="4" name="ICONS">
            <a:extLst>
              <a:ext uri="{FF2B5EF4-FFF2-40B4-BE49-F238E27FC236}">
                <a16:creationId xmlns:a16="http://schemas.microsoft.com/office/drawing/2014/main" id="{8B3D9C9A-B171-A041-9B98-2ADC366536EE}"/>
              </a:ext>
            </a:extLst>
          </p:cNvPr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5" name="Assessment" hidden="1">
              <a:extLst>
                <a:ext uri="{FF2B5EF4-FFF2-40B4-BE49-F238E27FC236}">
                  <a16:creationId xmlns:a16="http://schemas.microsoft.com/office/drawing/2014/main" id="{922278BC-F55F-5948-95FA-12870AC2C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6" name="Mental and Oral Starter" hidden="1">
              <a:extLst>
                <a:ext uri="{FF2B5EF4-FFF2-40B4-BE49-F238E27FC236}">
                  <a16:creationId xmlns:a16="http://schemas.microsoft.com/office/drawing/2014/main" id="{C2275DB9-29D1-3347-B3C4-9DD0C1945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oup Work" hidden="1">
              <a:extLst>
                <a:ext uri="{FF2B5EF4-FFF2-40B4-BE49-F238E27FC236}">
                  <a16:creationId xmlns:a16="http://schemas.microsoft.com/office/drawing/2014/main" id="{765C3E5C-D927-1145-B197-229AD7CDB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8" name="Talking Partners" hidden="1">
              <a:extLst>
                <a:ext uri="{FF2B5EF4-FFF2-40B4-BE49-F238E27FC236}">
                  <a16:creationId xmlns:a16="http://schemas.microsoft.com/office/drawing/2014/main" id="{6D57EE5E-7315-E14A-84A5-C2171F9D9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9" name="Pairs" hidden="1">
              <a:extLst>
                <a:ext uri="{FF2B5EF4-FFF2-40B4-BE49-F238E27FC236}">
                  <a16:creationId xmlns:a16="http://schemas.microsoft.com/office/drawing/2014/main" id="{3926E491-C25D-5149-9111-EA8D88A8E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0" name="Individual Work" hidden="1">
              <a:extLst>
                <a:ext uri="{FF2B5EF4-FFF2-40B4-BE49-F238E27FC236}">
                  <a16:creationId xmlns:a16="http://schemas.microsoft.com/office/drawing/2014/main" id="{13CE5CD0-9A0F-7747-B073-B4EE6F2D7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1" name="Whole Class">
              <a:extLst>
                <a:ext uri="{FF2B5EF4-FFF2-40B4-BE49-F238E27FC236}">
                  <a16:creationId xmlns:a16="http://schemas.microsoft.com/office/drawing/2014/main" id="{D5135806-8164-F542-9C15-62BD52735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4" name="Rectangle: Rounded Corners 9">
            <a:extLst>
              <a:ext uri="{FF2B5EF4-FFF2-40B4-BE49-F238E27FC236}">
                <a16:creationId xmlns:a16="http://schemas.microsoft.com/office/drawing/2014/main" id="{416ED5B2-38BE-1C4D-8965-9101922EB728}"/>
              </a:ext>
            </a:extLst>
          </p:cNvPr>
          <p:cNvSpPr/>
          <p:nvPr/>
        </p:nvSpPr>
        <p:spPr>
          <a:xfrm>
            <a:off x="2439606" y="1584160"/>
            <a:ext cx="5819344" cy="944273"/>
          </a:xfrm>
          <a:prstGeom prst="roundRect">
            <a:avLst>
              <a:gd name="adj" fmla="val 50000"/>
            </a:avLst>
          </a:prstGeom>
          <a:solidFill>
            <a:srgbClr val="CAC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It’s time to look at the </a:t>
            </a:r>
            <a:r>
              <a:rPr lang="en-GB" b="1" dirty="0">
                <a:solidFill>
                  <a:schemeClr val="tx1"/>
                </a:solidFill>
              </a:rPr>
              <a:t>seeds </a:t>
            </a:r>
            <a:r>
              <a:rPr lang="en-GB" dirty="0">
                <a:solidFill>
                  <a:schemeClr val="tx1"/>
                </a:solidFill>
              </a:rPr>
              <a:t>or </a:t>
            </a:r>
            <a:r>
              <a:rPr lang="en-GB" b="1" dirty="0">
                <a:solidFill>
                  <a:schemeClr val="tx1"/>
                </a:solidFill>
              </a:rPr>
              <a:t>bulbs</a:t>
            </a:r>
            <a:r>
              <a:rPr lang="en-GB" dirty="0">
                <a:solidFill>
                  <a:schemeClr val="tx1"/>
                </a:solidFill>
              </a:rPr>
              <a:t> we have planted and see if they have started to grow!</a:t>
            </a:r>
          </a:p>
        </p:txBody>
      </p:sp>
      <p:sp>
        <p:nvSpPr>
          <p:cNvPr id="40" name="Rectangle: Rounded Corners 9">
            <a:extLst>
              <a:ext uri="{FF2B5EF4-FFF2-40B4-BE49-F238E27FC236}">
                <a16:creationId xmlns:a16="http://schemas.microsoft.com/office/drawing/2014/main" id="{7F23DAA5-4D96-F048-9A46-1D33390E48B3}"/>
              </a:ext>
            </a:extLst>
          </p:cNvPr>
          <p:cNvSpPr/>
          <p:nvPr/>
        </p:nvSpPr>
        <p:spPr>
          <a:xfrm>
            <a:off x="2743637" y="1564682"/>
            <a:ext cx="5208252" cy="94427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CAC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Draw how your plant looks today on page 4 of your </a:t>
            </a:r>
            <a:r>
              <a:rPr lang="en-GB" b="1" dirty="0">
                <a:solidFill>
                  <a:srgbClr val="18A0DB"/>
                </a:solidFill>
              </a:rPr>
              <a:t>Plant Diary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8" name="Picture 27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5820B3CE-0780-2941-B542-6392719404F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36"/>
          <a:stretch/>
        </p:blipFill>
        <p:spPr>
          <a:xfrm>
            <a:off x="-15634" y="4570248"/>
            <a:ext cx="3228452" cy="3002515"/>
          </a:xfrm>
          <a:prstGeom prst="rect">
            <a:avLst/>
          </a:prstGeom>
        </p:spPr>
      </p:pic>
      <p:pic>
        <p:nvPicPr>
          <p:cNvPr id="12" name="Picture 11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347C6CF2-2E5B-854C-BD63-D4B9F9B569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04" t="-2" r="25968" b="35995"/>
          <a:stretch/>
        </p:blipFill>
        <p:spPr>
          <a:xfrm>
            <a:off x="5091768" y="2501325"/>
            <a:ext cx="4603475" cy="4122619"/>
          </a:xfrm>
          <a:prstGeom prst="roundRect">
            <a:avLst>
              <a:gd name="adj" fmla="val 4758"/>
            </a:avLst>
          </a:prstGeom>
        </p:spPr>
      </p:pic>
      <p:sp>
        <p:nvSpPr>
          <p:cNvPr id="25" name="Rectangle: Rounded Corners 7">
            <a:extLst>
              <a:ext uri="{FF2B5EF4-FFF2-40B4-BE49-F238E27FC236}">
                <a16:creationId xmlns:a16="http://schemas.microsoft.com/office/drawing/2014/main" id="{6893A726-69FD-6348-8A9D-E8114BA12C87}"/>
              </a:ext>
            </a:extLst>
          </p:cNvPr>
          <p:cNvSpPr/>
          <p:nvPr/>
        </p:nvSpPr>
        <p:spPr>
          <a:xfrm>
            <a:off x="5665833" y="5381022"/>
            <a:ext cx="3688081" cy="1412217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It’s OK if our plants haven’t started to grow yet!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We can just draw exactly what we see.</a:t>
            </a:r>
          </a:p>
        </p:txBody>
      </p:sp>
      <p:pic>
        <p:nvPicPr>
          <p:cNvPr id="26" name="Picture 25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D00FCD0B-83C8-2E40-ABB5-2F702C5C597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3" t="117" r="17707" b="71118"/>
          <a:stretch/>
        </p:blipFill>
        <p:spPr>
          <a:xfrm>
            <a:off x="5308268" y="2508955"/>
            <a:ext cx="5049723" cy="1852742"/>
          </a:xfrm>
          <a:prstGeom prst="roundRect">
            <a:avLst>
              <a:gd name="adj" fmla="val 4758"/>
            </a:avLst>
          </a:prstGeom>
        </p:spPr>
      </p:pic>
    </p:spTree>
    <p:extLst>
      <p:ext uri="{BB962C8B-B14F-4D97-AF65-F5344CB8AC3E}">
        <p14:creationId xmlns:p14="http://schemas.microsoft.com/office/powerpoint/2010/main" val="361953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4F04D2-A7D9-0E40-8A44-4F9AB8C0EFCE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Remember It</a:t>
            </a:r>
          </a:p>
        </p:txBody>
      </p:sp>
      <p:pic>
        <p:nvPicPr>
          <p:cNvPr id="4" name="Whole Class">
            <a:extLst>
              <a:ext uri="{FF2B5EF4-FFF2-40B4-BE49-F238E27FC236}">
                <a16:creationId xmlns:a16="http://schemas.microsoft.com/office/drawing/2014/main" id="{A1BE4D99-5963-F542-97CC-98AA85AE3C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916" y="638330"/>
            <a:ext cx="1238498" cy="864000"/>
          </a:xfrm>
          <a:prstGeom prst="rect">
            <a:avLst/>
          </a:prstGeom>
        </p:spPr>
      </p:pic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C4690887-F54D-7945-ACF6-64DBD5F93806}"/>
              </a:ext>
            </a:extLst>
          </p:cNvPr>
          <p:cNvSpPr/>
          <p:nvPr/>
        </p:nvSpPr>
        <p:spPr>
          <a:xfrm>
            <a:off x="2436234" y="1610037"/>
            <a:ext cx="5819344" cy="944273"/>
          </a:xfrm>
          <a:prstGeom prst="roundRect">
            <a:avLst>
              <a:gd name="adj" fmla="val 50000"/>
            </a:avLst>
          </a:prstGeom>
          <a:solidFill>
            <a:srgbClr val="CAC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Can you remember what these are called? 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How are they </a:t>
            </a:r>
            <a:r>
              <a:rPr lang="en-GB" b="1" dirty="0">
                <a:solidFill>
                  <a:schemeClr val="tx1"/>
                </a:solidFill>
              </a:rPr>
              <a:t>similar </a:t>
            </a:r>
            <a:r>
              <a:rPr lang="en-GB" dirty="0">
                <a:solidFill>
                  <a:schemeClr val="tx1"/>
                </a:solidFill>
              </a:rPr>
              <a:t>and </a:t>
            </a:r>
            <a:r>
              <a:rPr lang="en-GB" b="1" dirty="0">
                <a:solidFill>
                  <a:schemeClr val="tx1"/>
                </a:solidFill>
              </a:rPr>
              <a:t>different</a:t>
            </a:r>
            <a:r>
              <a:rPr lang="en-GB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B316A95-2039-AE4F-9D33-1A7581475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788" y="3276919"/>
            <a:ext cx="3779145" cy="2516624"/>
          </a:xfrm>
          <a:prstGeom prst="roundRect">
            <a:avLst>
              <a:gd name="adj" fmla="val 14148"/>
            </a:avLst>
          </a:prstGeom>
          <a:noFill/>
          <a:ln w="38100">
            <a:solidFill>
              <a:srgbClr val="4A358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08ACDB2-7F26-E448-871E-96E2BEC97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7571" y="3277590"/>
            <a:ext cx="4639874" cy="2516624"/>
          </a:xfrm>
          <a:prstGeom prst="roundRect">
            <a:avLst>
              <a:gd name="adj" fmla="val 13602"/>
            </a:avLst>
          </a:prstGeom>
          <a:noFill/>
          <a:ln w="38100">
            <a:solidFill>
              <a:srgbClr val="4A358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CE3C537E-AD8A-0F44-AE00-051FDFCD9AEE}"/>
              </a:ext>
            </a:extLst>
          </p:cNvPr>
          <p:cNvSpPr/>
          <p:nvPr/>
        </p:nvSpPr>
        <p:spPr>
          <a:xfrm>
            <a:off x="6465847" y="5685410"/>
            <a:ext cx="1843322" cy="678208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bulbs</a:t>
            </a:r>
          </a:p>
        </p:txBody>
      </p:sp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77EE15CB-32DA-1448-A1AE-8DC91D7BF9EC}"/>
              </a:ext>
            </a:extLst>
          </p:cNvPr>
          <p:cNvSpPr/>
          <p:nvPr/>
        </p:nvSpPr>
        <p:spPr>
          <a:xfrm>
            <a:off x="1942699" y="5685410"/>
            <a:ext cx="1843322" cy="678208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seeds</a:t>
            </a:r>
          </a:p>
        </p:txBody>
      </p:sp>
    </p:spTree>
    <p:extLst>
      <p:ext uri="{BB962C8B-B14F-4D97-AF65-F5344CB8AC3E}">
        <p14:creationId xmlns:p14="http://schemas.microsoft.com/office/powerpoint/2010/main" val="86065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25628D2-CE38-9848-9AFB-34EADCAA9E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8" t="6642"/>
          <a:stretch/>
        </p:blipFill>
        <p:spPr>
          <a:xfrm>
            <a:off x="686374" y="675188"/>
            <a:ext cx="9319063" cy="6210566"/>
          </a:xfrm>
          <a:prstGeom prst="roundRect">
            <a:avLst>
              <a:gd name="adj" fmla="val 2412"/>
            </a:avLst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4F04D2-A7D9-0E40-8A44-4F9AB8C0EFCE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Perfect Plants</a:t>
            </a:r>
          </a:p>
        </p:txBody>
      </p:sp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4BE0289D-0AAC-F846-BF7A-D850655C9BCA}"/>
              </a:ext>
            </a:extLst>
          </p:cNvPr>
          <p:cNvSpPr/>
          <p:nvPr/>
        </p:nvSpPr>
        <p:spPr>
          <a:xfrm>
            <a:off x="1991602" y="1785494"/>
            <a:ext cx="5607453" cy="944273"/>
          </a:xfrm>
          <a:prstGeom prst="roundRect">
            <a:avLst>
              <a:gd name="adj" fmla="val 18715"/>
            </a:avLst>
          </a:prstGeom>
          <a:solidFill>
            <a:schemeClr val="bg1"/>
          </a:solidFill>
          <a:ln w="38100">
            <a:solidFill>
              <a:srgbClr val="CAC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r>
              <a:rPr lang="en-GB" dirty="0">
                <a:solidFill>
                  <a:schemeClr val="tx1"/>
                </a:solidFill>
              </a:rPr>
              <a:t>Let’s find out more about plants in our</a:t>
            </a:r>
            <a:r>
              <a:rPr lang="en-GB" b="1" dirty="0">
                <a:solidFill>
                  <a:srgbClr val="18A0DB"/>
                </a:solidFill>
              </a:rPr>
              <a:t> Perfect Plants eBook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Whole Class">
            <a:extLst>
              <a:ext uri="{FF2B5EF4-FFF2-40B4-BE49-F238E27FC236}">
                <a16:creationId xmlns:a16="http://schemas.microsoft.com/office/drawing/2014/main" id="{BC15C0A0-E8C6-7B45-ABC7-A4A1A44152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916" y="638330"/>
            <a:ext cx="1238498" cy="864000"/>
          </a:xfrm>
          <a:prstGeom prst="rect">
            <a:avLst/>
          </a:prstGeom>
        </p:spPr>
      </p:pic>
      <p:grpSp>
        <p:nvGrpSpPr>
          <p:cNvPr id="6" name="eBook">
            <a:extLst>
              <a:ext uri="{FF2B5EF4-FFF2-40B4-BE49-F238E27FC236}">
                <a16:creationId xmlns:a16="http://schemas.microsoft.com/office/drawing/2014/main" id="{23D01F2B-E6F0-D34E-9658-D76B26F5247B}"/>
              </a:ext>
            </a:extLst>
          </p:cNvPr>
          <p:cNvGrpSpPr/>
          <p:nvPr/>
        </p:nvGrpSpPr>
        <p:grpSpPr>
          <a:xfrm>
            <a:off x="7324177" y="1430549"/>
            <a:ext cx="1308298" cy="1813826"/>
            <a:chOff x="8595421" y="4979303"/>
            <a:chExt cx="1308298" cy="1813826"/>
          </a:xfrm>
        </p:grpSpPr>
        <p:pic>
          <p:nvPicPr>
            <p:cNvPr id="7" name="eBook Cover">
              <a:hlinkClick r:id="rId4" action="ppaction://hlinksldjump"/>
              <a:extLst>
                <a:ext uri="{FF2B5EF4-FFF2-40B4-BE49-F238E27FC236}">
                  <a16:creationId xmlns:a16="http://schemas.microsoft.com/office/drawing/2014/main" id="{A4377F85-CB6A-834B-93A5-25B065273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609" r="891"/>
            <a:stretch/>
          </p:blipFill>
          <p:spPr>
            <a:xfrm>
              <a:off x="8595421" y="4979303"/>
              <a:ext cx="1184715" cy="1680965"/>
            </a:xfrm>
            <a:prstGeom prst="rect">
              <a:avLst/>
            </a:prstGeom>
            <a:ln w="19050">
              <a:solidFill>
                <a:srgbClr val="4A3583"/>
              </a:solidFill>
            </a:ln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E77F6A2-2165-9E43-B380-F64D24B82BA1}"/>
                </a:ext>
              </a:extLst>
            </p:cNvPr>
            <p:cNvGrpSpPr/>
            <p:nvPr/>
          </p:nvGrpSpPr>
          <p:grpSpPr>
            <a:xfrm>
              <a:off x="9326315" y="6215725"/>
              <a:ext cx="577404" cy="577404"/>
              <a:chOff x="9326315" y="6215725"/>
              <a:chExt cx="577404" cy="577404"/>
            </a:xfrm>
          </p:grpSpPr>
          <p:sp>
            <p:nvSpPr>
              <p:cNvPr id="9" name="Icon colour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9585B1B-33A0-624F-A34B-A4B513CB2550}"/>
                  </a:ext>
                </a:extLst>
              </p:cNvPr>
              <p:cNvSpPr/>
              <p:nvPr/>
            </p:nvSpPr>
            <p:spPr>
              <a:xfrm>
                <a:off x="9326315" y="6215725"/>
                <a:ext cx="577404" cy="577404"/>
              </a:xfrm>
              <a:prstGeom prst="ellipse">
                <a:avLst/>
              </a:prstGeom>
              <a:solidFill>
                <a:srgbClr val="E50A7E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DA9FE52-52A1-EA42-A316-082592F50448}"/>
                  </a:ext>
                </a:extLst>
              </p:cNvPr>
              <p:cNvGrpSpPr/>
              <p:nvPr/>
            </p:nvGrpSpPr>
            <p:grpSpPr>
              <a:xfrm>
                <a:off x="9418299" y="6312889"/>
                <a:ext cx="393436" cy="383076"/>
                <a:chOff x="6489605" y="4731874"/>
                <a:chExt cx="442899" cy="431237"/>
              </a:xfrm>
            </p:grpSpPr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82625A7F-EA9E-F645-B4DC-51543ECFA1FE}"/>
                    </a:ext>
                  </a:extLst>
                </p:cNvPr>
                <p:cNvCxnSpPr/>
                <p:nvPr/>
              </p:nvCxnSpPr>
              <p:spPr>
                <a:xfrm rot="2700000">
                  <a:off x="6601925" y="4938472"/>
                  <a:ext cx="0" cy="224639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headEnd type="none" w="med" len="med"/>
                  <a:tailEnd type="arrow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AD0B36FA-943C-0642-9967-66F2D32CE85F}"/>
                    </a:ext>
                  </a:extLst>
                </p:cNvPr>
                <p:cNvCxnSpPr/>
                <p:nvPr/>
              </p:nvCxnSpPr>
              <p:spPr>
                <a:xfrm rot="18900000" flipH="1">
                  <a:off x="6820185" y="4938472"/>
                  <a:ext cx="0" cy="224639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headEnd type="none" w="med" len="med"/>
                  <a:tailEnd type="arrow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8AF841E1-01B7-164D-A9BC-D1F86BD898D1}"/>
                    </a:ext>
                  </a:extLst>
                </p:cNvPr>
                <p:cNvCxnSpPr/>
                <p:nvPr/>
              </p:nvCxnSpPr>
              <p:spPr>
                <a:xfrm rot="18900000" flipV="1">
                  <a:off x="6601925" y="4731874"/>
                  <a:ext cx="0" cy="224639"/>
                </a:xfrm>
                <a:prstGeom prst="straightConnector1">
                  <a:avLst/>
                </a:prstGeom>
                <a:ln w="28575" cap="rnd" cmpd="sng">
                  <a:solidFill>
                    <a:schemeClr val="bg1"/>
                  </a:solidFill>
                  <a:round/>
                  <a:headEnd type="none" w="med" len="sm"/>
                  <a:tailEnd type="arrow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7D08E13E-D21B-854D-B428-42E31BC4A74A}"/>
                    </a:ext>
                  </a:extLst>
                </p:cNvPr>
                <p:cNvCxnSpPr/>
                <p:nvPr/>
              </p:nvCxnSpPr>
              <p:spPr>
                <a:xfrm rot="2700000" flipH="1" flipV="1">
                  <a:off x="6820185" y="4731874"/>
                  <a:ext cx="0" cy="224639"/>
                </a:xfrm>
                <a:prstGeom prst="straightConnector1">
                  <a:avLst/>
                </a:prstGeom>
                <a:ln w="28575" cap="rnd">
                  <a:solidFill>
                    <a:schemeClr val="bg1"/>
                  </a:solidFill>
                  <a:round/>
                  <a:headEnd type="none" w="med" len="med"/>
                  <a:tailEnd type="arrow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9F04BCBA-F23A-6340-A61C-C98F090760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629"/>
          <a:stretch/>
        </p:blipFill>
        <p:spPr>
          <a:xfrm>
            <a:off x="691621" y="5361791"/>
            <a:ext cx="9313816" cy="1522696"/>
          </a:xfrm>
          <a:prstGeom prst="roundRect">
            <a:avLst>
              <a:gd name="adj" fmla="val 6782"/>
            </a:avLst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FD0FF126-5534-6C4A-BC76-A6DF862E13BE}"/>
              </a:ext>
            </a:extLst>
          </p:cNvPr>
          <p:cNvSpPr/>
          <p:nvPr/>
        </p:nvSpPr>
        <p:spPr>
          <a:xfrm>
            <a:off x="7247568" y="1384186"/>
            <a:ext cx="1501985" cy="196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cup, glass, container&#10;&#10;Description automatically generated">
            <a:extLst>
              <a:ext uri="{FF2B5EF4-FFF2-40B4-BE49-F238E27FC236}">
                <a16:creationId xmlns:a16="http://schemas.microsoft.com/office/drawing/2014/main" id="{F7CF13AA-CCF5-614D-963A-772D3E6D66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198"/>
          <a:stretch/>
        </p:blipFill>
        <p:spPr>
          <a:xfrm>
            <a:off x="884238" y="5955992"/>
            <a:ext cx="1579878" cy="928496"/>
          </a:xfrm>
          <a:prstGeom prst="rect">
            <a:avLst/>
          </a:prstGeom>
        </p:spPr>
      </p:pic>
      <p:pic>
        <p:nvPicPr>
          <p:cNvPr id="18" name="Picture 17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3A58EAC6-0DD1-C642-A1B4-BE9397E1D2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84"/>
          <a:stretch/>
        </p:blipFill>
        <p:spPr>
          <a:xfrm>
            <a:off x="2422090" y="2825810"/>
            <a:ext cx="3137106" cy="4058677"/>
          </a:xfrm>
          <a:prstGeom prst="rect">
            <a:avLst/>
          </a:prstGeom>
        </p:spPr>
      </p:pic>
      <p:pic>
        <p:nvPicPr>
          <p:cNvPr id="20" name="Picture 19" descr="A picture containing text, flower, plant, vector graphics&#10;&#10;Description automatically generated">
            <a:extLst>
              <a:ext uri="{FF2B5EF4-FFF2-40B4-BE49-F238E27FC236}">
                <a16:creationId xmlns:a16="http://schemas.microsoft.com/office/drawing/2014/main" id="{0BB61448-B249-4B4E-AE8A-7155DD143C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632"/>
          <a:stretch/>
        </p:blipFill>
        <p:spPr>
          <a:xfrm>
            <a:off x="-182314" y="2766625"/>
            <a:ext cx="4290917" cy="3375514"/>
          </a:xfrm>
          <a:prstGeom prst="rect">
            <a:avLst/>
          </a:prstGeom>
        </p:spPr>
      </p:pic>
      <p:pic>
        <p:nvPicPr>
          <p:cNvPr id="24" name="Picture 23" descr="Chart, funnel chart&#10;&#10;Description automatically generated">
            <a:extLst>
              <a:ext uri="{FF2B5EF4-FFF2-40B4-BE49-F238E27FC236}">
                <a16:creationId xmlns:a16="http://schemas.microsoft.com/office/drawing/2014/main" id="{E343793E-8BBE-CB45-A411-560C9C941E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96"/>
          <a:stretch/>
        </p:blipFill>
        <p:spPr>
          <a:xfrm>
            <a:off x="7685583" y="5252730"/>
            <a:ext cx="2220675" cy="1631757"/>
          </a:xfrm>
          <a:prstGeom prst="rect">
            <a:avLst/>
          </a:prstGeom>
        </p:spPr>
      </p:pic>
      <p:pic>
        <p:nvPicPr>
          <p:cNvPr id="28" name="Picture 27" descr="A picture containing plant&#10;&#10;Description automatically generated">
            <a:extLst>
              <a:ext uri="{FF2B5EF4-FFF2-40B4-BE49-F238E27FC236}">
                <a16:creationId xmlns:a16="http://schemas.microsoft.com/office/drawing/2014/main" id="{E4ACDC1C-3642-974D-86A8-29F445CAC8B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773" y="4141724"/>
            <a:ext cx="1833478" cy="1263028"/>
          </a:xfrm>
          <a:prstGeom prst="rect">
            <a:avLst/>
          </a:prstGeom>
        </p:spPr>
      </p:pic>
      <p:pic>
        <p:nvPicPr>
          <p:cNvPr id="32" name="Picture 31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F9981EA8-C5D9-DE42-9CD6-7DFD3749C90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5426"/>
          <a:stretch/>
        </p:blipFill>
        <p:spPr>
          <a:xfrm>
            <a:off x="4199832" y="3170699"/>
            <a:ext cx="4747585" cy="3393933"/>
          </a:xfrm>
          <a:prstGeom prst="rect">
            <a:avLst/>
          </a:prstGeom>
        </p:spPr>
      </p:pic>
      <p:pic>
        <p:nvPicPr>
          <p:cNvPr id="22" name="Picture 21" descr="A stethoscope with a stethoscope around it&#10;&#10;Description automatically generated with medium confidence">
            <a:extLst>
              <a:ext uri="{FF2B5EF4-FFF2-40B4-BE49-F238E27FC236}">
                <a16:creationId xmlns:a16="http://schemas.microsoft.com/office/drawing/2014/main" id="{EE78F0AA-7DF6-AB4C-9583-5FF3DC769AE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04"/>
          <a:stretch/>
        </p:blipFill>
        <p:spPr>
          <a:xfrm>
            <a:off x="5515975" y="5013450"/>
            <a:ext cx="2072664" cy="187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36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7590F7D-F921-AC49-ABA0-C3369F454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887"/>
          <a:stretch/>
        </p:blipFill>
        <p:spPr>
          <a:xfrm>
            <a:off x="700532" y="4866156"/>
            <a:ext cx="9326577" cy="2023850"/>
          </a:xfrm>
          <a:prstGeom prst="roundRect">
            <a:avLst>
              <a:gd name="adj" fmla="val 11781"/>
            </a:avLst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4F04D2-A7D9-0E40-8A44-4F9AB8C0EFCE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Perfect Plants</a:t>
            </a:r>
          </a:p>
        </p:txBody>
      </p:sp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4BE0289D-0AAC-F846-BF7A-D850655C9BCA}"/>
              </a:ext>
            </a:extLst>
          </p:cNvPr>
          <p:cNvSpPr/>
          <p:nvPr/>
        </p:nvSpPr>
        <p:spPr>
          <a:xfrm>
            <a:off x="2270790" y="1488063"/>
            <a:ext cx="6150232" cy="11195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CAC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Look carefully at the </a:t>
            </a:r>
            <a:r>
              <a:rPr lang="en-GB" b="1" dirty="0">
                <a:solidFill>
                  <a:schemeClr val="tx1"/>
                </a:solidFill>
              </a:rPr>
              <a:t>seeds</a:t>
            </a:r>
            <a:r>
              <a:rPr lang="en-GB" dirty="0">
                <a:solidFill>
                  <a:schemeClr val="tx1"/>
                </a:solidFill>
              </a:rPr>
              <a:t> and </a:t>
            </a:r>
            <a:r>
              <a:rPr lang="en-GB" b="1" dirty="0">
                <a:solidFill>
                  <a:schemeClr val="tx1"/>
                </a:solidFill>
              </a:rPr>
              <a:t>bulbs</a:t>
            </a:r>
            <a:r>
              <a:rPr lang="en-GB" dirty="0">
                <a:solidFill>
                  <a:schemeClr val="tx1"/>
                </a:solidFill>
              </a:rPr>
              <a:t>. 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Which plant do you think they will grow into?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Click on each picture to find out.</a:t>
            </a:r>
          </a:p>
        </p:txBody>
      </p:sp>
      <p:pic>
        <p:nvPicPr>
          <p:cNvPr id="4" name="Whole Class">
            <a:extLst>
              <a:ext uri="{FF2B5EF4-FFF2-40B4-BE49-F238E27FC236}">
                <a16:creationId xmlns:a16="http://schemas.microsoft.com/office/drawing/2014/main" id="{166F9E79-B70C-814C-BB73-35DE6216AE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916" y="638330"/>
            <a:ext cx="1238498" cy="864000"/>
          </a:xfrm>
          <a:prstGeom prst="rect">
            <a:avLst/>
          </a:prstGeom>
        </p:spPr>
      </p:pic>
      <p:pic>
        <p:nvPicPr>
          <p:cNvPr id="3078" name="maple tree">
            <a:extLst>
              <a:ext uri="{FF2B5EF4-FFF2-40B4-BE49-F238E27FC236}">
                <a16:creationId xmlns:a16="http://schemas.microsoft.com/office/drawing/2014/main" id="{AB43C841-6359-CB4F-A56F-39F82A3A6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97" r="7599"/>
          <a:stretch/>
        </p:blipFill>
        <p:spPr bwMode="auto">
          <a:xfrm>
            <a:off x="5512722" y="3356682"/>
            <a:ext cx="2143311" cy="2119134"/>
          </a:xfrm>
          <a:prstGeom prst="ellipse">
            <a:avLst/>
          </a:prstGeom>
          <a:noFill/>
          <a:ln w="38100">
            <a:solidFill>
              <a:srgbClr val="4A358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daffodil plant">
            <a:extLst>
              <a:ext uri="{FF2B5EF4-FFF2-40B4-BE49-F238E27FC236}">
                <a16:creationId xmlns:a16="http://schemas.microsoft.com/office/drawing/2014/main" id="{84C958AC-BE61-2D41-B3FE-7BA691840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41" r="15714"/>
          <a:stretch/>
        </p:blipFill>
        <p:spPr bwMode="auto">
          <a:xfrm>
            <a:off x="697646" y="3356683"/>
            <a:ext cx="2239200" cy="2218463"/>
          </a:xfrm>
          <a:prstGeom prst="ellipse">
            <a:avLst/>
          </a:prstGeom>
          <a:noFill/>
          <a:ln w="38100">
            <a:solidFill>
              <a:srgbClr val="4A3583"/>
            </a:solidFill>
          </a:ln>
        </p:spPr>
      </p:pic>
      <p:sp>
        <p:nvSpPr>
          <p:cNvPr id="5" name="sunflower text">
            <a:extLst>
              <a:ext uri="{FF2B5EF4-FFF2-40B4-BE49-F238E27FC236}">
                <a16:creationId xmlns:a16="http://schemas.microsoft.com/office/drawing/2014/main" id="{3BDC93FC-CC92-0A4A-A09A-844C565E69DC}"/>
              </a:ext>
            </a:extLst>
          </p:cNvPr>
          <p:cNvSpPr/>
          <p:nvPr/>
        </p:nvSpPr>
        <p:spPr>
          <a:xfrm>
            <a:off x="5459826" y="5965256"/>
            <a:ext cx="1843322" cy="774700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sunflower</a:t>
            </a:r>
          </a:p>
        </p:txBody>
      </p:sp>
      <p:sp>
        <p:nvSpPr>
          <p:cNvPr id="8" name="maple tree text">
            <a:extLst>
              <a:ext uri="{FF2B5EF4-FFF2-40B4-BE49-F238E27FC236}">
                <a16:creationId xmlns:a16="http://schemas.microsoft.com/office/drawing/2014/main" id="{56B14A43-D137-FA42-9EC5-96DF641BDDF7}"/>
              </a:ext>
            </a:extLst>
          </p:cNvPr>
          <p:cNvSpPr/>
          <p:nvPr/>
        </p:nvSpPr>
        <p:spPr>
          <a:xfrm>
            <a:off x="5651017" y="2768482"/>
            <a:ext cx="1843322" cy="774700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maple tree</a:t>
            </a:r>
          </a:p>
        </p:txBody>
      </p:sp>
      <p:sp>
        <p:nvSpPr>
          <p:cNvPr id="9" name="daffodil text">
            <a:extLst>
              <a:ext uri="{FF2B5EF4-FFF2-40B4-BE49-F238E27FC236}">
                <a16:creationId xmlns:a16="http://schemas.microsoft.com/office/drawing/2014/main" id="{37638FB3-740E-9647-9254-FC65723A6285}"/>
              </a:ext>
            </a:extLst>
          </p:cNvPr>
          <p:cNvSpPr/>
          <p:nvPr/>
        </p:nvSpPr>
        <p:spPr>
          <a:xfrm>
            <a:off x="3520499" y="5965256"/>
            <a:ext cx="1843322" cy="774700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daffodil</a:t>
            </a:r>
          </a:p>
        </p:txBody>
      </p:sp>
      <p:sp>
        <p:nvSpPr>
          <p:cNvPr id="10" name="strawb text">
            <a:extLst>
              <a:ext uri="{FF2B5EF4-FFF2-40B4-BE49-F238E27FC236}">
                <a16:creationId xmlns:a16="http://schemas.microsoft.com/office/drawing/2014/main" id="{E389603D-8B90-9F4C-8D7E-51B2321C8AA0}"/>
              </a:ext>
            </a:extLst>
          </p:cNvPr>
          <p:cNvSpPr/>
          <p:nvPr/>
        </p:nvSpPr>
        <p:spPr>
          <a:xfrm>
            <a:off x="1581172" y="5950848"/>
            <a:ext cx="1843322" cy="774700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strawberry plant</a:t>
            </a:r>
          </a:p>
        </p:txBody>
      </p:sp>
      <p:pic>
        <p:nvPicPr>
          <p:cNvPr id="3080" name="sunflower plant">
            <a:extLst>
              <a:ext uri="{FF2B5EF4-FFF2-40B4-BE49-F238E27FC236}">
                <a16:creationId xmlns:a16="http://schemas.microsoft.com/office/drawing/2014/main" id="{826DE31D-81B4-DE43-AC50-81BAC0009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07" r="24310"/>
          <a:stretch/>
        </p:blipFill>
        <p:spPr bwMode="auto">
          <a:xfrm>
            <a:off x="7858061" y="3332774"/>
            <a:ext cx="2151508" cy="2177985"/>
          </a:xfrm>
          <a:prstGeom prst="ellipse">
            <a:avLst/>
          </a:prstGeom>
          <a:noFill/>
          <a:ln w="38100">
            <a:solidFill>
              <a:srgbClr val="4A358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strawberry plant">
            <a:extLst>
              <a:ext uri="{FF2B5EF4-FFF2-40B4-BE49-F238E27FC236}">
                <a16:creationId xmlns:a16="http://schemas.microsoft.com/office/drawing/2014/main" id="{26FD068B-7EA9-6845-98CE-656638B5D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65" r="6998"/>
          <a:stretch/>
        </p:blipFill>
        <p:spPr bwMode="auto">
          <a:xfrm>
            <a:off x="3141513" y="3366011"/>
            <a:ext cx="2169180" cy="2209135"/>
          </a:xfrm>
          <a:prstGeom prst="ellipse">
            <a:avLst/>
          </a:prstGeom>
          <a:noFill/>
          <a:ln w="38100">
            <a:solidFill>
              <a:srgbClr val="6C388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daffodil text">
            <a:extLst>
              <a:ext uri="{FF2B5EF4-FFF2-40B4-BE49-F238E27FC236}">
                <a16:creationId xmlns:a16="http://schemas.microsoft.com/office/drawing/2014/main" id="{50EBA278-8655-B742-922D-4085276E99F7}"/>
              </a:ext>
            </a:extLst>
          </p:cNvPr>
          <p:cNvSpPr/>
          <p:nvPr/>
        </p:nvSpPr>
        <p:spPr>
          <a:xfrm>
            <a:off x="884238" y="2809977"/>
            <a:ext cx="1843322" cy="774700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daffodil plant</a:t>
            </a:r>
          </a:p>
        </p:txBody>
      </p:sp>
      <p:sp>
        <p:nvSpPr>
          <p:cNvPr id="22" name="strawb text">
            <a:extLst>
              <a:ext uri="{FF2B5EF4-FFF2-40B4-BE49-F238E27FC236}">
                <a16:creationId xmlns:a16="http://schemas.microsoft.com/office/drawing/2014/main" id="{8BABFC43-39FD-7C47-A16A-BCFCABF95D1A}"/>
              </a:ext>
            </a:extLst>
          </p:cNvPr>
          <p:cNvSpPr/>
          <p:nvPr/>
        </p:nvSpPr>
        <p:spPr>
          <a:xfrm>
            <a:off x="3307193" y="2809977"/>
            <a:ext cx="1843322" cy="774700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strawberry</a:t>
            </a:r>
          </a:p>
        </p:txBody>
      </p:sp>
      <p:sp>
        <p:nvSpPr>
          <p:cNvPr id="23" name="maple tree text">
            <a:extLst>
              <a:ext uri="{FF2B5EF4-FFF2-40B4-BE49-F238E27FC236}">
                <a16:creationId xmlns:a16="http://schemas.microsoft.com/office/drawing/2014/main" id="{A6C58FE1-D96E-7B46-83E5-429373C713F8}"/>
              </a:ext>
            </a:extLst>
          </p:cNvPr>
          <p:cNvSpPr/>
          <p:nvPr/>
        </p:nvSpPr>
        <p:spPr>
          <a:xfrm>
            <a:off x="7399153" y="5956506"/>
            <a:ext cx="1843322" cy="774700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maple tree</a:t>
            </a:r>
          </a:p>
        </p:txBody>
      </p:sp>
      <p:sp>
        <p:nvSpPr>
          <p:cNvPr id="24" name="sunflower text">
            <a:extLst>
              <a:ext uri="{FF2B5EF4-FFF2-40B4-BE49-F238E27FC236}">
                <a16:creationId xmlns:a16="http://schemas.microsoft.com/office/drawing/2014/main" id="{F87AF98A-9A10-804D-8413-92690054F012}"/>
              </a:ext>
            </a:extLst>
          </p:cNvPr>
          <p:cNvSpPr/>
          <p:nvPr/>
        </p:nvSpPr>
        <p:spPr>
          <a:xfrm>
            <a:off x="8003952" y="2768482"/>
            <a:ext cx="1843322" cy="774700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sunflower</a:t>
            </a:r>
          </a:p>
        </p:txBody>
      </p:sp>
    </p:spTree>
    <p:extLst>
      <p:ext uri="{BB962C8B-B14F-4D97-AF65-F5344CB8AC3E}">
        <p14:creationId xmlns:p14="http://schemas.microsoft.com/office/powerpoint/2010/main" val="123985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9" grpId="0" animBg="1"/>
      <p:bldP spid="10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Icon&#10;&#10;Description automatically generated">
            <a:extLst>
              <a:ext uri="{FF2B5EF4-FFF2-40B4-BE49-F238E27FC236}">
                <a16:creationId xmlns:a16="http://schemas.microsoft.com/office/drawing/2014/main" id="{E40AC5D9-B3F8-A44F-BE83-350AF32746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50" y="686322"/>
            <a:ext cx="9352667" cy="5260876"/>
          </a:xfrm>
          <a:prstGeom prst="roundRect">
            <a:avLst>
              <a:gd name="adj" fmla="val 6843"/>
            </a:avLst>
          </a:prstGeom>
        </p:spPr>
      </p:pic>
      <p:sp>
        <p:nvSpPr>
          <p:cNvPr id="79" name="Round Same-side Corner of Rectangle 78">
            <a:extLst>
              <a:ext uri="{FF2B5EF4-FFF2-40B4-BE49-F238E27FC236}">
                <a16:creationId xmlns:a16="http://schemas.microsoft.com/office/drawing/2014/main" id="{1FBB8EE3-8E73-4C4B-964C-D98576FEBAE0}"/>
              </a:ext>
            </a:extLst>
          </p:cNvPr>
          <p:cNvSpPr/>
          <p:nvPr/>
        </p:nvSpPr>
        <p:spPr>
          <a:xfrm rot="10800000">
            <a:off x="652949" y="5292475"/>
            <a:ext cx="9352667" cy="1595626"/>
          </a:xfrm>
          <a:prstGeom prst="round2SameRect">
            <a:avLst/>
          </a:prstGeom>
          <a:solidFill>
            <a:srgbClr val="966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9BCF8583-D63E-4549-894E-0F8999FC56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755" y="1223045"/>
            <a:ext cx="4385033" cy="62000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4F04D2-A7D9-0E40-8A44-4F9AB8C0EFCE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Parts of a Plant</a:t>
            </a:r>
          </a:p>
        </p:txBody>
      </p:sp>
      <p:pic>
        <p:nvPicPr>
          <p:cNvPr id="70" name="Picture 69" descr="A picture containing text&#10;&#10;Description automatically generated">
            <a:extLst>
              <a:ext uri="{FF2B5EF4-FFF2-40B4-BE49-F238E27FC236}">
                <a16:creationId xmlns:a16="http://schemas.microsoft.com/office/drawing/2014/main" id="{E0B47E00-4011-4142-8820-8B8E10DFA3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21"/>
          <a:stretch/>
        </p:blipFill>
        <p:spPr>
          <a:xfrm>
            <a:off x="843995" y="4519350"/>
            <a:ext cx="2684714" cy="1757986"/>
          </a:xfrm>
          <a:prstGeom prst="rect">
            <a:avLst/>
          </a:prstGeom>
        </p:spPr>
      </p:pic>
      <p:pic>
        <p:nvPicPr>
          <p:cNvPr id="6" name="Whole Class">
            <a:extLst>
              <a:ext uri="{FF2B5EF4-FFF2-40B4-BE49-F238E27FC236}">
                <a16:creationId xmlns:a16="http://schemas.microsoft.com/office/drawing/2014/main" id="{88137DF3-9BBD-ED41-9813-291E2F9090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916" y="638330"/>
            <a:ext cx="1238498" cy="864000"/>
          </a:xfrm>
          <a:prstGeom prst="rect">
            <a:avLst/>
          </a:prstGeom>
        </p:spPr>
      </p:pic>
      <p:sp>
        <p:nvSpPr>
          <p:cNvPr id="75" name="Rectangle: Rounded Corners 9">
            <a:extLst>
              <a:ext uri="{FF2B5EF4-FFF2-40B4-BE49-F238E27FC236}">
                <a16:creationId xmlns:a16="http://schemas.microsoft.com/office/drawing/2014/main" id="{59A27F33-FD6B-264A-B3BC-8A9455F3B998}"/>
              </a:ext>
            </a:extLst>
          </p:cNvPr>
          <p:cNvSpPr/>
          <p:nvPr/>
        </p:nvSpPr>
        <p:spPr>
          <a:xfrm>
            <a:off x="2276998" y="1537471"/>
            <a:ext cx="6137815" cy="6373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CAC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r>
              <a:rPr lang="en-GB" dirty="0">
                <a:solidFill>
                  <a:schemeClr val="tx1"/>
                </a:solidFill>
              </a:rPr>
              <a:t>Let’s look again closely at the parts of a plant. </a:t>
            </a:r>
          </a:p>
        </p:txBody>
      </p:sp>
      <p:pic>
        <p:nvPicPr>
          <p:cNvPr id="80" name="Picture 79" descr="A picture containing text&#10;&#10;Description automatically generated">
            <a:extLst>
              <a:ext uri="{FF2B5EF4-FFF2-40B4-BE49-F238E27FC236}">
                <a16:creationId xmlns:a16="http://schemas.microsoft.com/office/drawing/2014/main" id="{ACD3B186-BF5E-1A44-B1E6-1AED636349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21" b="42716"/>
          <a:stretch/>
        </p:blipFill>
        <p:spPr>
          <a:xfrm>
            <a:off x="6365924" y="5885901"/>
            <a:ext cx="2684714" cy="1007049"/>
          </a:xfrm>
          <a:prstGeom prst="rect">
            <a:avLst/>
          </a:prstGeom>
        </p:spPr>
      </p:pic>
      <p:grpSp>
        <p:nvGrpSpPr>
          <p:cNvPr id="175" name="fruit zoom">
            <a:extLst>
              <a:ext uri="{FF2B5EF4-FFF2-40B4-BE49-F238E27FC236}">
                <a16:creationId xmlns:a16="http://schemas.microsoft.com/office/drawing/2014/main" id="{8FCD4A9C-F20E-1D46-855F-9B6E4C39562A}"/>
              </a:ext>
            </a:extLst>
          </p:cNvPr>
          <p:cNvGrpSpPr/>
          <p:nvPr/>
        </p:nvGrpSpPr>
        <p:grpSpPr>
          <a:xfrm>
            <a:off x="1503785" y="4659778"/>
            <a:ext cx="3200528" cy="1790652"/>
            <a:chOff x="1503785" y="4659778"/>
            <a:chExt cx="3200528" cy="179065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2896796-DED6-8844-A862-1DCB45D6B2BD}"/>
                </a:ext>
              </a:extLst>
            </p:cNvPr>
            <p:cNvSpPr/>
            <p:nvPr/>
          </p:nvSpPr>
          <p:spPr>
            <a:xfrm>
              <a:off x="4257316" y="4659778"/>
              <a:ext cx="446997" cy="446997"/>
            </a:xfrm>
            <a:prstGeom prst="ellipse">
              <a:avLst/>
            </a:prstGeom>
            <a:noFill/>
            <a:ln w="4445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4F526F4-D649-DA4A-A4E6-DB49EE4944CB}"/>
                </a:ext>
              </a:extLst>
            </p:cNvPr>
            <p:cNvCxnSpPr>
              <a:cxnSpLocks/>
              <a:stCxn id="97" idx="0"/>
              <a:endCxn id="12" idx="2"/>
            </p:cNvCxnSpPr>
            <p:nvPr/>
          </p:nvCxnSpPr>
          <p:spPr>
            <a:xfrm flipV="1">
              <a:off x="2292267" y="4883277"/>
              <a:ext cx="1965049" cy="43510"/>
            </a:xfrm>
            <a:prstGeom prst="line">
              <a:avLst/>
            </a:prstGeom>
            <a:ln w="5397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A439C8F-0EA6-F343-A9AA-8D68921A5FC5}"/>
                </a:ext>
              </a:extLst>
            </p:cNvPr>
            <p:cNvSpPr/>
            <p:nvPr/>
          </p:nvSpPr>
          <p:spPr>
            <a:xfrm>
              <a:off x="1503785" y="4901848"/>
              <a:ext cx="1579994" cy="1548582"/>
            </a:xfrm>
            <a:prstGeom prst="ellipse">
              <a:avLst/>
            </a:prstGeom>
            <a:solidFill>
              <a:srgbClr val="9DDBFA"/>
            </a:solidFill>
            <a:ln w="508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7" name="Picture 9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7B80378-BDE0-7D46-B4D2-1508F4305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180" t="53678" r="61484" b="37473"/>
            <a:stretch/>
          </p:blipFill>
          <p:spPr>
            <a:xfrm>
              <a:off x="1541769" y="4926787"/>
              <a:ext cx="1500996" cy="1462639"/>
            </a:xfrm>
            <a:prstGeom prst="ellipse">
              <a:avLst/>
            </a:prstGeom>
          </p:spPr>
        </p:pic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49D93AF-4092-5B45-B75F-501ED243722F}"/>
                </a:ext>
              </a:extLst>
            </p:cNvPr>
            <p:cNvCxnSpPr>
              <a:cxnSpLocks/>
              <a:stCxn id="36" idx="5"/>
              <a:endCxn id="12" idx="3"/>
            </p:cNvCxnSpPr>
            <p:nvPr/>
          </p:nvCxnSpPr>
          <p:spPr>
            <a:xfrm flipV="1">
              <a:off x="2852394" y="5041314"/>
              <a:ext cx="1470383" cy="1182331"/>
            </a:xfrm>
            <a:prstGeom prst="line">
              <a:avLst/>
            </a:prstGeom>
            <a:ln w="5397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flower zoom">
            <a:extLst>
              <a:ext uri="{FF2B5EF4-FFF2-40B4-BE49-F238E27FC236}">
                <a16:creationId xmlns:a16="http://schemas.microsoft.com/office/drawing/2014/main" id="{7A2FDFD3-C7B1-4646-86AF-CC24B35F65BC}"/>
              </a:ext>
            </a:extLst>
          </p:cNvPr>
          <p:cNvGrpSpPr/>
          <p:nvPr/>
        </p:nvGrpSpPr>
        <p:grpSpPr>
          <a:xfrm>
            <a:off x="907321" y="2522572"/>
            <a:ext cx="3555919" cy="1923748"/>
            <a:chOff x="907321" y="2522572"/>
            <a:chExt cx="3555919" cy="192374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6C60C66-E595-0045-9C5F-7E81104DE59F}"/>
                </a:ext>
              </a:extLst>
            </p:cNvPr>
            <p:cNvSpPr/>
            <p:nvPr/>
          </p:nvSpPr>
          <p:spPr>
            <a:xfrm>
              <a:off x="4016243" y="3999323"/>
              <a:ext cx="446997" cy="446997"/>
            </a:xfrm>
            <a:prstGeom prst="ellipse">
              <a:avLst/>
            </a:prstGeom>
            <a:noFill/>
            <a:ln w="444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045801D-69A3-8343-9291-97EC36D95A23}"/>
                </a:ext>
              </a:extLst>
            </p:cNvPr>
            <p:cNvCxnSpPr>
              <a:cxnSpLocks/>
              <a:stCxn id="34" idx="4"/>
              <a:endCxn id="13" idx="2"/>
            </p:cNvCxnSpPr>
            <p:nvPr/>
          </p:nvCxnSpPr>
          <p:spPr>
            <a:xfrm>
              <a:off x="1697318" y="4102566"/>
              <a:ext cx="2318925" cy="120256"/>
            </a:xfrm>
            <a:prstGeom prst="line">
              <a:avLst/>
            </a:prstGeom>
            <a:ln w="539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AC1628B-1805-0B4A-AA01-7981A6FD6D79}"/>
                </a:ext>
              </a:extLst>
            </p:cNvPr>
            <p:cNvCxnSpPr>
              <a:cxnSpLocks/>
              <a:stCxn id="99" idx="7"/>
              <a:endCxn id="13" idx="1"/>
            </p:cNvCxnSpPr>
            <p:nvPr/>
          </p:nvCxnSpPr>
          <p:spPr>
            <a:xfrm>
              <a:off x="2254106" y="2768891"/>
              <a:ext cx="1827598" cy="1295893"/>
            </a:xfrm>
            <a:prstGeom prst="line">
              <a:avLst/>
            </a:prstGeom>
            <a:ln w="539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86FF569-2D05-1840-905A-FB21AE157E21}"/>
                </a:ext>
              </a:extLst>
            </p:cNvPr>
            <p:cNvSpPr/>
            <p:nvPr/>
          </p:nvSpPr>
          <p:spPr>
            <a:xfrm>
              <a:off x="907321" y="2522572"/>
              <a:ext cx="1579994" cy="1579994"/>
            </a:xfrm>
            <a:prstGeom prst="ellipse">
              <a:avLst/>
            </a:prstGeom>
            <a:solidFill>
              <a:srgbClr val="9DDBFA"/>
            </a:solidFill>
            <a:ln w="508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9" name="Picture 9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F92E0BB-C917-4344-A8DD-02685A879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274" t="45120" r="68736" b="48069"/>
            <a:stretch/>
          </p:blipFill>
          <p:spPr>
            <a:xfrm>
              <a:off x="930744" y="2543652"/>
              <a:ext cx="1550415" cy="1538026"/>
            </a:xfrm>
            <a:prstGeom prst="ellipse">
              <a:avLst/>
            </a:prstGeom>
          </p:spPr>
        </p:pic>
      </p:grpSp>
      <p:grpSp>
        <p:nvGrpSpPr>
          <p:cNvPr id="173" name="root zoom">
            <a:extLst>
              <a:ext uri="{FF2B5EF4-FFF2-40B4-BE49-F238E27FC236}">
                <a16:creationId xmlns:a16="http://schemas.microsoft.com/office/drawing/2014/main" id="{BEDC94C2-C56C-D145-BE60-B2107A8A62C2}"/>
              </a:ext>
            </a:extLst>
          </p:cNvPr>
          <p:cNvGrpSpPr/>
          <p:nvPr/>
        </p:nvGrpSpPr>
        <p:grpSpPr>
          <a:xfrm>
            <a:off x="4725988" y="5157201"/>
            <a:ext cx="4630701" cy="1579994"/>
            <a:chOff x="4907310" y="5131730"/>
            <a:chExt cx="4630701" cy="157999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F5237F1-F255-DE48-9C8B-D87A4DA356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9703" y="5174136"/>
              <a:ext cx="3206709" cy="848068"/>
            </a:xfrm>
            <a:prstGeom prst="line">
              <a:avLst/>
            </a:prstGeom>
            <a:ln w="539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6A1FAAC-D37E-EC4C-B77A-EBDD7A4CBF86}"/>
                </a:ext>
              </a:extLst>
            </p:cNvPr>
            <p:cNvCxnSpPr>
              <a:cxnSpLocks/>
            </p:cNvCxnSpPr>
            <p:nvPr/>
          </p:nvCxnSpPr>
          <p:spPr>
            <a:xfrm>
              <a:off x="5325893" y="6149340"/>
              <a:ext cx="3437361" cy="562384"/>
            </a:xfrm>
            <a:prstGeom prst="line">
              <a:avLst/>
            </a:prstGeom>
            <a:ln w="539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" name="Picture 10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8B67FA4-302E-8342-BCD2-21487AB92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202" t="73504" r="43800" b="16181"/>
            <a:stretch/>
          </p:blipFill>
          <p:spPr>
            <a:xfrm>
              <a:off x="7983574" y="5153740"/>
              <a:ext cx="1540448" cy="1540747"/>
            </a:xfrm>
            <a:prstGeom prst="ellipse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E3FFBA6-CB3D-614E-81B3-DFC3175E7C39}"/>
                </a:ext>
              </a:extLst>
            </p:cNvPr>
            <p:cNvSpPr/>
            <p:nvPr/>
          </p:nvSpPr>
          <p:spPr>
            <a:xfrm>
              <a:off x="7958017" y="5131730"/>
              <a:ext cx="1579994" cy="1579994"/>
            </a:xfrm>
            <a:prstGeom prst="ellipse">
              <a:avLst/>
            </a:prstGeom>
            <a:noFill/>
            <a:ln w="508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59699597-CCFB-3046-B7B9-775364C97E7E}"/>
                </a:ext>
              </a:extLst>
            </p:cNvPr>
            <p:cNvSpPr/>
            <p:nvPr/>
          </p:nvSpPr>
          <p:spPr>
            <a:xfrm>
              <a:off x="4907310" y="5842275"/>
              <a:ext cx="446997" cy="446997"/>
            </a:xfrm>
            <a:prstGeom prst="ellipse">
              <a:avLst/>
            </a:prstGeom>
            <a:noFill/>
            <a:ln w="444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6" name="stem zoom">
            <a:extLst>
              <a:ext uri="{FF2B5EF4-FFF2-40B4-BE49-F238E27FC236}">
                <a16:creationId xmlns:a16="http://schemas.microsoft.com/office/drawing/2014/main" id="{FAC1CA22-1986-D543-BEA6-C992A9BA9A5C}"/>
              </a:ext>
            </a:extLst>
          </p:cNvPr>
          <p:cNvGrpSpPr/>
          <p:nvPr/>
        </p:nvGrpSpPr>
        <p:grpSpPr>
          <a:xfrm>
            <a:off x="4929117" y="3512971"/>
            <a:ext cx="3962945" cy="1936229"/>
            <a:chOff x="4929117" y="3464203"/>
            <a:chExt cx="3962945" cy="193622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9D0705B-B3CD-EF4C-842B-7663F220AC74}"/>
                </a:ext>
              </a:extLst>
            </p:cNvPr>
            <p:cNvCxnSpPr>
              <a:cxnSpLocks/>
              <a:stCxn id="136" idx="7"/>
              <a:endCxn id="101" idx="1"/>
            </p:cNvCxnSpPr>
            <p:nvPr/>
          </p:nvCxnSpPr>
          <p:spPr>
            <a:xfrm flipV="1">
              <a:off x="5310653" y="3714517"/>
              <a:ext cx="2240953" cy="1304379"/>
            </a:xfrm>
            <a:prstGeom prst="line">
              <a:avLst/>
            </a:prstGeom>
            <a:ln w="539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D67ECCE-E068-2D4D-864C-3DF25551E4CE}"/>
                </a:ext>
              </a:extLst>
            </p:cNvPr>
            <p:cNvCxnSpPr>
              <a:cxnSpLocks/>
              <a:stCxn id="136" idx="6"/>
              <a:endCxn id="101" idx="4"/>
            </p:cNvCxnSpPr>
            <p:nvPr/>
          </p:nvCxnSpPr>
          <p:spPr>
            <a:xfrm flipV="1">
              <a:off x="5376114" y="5013389"/>
              <a:ext cx="2725258" cy="163545"/>
            </a:xfrm>
            <a:prstGeom prst="line">
              <a:avLst/>
            </a:prstGeom>
            <a:ln w="539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BA3A00E-68E0-CD46-B0C2-459618F25626}"/>
                </a:ext>
              </a:extLst>
            </p:cNvPr>
            <p:cNvSpPr/>
            <p:nvPr/>
          </p:nvSpPr>
          <p:spPr>
            <a:xfrm>
              <a:off x="7312067" y="3464203"/>
              <a:ext cx="1579995" cy="1579995"/>
            </a:xfrm>
            <a:prstGeom prst="ellipse">
              <a:avLst/>
            </a:prstGeom>
            <a:solidFill>
              <a:srgbClr val="9DDBFA"/>
            </a:solidFill>
            <a:ln w="508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1" name="Picture 10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C7F9DA1-86A5-154F-A2D8-3C8DB922F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454" t="58171" r="44095" b="30736"/>
            <a:stretch/>
          </p:blipFill>
          <p:spPr>
            <a:xfrm>
              <a:off x="7323886" y="3491666"/>
              <a:ext cx="1554971" cy="1521723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C27BF3FD-4191-D64C-A116-294D766901AC}"/>
                </a:ext>
              </a:extLst>
            </p:cNvPr>
            <p:cNvSpPr/>
            <p:nvPr/>
          </p:nvSpPr>
          <p:spPr>
            <a:xfrm>
              <a:off x="4929117" y="4953435"/>
              <a:ext cx="446997" cy="446997"/>
            </a:xfrm>
            <a:prstGeom prst="ellipse">
              <a:avLst/>
            </a:prstGeom>
            <a:noFill/>
            <a:ln w="444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4" name="leaf zoom">
            <a:extLst>
              <a:ext uri="{FF2B5EF4-FFF2-40B4-BE49-F238E27FC236}">
                <a16:creationId xmlns:a16="http://schemas.microsoft.com/office/drawing/2014/main" id="{16A40E8A-5F64-3A4D-9BCD-636480272FFF}"/>
              </a:ext>
            </a:extLst>
          </p:cNvPr>
          <p:cNvGrpSpPr/>
          <p:nvPr/>
        </p:nvGrpSpPr>
        <p:grpSpPr>
          <a:xfrm>
            <a:off x="5413175" y="2034454"/>
            <a:ext cx="4398462" cy="1507627"/>
            <a:chOff x="5413175" y="2034454"/>
            <a:chExt cx="4398462" cy="150762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957DFAC-39B6-8843-BEEC-63A24BBB09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5618" y="2073855"/>
              <a:ext cx="3068150" cy="614205"/>
            </a:xfrm>
            <a:prstGeom prst="line">
              <a:avLst/>
            </a:prstGeom>
            <a:ln w="539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E104143A-5955-2648-BA2E-7E9E41DCDF3F}"/>
                </a:ext>
              </a:extLst>
            </p:cNvPr>
            <p:cNvCxnSpPr>
              <a:cxnSpLocks/>
              <a:endCxn id="27" idx="4"/>
            </p:cNvCxnSpPr>
            <p:nvPr/>
          </p:nvCxnSpPr>
          <p:spPr>
            <a:xfrm>
              <a:off x="5860172" y="2840966"/>
              <a:ext cx="3197652" cy="701115"/>
            </a:xfrm>
            <a:prstGeom prst="line">
              <a:avLst/>
            </a:prstGeom>
            <a:ln w="539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52835B74-D35C-8D45-814A-7EC4EAE78F98}"/>
                </a:ext>
              </a:extLst>
            </p:cNvPr>
            <p:cNvSpPr/>
            <p:nvPr/>
          </p:nvSpPr>
          <p:spPr>
            <a:xfrm>
              <a:off x="5413175" y="2526792"/>
              <a:ext cx="446997" cy="446997"/>
            </a:xfrm>
            <a:prstGeom prst="ellipse">
              <a:avLst/>
            </a:prstGeom>
            <a:noFill/>
            <a:ln w="444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601ED69-8992-C946-95FF-5833D24F4D68}"/>
                </a:ext>
              </a:extLst>
            </p:cNvPr>
            <p:cNvSpPr/>
            <p:nvPr/>
          </p:nvSpPr>
          <p:spPr>
            <a:xfrm>
              <a:off x="8304010" y="2034454"/>
              <a:ext cx="1507627" cy="1507627"/>
            </a:xfrm>
            <a:prstGeom prst="ellipse">
              <a:avLst/>
            </a:prstGeom>
            <a:solidFill>
              <a:srgbClr val="9DDBFA"/>
            </a:solidFill>
            <a:ln w="508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0" name="Picture 9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A9AF85C-1C10-AC42-87BB-DF62FE0098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796" t="15101" r="32672" b="70770"/>
            <a:stretch/>
          </p:blipFill>
          <p:spPr>
            <a:xfrm>
              <a:off x="8276850" y="2114323"/>
              <a:ext cx="1513293" cy="1403978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7F29A11-54B9-244B-A79B-C0523DF0FFBF}"/>
              </a:ext>
            </a:extLst>
          </p:cNvPr>
          <p:cNvSpPr txBox="1"/>
          <p:nvPr/>
        </p:nvSpPr>
        <p:spPr>
          <a:xfrm>
            <a:off x="1544390" y="6425816"/>
            <a:ext cx="1228645" cy="40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fruit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4114744-AAC6-D746-987F-EC8E4FA8B888}"/>
              </a:ext>
            </a:extLst>
          </p:cNvPr>
          <p:cNvSpPr txBox="1"/>
          <p:nvPr/>
        </p:nvSpPr>
        <p:spPr>
          <a:xfrm>
            <a:off x="999946" y="4126582"/>
            <a:ext cx="1228645" cy="40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flowers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849B64-FA1C-2848-8AE1-3DA90A5A9E5F}"/>
              </a:ext>
            </a:extLst>
          </p:cNvPr>
          <p:cNvSpPr txBox="1"/>
          <p:nvPr/>
        </p:nvSpPr>
        <p:spPr>
          <a:xfrm>
            <a:off x="9069643" y="3540311"/>
            <a:ext cx="1228645" cy="40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leaves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ED25139-CDEA-FB46-910B-6EBDD69F0E01}"/>
              </a:ext>
            </a:extLst>
          </p:cNvPr>
          <p:cNvSpPr txBox="1"/>
          <p:nvPr/>
        </p:nvSpPr>
        <p:spPr>
          <a:xfrm>
            <a:off x="8853370" y="4313436"/>
            <a:ext cx="1228645" cy="40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A719A7-F422-1247-B92E-62265AB6F353}"/>
              </a:ext>
            </a:extLst>
          </p:cNvPr>
          <p:cNvSpPr txBox="1"/>
          <p:nvPr/>
        </p:nvSpPr>
        <p:spPr>
          <a:xfrm>
            <a:off x="9139324" y="6347192"/>
            <a:ext cx="1228645" cy="40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roots</a:t>
            </a:r>
          </a:p>
        </p:txBody>
      </p:sp>
      <p:sp>
        <p:nvSpPr>
          <p:cNvPr id="45" name="Rectangle: Rounded Corners 9">
            <a:extLst>
              <a:ext uri="{FF2B5EF4-FFF2-40B4-BE49-F238E27FC236}">
                <a16:creationId xmlns:a16="http://schemas.microsoft.com/office/drawing/2014/main" id="{4A5B0CC0-97C5-6846-A081-0D597F8AB97E}"/>
              </a:ext>
            </a:extLst>
          </p:cNvPr>
          <p:cNvSpPr/>
          <p:nvPr/>
        </p:nvSpPr>
        <p:spPr>
          <a:xfrm>
            <a:off x="2260374" y="1537418"/>
            <a:ext cx="6137815" cy="6373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CAC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r>
              <a:rPr lang="en-GB" dirty="0">
                <a:solidFill>
                  <a:schemeClr val="tx1"/>
                </a:solidFill>
              </a:rPr>
              <a:t>Do you know what they are called?</a:t>
            </a:r>
          </a:p>
        </p:txBody>
      </p:sp>
    </p:spTree>
    <p:extLst>
      <p:ext uri="{BB962C8B-B14F-4D97-AF65-F5344CB8AC3E}">
        <p14:creationId xmlns:p14="http://schemas.microsoft.com/office/powerpoint/2010/main" val="367375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5" grpId="0"/>
      <p:bldP spid="43" grpId="0"/>
      <p:bldP spid="44" grpId="0"/>
      <p:bldP spid="48" grpId="0"/>
      <p:bldP spid="49" grpId="0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7" name="Picture 4116" descr="Chart&#10;&#10;Description automatically generated">
            <a:extLst>
              <a:ext uri="{FF2B5EF4-FFF2-40B4-BE49-F238E27FC236}">
                <a16:creationId xmlns:a16="http://schemas.microsoft.com/office/drawing/2014/main" id="{84C835B7-EDFF-E849-BB42-EFD908CD2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646"/>
          <a:stretch/>
        </p:blipFill>
        <p:spPr>
          <a:xfrm>
            <a:off x="715292" y="1965277"/>
            <a:ext cx="9275377" cy="4877707"/>
          </a:xfrm>
          <a:prstGeom prst="roundRect">
            <a:avLst>
              <a:gd name="adj" fmla="val 3491"/>
            </a:avLst>
          </a:prstGeom>
          <a:ln w="38100">
            <a:solidFill>
              <a:srgbClr val="C2C3DA"/>
            </a:solidFill>
          </a:ln>
        </p:spPr>
      </p:pic>
      <p:pic>
        <p:nvPicPr>
          <p:cNvPr id="42" name="Picture 41" descr="A picture containing text, plant, leaf&#10;&#10;Description automatically generated">
            <a:extLst>
              <a:ext uri="{FF2B5EF4-FFF2-40B4-BE49-F238E27FC236}">
                <a16:creationId xmlns:a16="http://schemas.microsoft.com/office/drawing/2014/main" id="{21239389-7F43-2B45-9D64-6550CC14C1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292" y="5020226"/>
            <a:ext cx="9255874" cy="1806430"/>
          </a:xfrm>
          <a:prstGeom prst="roundRect">
            <a:avLst>
              <a:gd name="adj" fmla="val 9896"/>
            </a:avLst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4F04D2-A7D9-0E40-8A44-4F9AB8C0EFCE}"/>
              </a:ext>
            </a:extLst>
          </p:cNvPr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Parts of a Plant</a:t>
            </a:r>
          </a:p>
        </p:txBody>
      </p:sp>
      <p:grpSp>
        <p:nvGrpSpPr>
          <p:cNvPr id="7" name="ICONS">
            <a:extLst>
              <a:ext uri="{FF2B5EF4-FFF2-40B4-BE49-F238E27FC236}">
                <a16:creationId xmlns:a16="http://schemas.microsoft.com/office/drawing/2014/main" id="{5AC71CD2-4BF4-8448-AB3A-64719289F120}"/>
              </a:ext>
            </a:extLst>
          </p:cNvPr>
          <p:cNvGrpSpPr/>
          <p:nvPr/>
        </p:nvGrpSpPr>
        <p:grpSpPr>
          <a:xfrm>
            <a:off x="8919916" y="638330"/>
            <a:ext cx="1238498" cy="864000"/>
            <a:chOff x="7480751" y="621486"/>
            <a:chExt cx="1238498" cy="864000"/>
          </a:xfrm>
        </p:grpSpPr>
        <p:pic>
          <p:nvPicPr>
            <p:cNvPr id="8" name="Assessment" hidden="1">
              <a:extLst>
                <a:ext uri="{FF2B5EF4-FFF2-40B4-BE49-F238E27FC236}">
                  <a16:creationId xmlns:a16="http://schemas.microsoft.com/office/drawing/2014/main" id="{8A2963A5-DFF0-C54A-A0C2-397AE7350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9" name="Mental and Oral Starter" hidden="1">
              <a:extLst>
                <a:ext uri="{FF2B5EF4-FFF2-40B4-BE49-F238E27FC236}">
                  <a16:creationId xmlns:a16="http://schemas.microsoft.com/office/drawing/2014/main" id="{B1F8B47B-1894-3340-B3A5-34CD8B6DF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Group Work" hidden="1">
              <a:extLst>
                <a:ext uri="{FF2B5EF4-FFF2-40B4-BE49-F238E27FC236}">
                  <a16:creationId xmlns:a16="http://schemas.microsoft.com/office/drawing/2014/main" id="{60FE170E-8A88-384B-A4BE-D95F124DE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1" name="Talking Partners">
              <a:extLst>
                <a:ext uri="{FF2B5EF4-FFF2-40B4-BE49-F238E27FC236}">
                  <a16:creationId xmlns:a16="http://schemas.microsoft.com/office/drawing/2014/main" id="{D67CE6B9-7FD2-D448-8FA6-D2BC7FD1B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2" name="Pairs" hidden="1">
              <a:extLst>
                <a:ext uri="{FF2B5EF4-FFF2-40B4-BE49-F238E27FC236}">
                  <a16:creationId xmlns:a16="http://schemas.microsoft.com/office/drawing/2014/main" id="{7BDD7A71-9815-2F48-B685-AD8FB8F22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3" name="Individual Work" hidden="1">
              <a:extLst>
                <a:ext uri="{FF2B5EF4-FFF2-40B4-BE49-F238E27FC236}">
                  <a16:creationId xmlns:a16="http://schemas.microsoft.com/office/drawing/2014/main" id="{83DBFE88-C2BD-7147-AEB0-266D5F6BD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>
              <a:extLst>
                <a:ext uri="{FF2B5EF4-FFF2-40B4-BE49-F238E27FC236}">
                  <a16:creationId xmlns:a16="http://schemas.microsoft.com/office/drawing/2014/main" id="{182F46AC-AF54-C846-8555-4DAB9F242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15" name="Rectangle: Rounded Corners 9">
            <a:extLst>
              <a:ext uri="{FF2B5EF4-FFF2-40B4-BE49-F238E27FC236}">
                <a16:creationId xmlns:a16="http://schemas.microsoft.com/office/drawing/2014/main" id="{451488B5-EFE4-F54D-83F8-1B528AE8E3E2}"/>
              </a:ext>
            </a:extLst>
          </p:cNvPr>
          <p:cNvSpPr/>
          <p:nvPr/>
        </p:nvSpPr>
        <p:spPr>
          <a:xfrm>
            <a:off x="2121937" y="1631603"/>
            <a:ext cx="6258667" cy="769782"/>
          </a:xfrm>
          <a:prstGeom prst="roundRect">
            <a:avLst>
              <a:gd name="adj" fmla="val 50000"/>
            </a:avLst>
          </a:prstGeom>
          <a:solidFill>
            <a:srgbClr val="CAC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Can you match the part of the plant to its name? </a:t>
            </a:r>
          </a:p>
        </p:txBody>
      </p:sp>
      <p:sp>
        <p:nvSpPr>
          <p:cNvPr id="33" name="Rectangle: Rounded Corners 7">
            <a:extLst>
              <a:ext uri="{FF2B5EF4-FFF2-40B4-BE49-F238E27FC236}">
                <a16:creationId xmlns:a16="http://schemas.microsoft.com/office/drawing/2014/main" id="{D2BBF4AE-E24F-3949-9166-E4911EBBE5F0}"/>
              </a:ext>
            </a:extLst>
          </p:cNvPr>
          <p:cNvSpPr/>
          <p:nvPr/>
        </p:nvSpPr>
        <p:spPr>
          <a:xfrm>
            <a:off x="8053943" y="6035760"/>
            <a:ext cx="1160499" cy="540520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flowers</a:t>
            </a:r>
          </a:p>
        </p:txBody>
      </p:sp>
      <p:sp>
        <p:nvSpPr>
          <p:cNvPr id="34" name="Rectangle: Rounded Corners 7">
            <a:extLst>
              <a:ext uri="{FF2B5EF4-FFF2-40B4-BE49-F238E27FC236}">
                <a16:creationId xmlns:a16="http://schemas.microsoft.com/office/drawing/2014/main" id="{9D4F6568-2FD1-1B4B-AD75-928C9E4D1A7D}"/>
              </a:ext>
            </a:extLst>
          </p:cNvPr>
          <p:cNvSpPr/>
          <p:nvPr/>
        </p:nvSpPr>
        <p:spPr>
          <a:xfrm>
            <a:off x="6714738" y="6035760"/>
            <a:ext cx="1160499" cy="540520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fruit</a:t>
            </a:r>
          </a:p>
        </p:txBody>
      </p:sp>
      <p:grpSp>
        <p:nvGrpSpPr>
          <p:cNvPr id="4104" name="Group 4103">
            <a:extLst>
              <a:ext uri="{FF2B5EF4-FFF2-40B4-BE49-F238E27FC236}">
                <a16:creationId xmlns:a16="http://schemas.microsoft.com/office/drawing/2014/main" id="{5B862450-E3D0-6A44-BE7A-CBFD3A5D8387}"/>
              </a:ext>
            </a:extLst>
          </p:cNvPr>
          <p:cNvGrpSpPr/>
          <p:nvPr/>
        </p:nvGrpSpPr>
        <p:grpSpPr>
          <a:xfrm>
            <a:off x="6580293" y="2612948"/>
            <a:ext cx="1580946" cy="1567399"/>
            <a:chOff x="5550000" y="2549463"/>
            <a:chExt cx="1580946" cy="1567399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B188B7D-9B3C-9441-B9E1-486574A0485E}"/>
                </a:ext>
              </a:extLst>
            </p:cNvPr>
            <p:cNvSpPr/>
            <p:nvPr/>
          </p:nvSpPr>
          <p:spPr>
            <a:xfrm>
              <a:off x="5550000" y="2549463"/>
              <a:ext cx="1567399" cy="1567399"/>
            </a:xfrm>
            <a:prstGeom prst="ellipse">
              <a:avLst/>
            </a:prstGeom>
            <a:solidFill>
              <a:schemeClr val="bg1"/>
            </a:solidFill>
            <a:ln w="4445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C283E75-DCBC-F645-A967-CE27ABF25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68" t="11148" r="1747" b="22896"/>
            <a:stretch/>
          </p:blipFill>
          <p:spPr>
            <a:xfrm>
              <a:off x="5572301" y="2560571"/>
              <a:ext cx="1558645" cy="1544946"/>
            </a:xfrm>
            <a:prstGeom prst="ellipse">
              <a:avLst/>
            </a:pr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grpSp>
        <p:nvGrpSpPr>
          <p:cNvPr id="4099" name="Group 4098">
            <a:extLst>
              <a:ext uri="{FF2B5EF4-FFF2-40B4-BE49-F238E27FC236}">
                <a16:creationId xmlns:a16="http://schemas.microsoft.com/office/drawing/2014/main" id="{2470495E-6BC2-0A41-9AC2-54AC866F2D87}"/>
              </a:ext>
            </a:extLst>
          </p:cNvPr>
          <p:cNvGrpSpPr/>
          <p:nvPr/>
        </p:nvGrpSpPr>
        <p:grpSpPr>
          <a:xfrm>
            <a:off x="8240176" y="3485367"/>
            <a:ext cx="1567399" cy="1567399"/>
            <a:chOff x="1729991" y="3752345"/>
            <a:chExt cx="1567399" cy="1567399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365416C-18A5-A141-9252-E8CD40FE10F0}"/>
                </a:ext>
              </a:extLst>
            </p:cNvPr>
            <p:cNvSpPr/>
            <p:nvPr/>
          </p:nvSpPr>
          <p:spPr>
            <a:xfrm>
              <a:off x="1729991" y="3752345"/>
              <a:ext cx="1567399" cy="1567399"/>
            </a:xfrm>
            <a:prstGeom prst="ellipse">
              <a:avLst/>
            </a:prstGeom>
            <a:solidFill>
              <a:schemeClr val="bg1"/>
            </a:solidFill>
            <a:ln w="444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FBB4873-4875-EE47-9CB5-6A37126351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3938" t="-981" r="33221" b="87365"/>
            <a:stretch/>
          </p:blipFill>
          <p:spPr>
            <a:xfrm>
              <a:off x="1751125" y="3798504"/>
              <a:ext cx="1473091" cy="1473952"/>
            </a:xfrm>
            <a:prstGeom prst="ellipse">
              <a:avLst/>
            </a:prstGeom>
          </p:spPr>
        </p:pic>
      </p:grpSp>
      <p:grpSp>
        <p:nvGrpSpPr>
          <p:cNvPr id="4110" name="Group 4109">
            <a:extLst>
              <a:ext uri="{FF2B5EF4-FFF2-40B4-BE49-F238E27FC236}">
                <a16:creationId xmlns:a16="http://schemas.microsoft.com/office/drawing/2014/main" id="{F1067751-9038-754B-8157-837AFBA39C91}"/>
              </a:ext>
            </a:extLst>
          </p:cNvPr>
          <p:cNvGrpSpPr/>
          <p:nvPr/>
        </p:nvGrpSpPr>
        <p:grpSpPr>
          <a:xfrm>
            <a:off x="5188530" y="3771782"/>
            <a:ext cx="1573903" cy="1567399"/>
            <a:chOff x="8316961" y="2116835"/>
            <a:chExt cx="1573903" cy="156739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A21ECEE-370D-DA4B-A22E-903C433C408D}"/>
                </a:ext>
              </a:extLst>
            </p:cNvPr>
            <p:cNvSpPr/>
            <p:nvPr/>
          </p:nvSpPr>
          <p:spPr>
            <a:xfrm>
              <a:off x="8323465" y="2116835"/>
              <a:ext cx="1567399" cy="15673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D3BF2CB-1397-9441-94BE-B17A1343E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382" t="12586" r="24006" b="72585"/>
            <a:stretch/>
          </p:blipFill>
          <p:spPr>
            <a:xfrm>
              <a:off x="8316961" y="2147732"/>
              <a:ext cx="1556235" cy="1512407"/>
            </a:xfrm>
            <a:prstGeom prst="ellipse">
              <a:avLst/>
            </a:prstGeom>
            <a:ln w="44450">
              <a:solidFill>
                <a:schemeClr val="accent3">
                  <a:lumMod val="20000"/>
                  <a:lumOff val="80000"/>
                </a:schemeClr>
              </a:solidFill>
            </a:ln>
          </p:spPr>
        </p:pic>
      </p:grpSp>
      <p:sp>
        <p:nvSpPr>
          <p:cNvPr id="27" name="Rectangle: Rounded Corners 7">
            <a:extLst>
              <a:ext uri="{FF2B5EF4-FFF2-40B4-BE49-F238E27FC236}">
                <a16:creationId xmlns:a16="http://schemas.microsoft.com/office/drawing/2014/main" id="{8C8C004D-40B0-A24C-88B7-82ED7B14EAC7}"/>
              </a:ext>
            </a:extLst>
          </p:cNvPr>
          <p:cNvSpPr/>
          <p:nvPr/>
        </p:nvSpPr>
        <p:spPr>
          <a:xfrm>
            <a:off x="1357918" y="6035760"/>
            <a:ext cx="1160499" cy="540520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seeds</a:t>
            </a:r>
          </a:p>
        </p:txBody>
      </p:sp>
      <p:sp>
        <p:nvSpPr>
          <p:cNvPr id="28" name="Rectangle: Rounded Corners 7">
            <a:extLst>
              <a:ext uri="{FF2B5EF4-FFF2-40B4-BE49-F238E27FC236}">
                <a16:creationId xmlns:a16="http://schemas.microsoft.com/office/drawing/2014/main" id="{C6B819CF-189B-5041-B1A9-A8733EAE1C3F}"/>
              </a:ext>
            </a:extLst>
          </p:cNvPr>
          <p:cNvSpPr/>
          <p:nvPr/>
        </p:nvSpPr>
        <p:spPr>
          <a:xfrm>
            <a:off x="2697123" y="6035760"/>
            <a:ext cx="1160499" cy="540520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roots</a:t>
            </a:r>
          </a:p>
        </p:txBody>
      </p:sp>
      <p:sp>
        <p:nvSpPr>
          <p:cNvPr id="31" name="Rectangle: Rounded Corners 7">
            <a:extLst>
              <a:ext uri="{FF2B5EF4-FFF2-40B4-BE49-F238E27FC236}">
                <a16:creationId xmlns:a16="http://schemas.microsoft.com/office/drawing/2014/main" id="{36EB51F9-8392-EB40-B6F0-10A249D9E539}"/>
              </a:ext>
            </a:extLst>
          </p:cNvPr>
          <p:cNvSpPr/>
          <p:nvPr/>
        </p:nvSpPr>
        <p:spPr>
          <a:xfrm>
            <a:off x="4021580" y="6035760"/>
            <a:ext cx="1160499" cy="540520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stem</a:t>
            </a:r>
          </a:p>
        </p:txBody>
      </p:sp>
      <p:grpSp>
        <p:nvGrpSpPr>
          <p:cNvPr id="4101" name="Group 4100">
            <a:extLst>
              <a:ext uri="{FF2B5EF4-FFF2-40B4-BE49-F238E27FC236}">
                <a16:creationId xmlns:a16="http://schemas.microsoft.com/office/drawing/2014/main" id="{A876C6EF-06E3-8A4F-84F8-B53899E97307}"/>
              </a:ext>
            </a:extLst>
          </p:cNvPr>
          <p:cNvGrpSpPr/>
          <p:nvPr/>
        </p:nvGrpSpPr>
        <p:grpSpPr>
          <a:xfrm>
            <a:off x="1016260" y="2473893"/>
            <a:ext cx="1567399" cy="1567399"/>
            <a:chOff x="714513" y="2133844"/>
            <a:chExt cx="1567399" cy="1567399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12207D9-D86B-0943-BDC9-C8B54208E13A}"/>
                </a:ext>
              </a:extLst>
            </p:cNvPr>
            <p:cNvSpPr/>
            <p:nvPr/>
          </p:nvSpPr>
          <p:spPr>
            <a:xfrm>
              <a:off x="714513" y="2133844"/>
              <a:ext cx="1567399" cy="1567399"/>
            </a:xfrm>
            <a:prstGeom prst="ellipse">
              <a:avLst/>
            </a:prstGeom>
            <a:solidFill>
              <a:schemeClr val="bg1"/>
            </a:solidFill>
            <a:ln w="444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47BFF0-0743-D04D-8038-949DD3CE5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359" t="60154" r="14996" b="-1"/>
            <a:stretch/>
          </p:blipFill>
          <p:spPr>
            <a:xfrm>
              <a:off x="771309" y="2158546"/>
              <a:ext cx="1481929" cy="1403034"/>
            </a:xfrm>
            <a:prstGeom prst="ellipse">
              <a:avLst/>
            </a:prstGeom>
            <a:noFill/>
          </p:spPr>
        </p:pic>
      </p:grp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FF363EC7-FBD8-5D41-9940-E0417F415F4E}"/>
              </a:ext>
            </a:extLst>
          </p:cNvPr>
          <p:cNvGrpSpPr/>
          <p:nvPr/>
        </p:nvGrpSpPr>
        <p:grpSpPr>
          <a:xfrm>
            <a:off x="3538591" y="2602777"/>
            <a:ext cx="1567399" cy="1567399"/>
            <a:chOff x="3327486" y="2572122"/>
            <a:chExt cx="1567399" cy="1567399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42662D0-BAA1-BA40-A937-4DC6725831AD}"/>
                </a:ext>
              </a:extLst>
            </p:cNvPr>
            <p:cNvSpPr/>
            <p:nvPr/>
          </p:nvSpPr>
          <p:spPr>
            <a:xfrm>
              <a:off x="3327486" y="2572122"/>
              <a:ext cx="1567399" cy="1567399"/>
            </a:xfrm>
            <a:prstGeom prst="ellipse">
              <a:avLst/>
            </a:prstGeom>
            <a:solidFill>
              <a:schemeClr val="bg1"/>
            </a:solidFill>
            <a:ln w="444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6E54725-BE01-644E-8C35-A003CE420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236" t="51721" r="38309" b="32507"/>
            <a:stretch/>
          </p:blipFill>
          <p:spPr>
            <a:xfrm>
              <a:off x="3328540" y="2582293"/>
              <a:ext cx="1522895" cy="1541804"/>
            </a:xfrm>
            <a:prstGeom prst="ellipse">
              <a:avLst/>
            </a:prstGeom>
          </p:spPr>
        </p:pic>
      </p:grpSp>
      <p:grpSp>
        <p:nvGrpSpPr>
          <p:cNvPr id="4105" name="Group 4104">
            <a:extLst>
              <a:ext uri="{FF2B5EF4-FFF2-40B4-BE49-F238E27FC236}">
                <a16:creationId xmlns:a16="http://schemas.microsoft.com/office/drawing/2014/main" id="{961B5FA7-32BF-B347-B9D3-AEA91E32B64B}"/>
              </a:ext>
            </a:extLst>
          </p:cNvPr>
          <p:cNvGrpSpPr/>
          <p:nvPr/>
        </p:nvGrpSpPr>
        <p:grpSpPr>
          <a:xfrm>
            <a:off x="2154269" y="3812320"/>
            <a:ext cx="1567399" cy="1567399"/>
            <a:chOff x="7174850" y="3638764"/>
            <a:chExt cx="1567399" cy="1567399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7431901-8B8C-2946-9FFE-735E12F99D71}"/>
                </a:ext>
              </a:extLst>
            </p:cNvPr>
            <p:cNvSpPr/>
            <p:nvPr/>
          </p:nvSpPr>
          <p:spPr>
            <a:xfrm>
              <a:off x="7174850" y="3638764"/>
              <a:ext cx="1567399" cy="15673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1CEFDB3-6041-4143-B423-E051FAF6B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867" t="27766" r="22086" b="56241"/>
            <a:stretch/>
          </p:blipFill>
          <p:spPr>
            <a:xfrm>
              <a:off x="7216738" y="3654071"/>
              <a:ext cx="1483621" cy="1529024"/>
            </a:xfrm>
            <a:prstGeom prst="ellipse">
              <a:avLst/>
            </a:prstGeom>
            <a:ln w="44450">
              <a:solidFill>
                <a:schemeClr val="accent1">
                  <a:lumMod val="20000"/>
                  <a:lumOff val="80000"/>
                </a:schemeClr>
              </a:solidFill>
            </a:ln>
          </p:spPr>
        </p:pic>
      </p:grpSp>
      <p:sp>
        <p:nvSpPr>
          <p:cNvPr id="32" name="Rectangle: Rounded Corners 7">
            <a:extLst>
              <a:ext uri="{FF2B5EF4-FFF2-40B4-BE49-F238E27FC236}">
                <a16:creationId xmlns:a16="http://schemas.microsoft.com/office/drawing/2014/main" id="{D2140431-1F44-6941-B3CB-D09A0C8F25C8}"/>
              </a:ext>
            </a:extLst>
          </p:cNvPr>
          <p:cNvSpPr/>
          <p:nvPr/>
        </p:nvSpPr>
        <p:spPr>
          <a:xfrm>
            <a:off x="5375533" y="6037551"/>
            <a:ext cx="1160499" cy="540520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leaves</a:t>
            </a:r>
          </a:p>
        </p:txBody>
      </p:sp>
      <p:sp>
        <p:nvSpPr>
          <p:cNvPr id="87" name="Rectangle: Rounded Corners 7">
            <a:extLst>
              <a:ext uri="{FF2B5EF4-FFF2-40B4-BE49-F238E27FC236}">
                <a16:creationId xmlns:a16="http://schemas.microsoft.com/office/drawing/2014/main" id="{F5B2ADC7-CFD9-AD46-9A7C-2D20553F4430}"/>
              </a:ext>
            </a:extLst>
          </p:cNvPr>
          <p:cNvSpPr/>
          <p:nvPr/>
        </p:nvSpPr>
        <p:spPr>
          <a:xfrm>
            <a:off x="5894527" y="2788498"/>
            <a:ext cx="1160499" cy="540520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seeds</a:t>
            </a:r>
          </a:p>
        </p:txBody>
      </p:sp>
      <p:sp>
        <p:nvSpPr>
          <p:cNvPr id="88" name="Rectangle: Rounded Corners 7">
            <a:extLst>
              <a:ext uri="{FF2B5EF4-FFF2-40B4-BE49-F238E27FC236}">
                <a16:creationId xmlns:a16="http://schemas.microsoft.com/office/drawing/2014/main" id="{12F1DE1A-589D-C340-BB56-5EAA98A63C30}"/>
              </a:ext>
            </a:extLst>
          </p:cNvPr>
          <p:cNvSpPr/>
          <p:nvPr/>
        </p:nvSpPr>
        <p:spPr>
          <a:xfrm>
            <a:off x="583749" y="3656842"/>
            <a:ext cx="1160499" cy="540520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roots</a:t>
            </a:r>
          </a:p>
        </p:txBody>
      </p:sp>
      <p:sp>
        <p:nvSpPr>
          <p:cNvPr id="89" name="Rectangle: Rounded Corners 7">
            <a:extLst>
              <a:ext uri="{FF2B5EF4-FFF2-40B4-BE49-F238E27FC236}">
                <a16:creationId xmlns:a16="http://schemas.microsoft.com/office/drawing/2014/main" id="{73CF1958-7997-C548-B16C-031BD722EE75}"/>
              </a:ext>
            </a:extLst>
          </p:cNvPr>
          <p:cNvSpPr/>
          <p:nvPr/>
        </p:nvSpPr>
        <p:spPr>
          <a:xfrm>
            <a:off x="2924898" y="2794995"/>
            <a:ext cx="1160499" cy="540520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stem</a:t>
            </a:r>
          </a:p>
        </p:txBody>
      </p:sp>
      <p:sp>
        <p:nvSpPr>
          <p:cNvPr id="90" name="Rectangle: Rounded Corners 7">
            <a:extLst>
              <a:ext uri="{FF2B5EF4-FFF2-40B4-BE49-F238E27FC236}">
                <a16:creationId xmlns:a16="http://schemas.microsoft.com/office/drawing/2014/main" id="{3FAD2A0A-D836-744C-957E-9E20508BC4A6}"/>
              </a:ext>
            </a:extLst>
          </p:cNvPr>
          <p:cNvSpPr/>
          <p:nvPr/>
        </p:nvSpPr>
        <p:spPr>
          <a:xfrm>
            <a:off x="3084875" y="5064913"/>
            <a:ext cx="1160499" cy="540520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flowers</a:t>
            </a:r>
          </a:p>
        </p:txBody>
      </p:sp>
      <p:sp>
        <p:nvSpPr>
          <p:cNvPr id="91" name="Rectangle: Rounded Corners 7">
            <a:extLst>
              <a:ext uri="{FF2B5EF4-FFF2-40B4-BE49-F238E27FC236}">
                <a16:creationId xmlns:a16="http://schemas.microsoft.com/office/drawing/2014/main" id="{921D588C-B447-5A4E-85CA-FC04757535A8}"/>
              </a:ext>
            </a:extLst>
          </p:cNvPr>
          <p:cNvSpPr/>
          <p:nvPr/>
        </p:nvSpPr>
        <p:spPr>
          <a:xfrm>
            <a:off x="6170618" y="4791791"/>
            <a:ext cx="1160499" cy="540520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fruit</a:t>
            </a:r>
          </a:p>
        </p:txBody>
      </p:sp>
      <p:sp>
        <p:nvSpPr>
          <p:cNvPr id="92" name="Rectangle: Rounded Corners 7">
            <a:extLst>
              <a:ext uri="{FF2B5EF4-FFF2-40B4-BE49-F238E27FC236}">
                <a16:creationId xmlns:a16="http://schemas.microsoft.com/office/drawing/2014/main" id="{B50FDBD6-AEDE-A049-A296-861E3C7CFE1D}"/>
              </a:ext>
            </a:extLst>
          </p:cNvPr>
          <p:cNvSpPr/>
          <p:nvPr/>
        </p:nvSpPr>
        <p:spPr>
          <a:xfrm>
            <a:off x="8911965" y="3178450"/>
            <a:ext cx="1160499" cy="540520"/>
          </a:xfrm>
          <a:prstGeom prst="roundRect">
            <a:avLst/>
          </a:prstGeom>
          <a:solidFill>
            <a:srgbClr val="CACAE4"/>
          </a:solidFill>
          <a:ln w="38100">
            <a:solidFill>
              <a:srgbClr val="4A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leaves</a:t>
            </a:r>
          </a:p>
        </p:txBody>
      </p:sp>
      <p:sp>
        <p:nvSpPr>
          <p:cNvPr id="44" name="Rectangle: Rounded Corners 9">
            <a:extLst>
              <a:ext uri="{FF2B5EF4-FFF2-40B4-BE49-F238E27FC236}">
                <a16:creationId xmlns:a16="http://schemas.microsoft.com/office/drawing/2014/main" id="{67685376-3410-5442-9CE2-5244C7F495C3}"/>
              </a:ext>
            </a:extLst>
          </p:cNvPr>
          <p:cNvSpPr/>
          <p:nvPr/>
        </p:nvSpPr>
        <p:spPr>
          <a:xfrm>
            <a:off x="2178517" y="1631603"/>
            <a:ext cx="6258667" cy="769782"/>
          </a:xfrm>
          <a:prstGeom prst="roundRect">
            <a:avLst>
              <a:gd name="adj" fmla="val 50000"/>
            </a:avLst>
          </a:prstGeom>
          <a:solidFill>
            <a:srgbClr val="CAC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Click on each picture to find out.</a:t>
            </a:r>
          </a:p>
        </p:txBody>
      </p:sp>
    </p:spTree>
    <p:extLst>
      <p:ext uri="{BB962C8B-B14F-4D97-AF65-F5344CB8AC3E}">
        <p14:creationId xmlns:p14="http://schemas.microsoft.com/office/powerpoint/2010/main" val="266801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4" grpId="0" animBg="1"/>
      <p:bldP spid="27" grpId="0" animBg="1"/>
      <p:bldP spid="28" grpId="0" animBg="1"/>
      <p:bldP spid="31" grpId="0" animBg="1"/>
      <p:bldP spid="32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Science Presentation Template.pptx" id="{3E0CB02D-D9B1-4BEA-A461-52EA6641E47D}" vid="{AD876080-6B09-4EB9-B031-D0FB13EDFD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7CBCF9619FA14381720DEED7F11A8E" ma:contentTypeVersion="15" ma:contentTypeDescription="Create a new document." ma:contentTypeScope="" ma:versionID="c772c0b0f4adbb6302c0c01a8e8ecead">
  <xsd:schema xmlns:xsd="http://www.w3.org/2001/XMLSchema" xmlns:xs="http://www.w3.org/2001/XMLSchema" xmlns:p="http://schemas.microsoft.com/office/2006/metadata/properties" xmlns:ns3="c429e02b-3c05-4f2c-90ca-312c1fa5e845" xmlns:ns4="d518e0c5-1b8d-42c1-87f1-c1de917843a1" targetNamespace="http://schemas.microsoft.com/office/2006/metadata/properties" ma:root="true" ma:fieldsID="01c0b2d4fc8e14ab789bdd95e338966b" ns3:_="" ns4:_="">
    <xsd:import namespace="c429e02b-3c05-4f2c-90ca-312c1fa5e845"/>
    <xsd:import namespace="d518e0c5-1b8d-42c1-87f1-c1de917843a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MediaServiceOCR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29e02b-3c05-4f2c-90ca-312c1fa5e8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18e0c5-1b8d-42c1-87f1-c1de917843a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429e02b-3c05-4f2c-90ca-312c1fa5e845" xsi:nil="true"/>
  </documentManagement>
</p:properties>
</file>

<file path=customXml/itemProps1.xml><?xml version="1.0" encoding="utf-8"?>
<ds:datastoreItem xmlns:ds="http://schemas.openxmlformats.org/officeDocument/2006/customXml" ds:itemID="{9CFF3595-B236-4A37-B0EA-6ACF20F39A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29e02b-3c05-4f2c-90ca-312c1fa5e845"/>
    <ds:schemaRef ds:uri="d518e0c5-1b8d-42c1-87f1-c1de917843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ABA3C9-E734-4578-BC10-42955282A3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D4F51E-1960-4C5E-8993-F7593B2F3660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d518e0c5-1b8d-42c1-87f1-c1de917843a1"/>
    <ds:schemaRef ds:uri="c429e02b-3c05-4f2c-90ca-312c1fa5e84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2017</TotalTime>
  <Words>623</Words>
  <Application>Microsoft Office PowerPoint</Application>
  <PresentationFormat>Custom</PresentationFormat>
  <Paragraphs>101</Paragraphs>
  <Slides>17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Sassoon Infant Rg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Rebecca Ellis</cp:lastModifiedBy>
  <cp:revision>228</cp:revision>
  <dcterms:created xsi:type="dcterms:W3CDTF">2021-07-26T13:02:57Z</dcterms:created>
  <dcterms:modified xsi:type="dcterms:W3CDTF">2023-03-10T08:44:26Z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0x010100157CBCF9619FA14381720DEED7F11A8E</vt:lpwstr>
  </property>
</Properties>
</file>