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Montserrat" panose="020B0604020202020204" charset="0"/>
      <p:regular r:id="rId10"/>
      <p:bold r:id="rId11"/>
      <p:italic r:id="rId12"/>
      <p:boldItalic r:id="rId13"/>
    </p:embeddedFont>
    <p:embeddedFont>
      <p:font typeface="Montserrat Medium" panose="020B0604020202020204" charset="0"/>
      <p:regular r:id="rId14"/>
      <p:bold r:id="rId15"/>
      <p:italic r:id="rId16"/>
      <p:boldItalic r:id="rId17"/>
    </p:embeddedFont>
    <p:embeddedFont>
      <p:font typeface="Montserrat SemiBold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5BECCDC-04C2-4872-9454-CC977BA33324}">
  <a:tblStyle styleId="{E5BECCDC-04C2-4872-9454-CC977BA3332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8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349fb42c9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349fb42c9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81e5d0aeb7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81e5d0aeb7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c9f0ed287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8c9f0ed287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c9f0ed287_0_8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8c9f0ed287_0_8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Kerosene = airplane fuel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ca351423c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8ca351423c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Find items in your own hom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8c9f0ed287_0_8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8c9f0ed287_0_8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Kerosene = airplane fuel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8c9f0ed287_0_9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8c9f0ed287_0_9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Kerosene = airplane fuel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sz="3000" b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2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l="49" r="59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sz="3600" b="0" i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subTitle" idx="1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l="9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body" idx="1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sldNum" idx="12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 slide with three elements 1">
  <p:cSld name="TITLE_ONLY_1_2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ldNum" idx="12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body" idx="1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marL="1371600" lvl="2" indent="-3175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marL="1828800" lvl="3" indent="-3175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marL="2743200" lvl="5" indent="-3048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marL="3200400" lvl="6" indent="-2921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marL="3657600" lvl="7" indent="-2921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marL="4114800" lvl="8" indent="-2794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2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000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body" idx="3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0000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marL="1371600" lvl="2" indent="-304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marL="1828800" lvl="3" indent="-304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marL="2286000" lvl="4" indent="-304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marL="2743200" lvl="5" indent="-304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marL="3200400" lvl="6" indent="-304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marL="3657600" lvl="7" indent="-304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marL="4114800" lvl="8" indent="-30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4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000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body" idx="5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0000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marL="1371600" lvl="2" indent="-304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marL="1828800" lvl="3" indent="-304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marL="2286000" lvl="4" indent="-304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marL="2743200" lvl="5" indent="-304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marL="3200400" lvl="6" indent="-304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marL="3657600" lvl="7" indent="-304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marL="4114800" lvl="8" indent="-30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subTitle" idx="6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000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body" idx="7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0000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marL="1371600" lvl="2" indent="-304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marL="1828800" lvl="3" indent="-304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marL="2286000" lvl="4" indent="-304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marL="2743200" lvl="5" indent="-304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marL="3200400" lvl="6" indent="-304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marL="3657600" lvl="7" indent="-304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marL="4114800" lvl="8" indent="-30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sz="3000" b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l="9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marL="1371600" lvl="2" indent="-3175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marL="1828800" lvl="3" indent="-3175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048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marL="2743200" lvl="5" indent="-3048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marL="3200400" lvl="6" indent="-2921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marL="3657600" lvl="7" indent="-2921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marL="4114800" lvl="8" indent="-2794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marL="1371600" lvl="2" indent="-3175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marL="1828800" lvl="3" indent="-3175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048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marL="2743200" lvl="5" indent="-3048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marL="3200400" lvl="6" indent="-2921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marL="3657600" lvl="7" indent="-2921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marL="4114800" lvl="8" indent="-2794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marL="1371600" lvl="2" indent="-3175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marL="1828800" lvl="3" indent="-3175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048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marL="2743200" lvl="5" indent="-3048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marL="3200400" lvl="6" indent="-2921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marL="3657600" lvl="7" indent="-2921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marL="4114800" lvl="8" indent="-2794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 idx="3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 slide with three elements">
  <p:cSld name="TITLE_ONLY_1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marL="1371600" lvl="2" indent="-3175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marL="1828800" lvl="3" indent="-3175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048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marL="2743200" lvl="5" indent="-3048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marL="3200400" lvl="6" indent="-2921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marL="3657600" lvl="7" indent="-2921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marL="4114800" lvl="8" indent="-2794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ubTitle" idx="2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000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3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0000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marL="1371600" lvl="2" indent="-3048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marL="1828800" lvl="3" indent="-3048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marL="2286000" lvl="4" indent="-3048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marL="2743200" lvl="5" indent="-3048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marL="3200400" lvl="6" indent="-3048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marL="3657600" lvl="7" indent="-3048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marL="4114800" lvl="8" indent="-3048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ubTitle" idx="4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000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5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0000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marL="1371600" lvl="2" indent="-304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marL="1828800" lvl="3" indent="-304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marL="2286000" lvl="4" indent="-304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marL="2743200" lvl="5" indent="-304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marL="3200400" lvl="6" indent="-304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marL="3657600" lvl="7" indent="-304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marL="4114800" lvl="8" indent="-30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ubTitle" idx="6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000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7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0000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marL="1371600" lvl="2" indent="-304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marL="1828800" lvl="3" indent="-304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marL="2286000" lvl="4" indent="-304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marL="2743200" lvl="5" indent="-304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marL="3200400" lvl="6" indent="-304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marL="3657600" lvl="7" indent="-304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marL="4114800" lvl="8" indent="-30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tting tasks">
  <p:cSld name="TITLE_ONLY_1_1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ubTitle" idx="1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000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ubTitle" idx="2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000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3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marL="1371600" lvl="2" indent="-3175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marL="1828800" lvl="3" indent="-3175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048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marL="2743200" lvl="5" indent="-3048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marL="3200400" lvl="6" indent="-2921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marL="3657600" lvl="7" indent="-2921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marL="4114800" lvl="8" indent="-2794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ubTitle" idx="4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000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5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marL="1371600" lvl="2" indent="-3175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marL="1828800" lvl="3" indent="-3175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marL="2743200" lvl="5" indent="-3048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marL="3200400" lvl="6" indent="-2921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marL="3657600" lvl="7" indent="-2921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marL="4114800" lvl="8" indent="-2794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ubTitle" idx="6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000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ubTitle" idx="7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000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ltiple choice options">
  <p:cSld name="TITLE_ONLY_1_1_1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000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2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marL="1371600" lvl="2" indent="-3175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marL="1828800" lvl="3" indent="-3175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marL="2743200" lvl="5" indent="-3048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marL="3200400" lvl="6" indent="-2921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marL="3657600" lvl="7" indent="-2921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marL="4114800" lvl="8" indent="-2794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ubTitle" idx="3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000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4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marL="1371600" lvl="2" indent="-3175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marL="1828800" lvl="3" indent="-3175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marL="2743200" lvl="5" indent="-3048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marL="3200400" lvl="6" indent="-2921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marL="3657600" lvl="7" indent="-2921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marL="4114800" lvl="8" indent="-2794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subTitle" idx="5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000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6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marL="1371600" lvl="2" indent="-3175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marL="1828800" lvl="3" indent="-3175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marL="2743200" lvl="5" indent="-3048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marL="3200400" lvl="6" indent="-2921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marL="3657600" lvl="7" indent="-2921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marL="4114800" lvl="8" indent="-2794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ubTitle" idx="7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000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8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marL="1371600" lvl="2" indent="-3175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marL="1828800" lvl="3" indent="-3175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marL="2743200" lvl="5" indent="-3048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marL="3200400" lvl="6" indent="-2921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marL="3657600" lvl="7" indent="-2921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marL="4114800" lvl="8" indent="-2794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marL="1371600" lvl="2" indent="-3175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marL="1828800" lvl="3" indent="-3175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048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marL="2743200" lvl="5" indent="-3048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marL="3200400" lvl="6" indent="-2921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marL="3657600" lvl="7" indent="-2921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marL="4114800" lvl="8" indent="-2794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sz="2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302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048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048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2921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29210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27940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5">
            <a:alphaModFix/>
          </a:blip>
          <a:srcRect l="9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>
            <a:spLocks noGrp="1"/>
          </p:cNvSpPr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How much do we rely on electricity?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1" name="Google Shape;91;p15"/>
          <p:cNvSpPr txBox="1">
            <a:spLocks noGrp="1"/>
          </p:cNvSpPr>
          <p:nvPr>
            <p:ph type="body" idx="1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Science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4294967295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chemeClr val="dk2"/>
                </a:solidFill>
              </a:rPr>
              <a:t>Miss Simkin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3" name="Google Shape;93;p15"/>
          <p:cNvSpPr txBox="1">
            <a:spLocks noGrp="1"/>
          </p:cNvSpPr>
          <p:nvPr>
            <p:ph type="sldNum" idx="12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9" name="Google Shape;99;p16"/>
          <p:cNvSpPr txBox="1">
            <a:spLocks noGrp="1"/>
          </p:cNvSpPr>
          <p:nvPr>
            <p:ph type="sldNum" idx="12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  <p:sp>
        <p:nvSpPr>
          <p:cNvPr id="100" name="Google Shape;100;p16"/>
          <p:cNvSpPr txBox="1"/>
          <p:nvPr/>
        </p:nvSpPr>
        <p:spPr>
          <a:xfrm>
            <a:off x="468400" y="891875"/>
            <a:ext cx="3025500" cy="367800"/>
          </a:xfrm>
          <a:prstGeom prst="rect">
            <a:avLst/>
          </a:prstGeom>
          <a:solidFill>
            <a:srgbClr val="786EC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Draw this table: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6"/>
          <p:cNvSpPr txBox="1">
            <a:spLocks noGrp="1"/>
          </p:cNvSpPr>
          <p:nvPr>
            <p:ph type="title"/>
          </p:nvPr>
        </p:nvSpPr>
        <p:spPr>
          <a:xfrm>
            <a:off x="458975" y="445025"/>
            <a:ext cx="8226000" cy="36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Electrical appliances</a:t>
            </a:r>
            <a:endParaRPr>
              <a:solidFill>
                <a:schemeClr val="dk2"/>
              </a:solidFill>
            </a:endParaRPr>
          </a:p>
        </p:txBody>
      </p:sp>
      <p:graphicFrame>
        <p:nvGraphicFramePr>
          <p:cNvPr id="102" name="Google Shape;102;p16"/>
          <p:cNvGraphicFramePr/>
          <p:nvPr>
            <p:extLst>
              <p:ext uri="{D42A27DB-BD31-4B8C-83A1-F6EECF244321}">
                <p14:modId xmlns:p14="http://schemas.microsoft.com/office/powerpoint/2010/main" val="2173174826"/>
              </p:ext>
            </p:extLst>
          </p:nvPr>
        </p:nvGraphicFramePr>
        <p:xfrm>
          <a:off x="468400" y="1780276"/>
          <a:ext cx="7239000" cy="2743140"/>
        </p:xfrm>
        <a:graphic>
          <a:graphicData uri="http://schemas.openxmlformats.org/drawingml/2006/table">
            <a:tbl>
              <a:tblPr>
                <a:noFill/>
                <a:tableStyleId>{E5BECCDC-04C2-4872-9454-CC977BA33324}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Electrical appliances</a:t>
                      </a:r>
                      <a:endParaRPr sz="16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Non-electrical appliances</a:t>
                      </a:r>
                      <a:endParaRPr sz="16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C630C5D0-78F9-4EE2-A89A-C0705DDFF991}"/>
              </a:ext>
            </a:extLst>
          </p:cNvPr>
          <p:cNvSpPr/>
          <p:nvPr/>
        </p:nvSpPr>
        <p:spPr>
          <a:xfrm>
            <a:off x="468400" y="1337544"/>
            <a:ext cx="76390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On the next page you will see some items, sort them into the table.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8" name="Google Shape;108;p17"/>
          <p:cNvSpPr txBox="1">
            <a:spLocks noGrp="1"/>
          </p:cNvSpPr>
          <p:nvPr>
            <p:ph type="sldNum" idx="12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sp>
        <p:nvSpPr>
          <p:cNvPr id="109" name="Google Shape;109;p17"/>
          <p:cNvSpPr txBox="1"/>
          <p:nvPr/>
        </p:nvSpPr>
        <p:spPr>
          <a:xfrm>
            <a:off x="468400" y="891875"/>
            <a:ext cx="3025500" cy="367800"/>
          </a:xfrm>
          <a:prstGeom prst="rect">
            <a:avLst/>
          </a:prstGeom>
          <a:solidFill>
            <a:srgbClr val="786EC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Sort these items: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458975" y="445025"/>
            <a:ext cx="8226000" cy="36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Electrical appliances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11" name="Google Shape;11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4338" y="317868"/>
            <a:ext cx="2356899" cy="181002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7"/>
          <p:cNvSpPr txBox="1"/>
          <p:nvPr/>
        </p:nvSpPr>
        <p:spPr>
          <a:xfrm>
            <a:off x="272325" y="4330075"/>
            <a:ext cx="7200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i="1">
                <a:latin typeface="Montserrat"/>
                <a:ea typeface="Montserrat"/>
                <a:cs typeface="Montserrat"/>
                <a:sym typeface="Montserrat"/>
              </a:rPr>
              <a:t>Pixabay</a:t>
            </a:r>
            <a:endParaRPr sz="900" i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3" name="Google Shape;113;p17"/>
          <p:cNvPicPr preferRelativeResize="0"/>
          <p:nvPr/>
        </p:nvPicPr>
        <p:blipFill rotWithShape="1">
          <a:blip r:embed="rId4">
            <a:alphaModFix/>
          </a:blip>
          <a:srcRect l="10984" r="18913" b="11394"/>
          <a:stretch/>
        </p:blipFill>
        <p:spPr>
          <a:xfrm>
            <a:off x="458975" y="1412075"/>
            <a:ext cx="1956826" cy="1648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7"/>
          <p:cNvPicPr preferRelativeResize="0"/>
          <p:nvPr/>
        </p:nvPicPr>
        <p:blipFill rotWithShape="1">
          <a:blip r:embed="rId5">
            <a:alphaModFix/>
          </a:blip>
          <a:srcRect l="15013" r="21421"/>
          <a:stretch/>
        </p:blipFill>
        <p:spPr>
          <a:xfrm>
            <a:off x="3931650" y="2395250"/>
            <a:ext cx="2153266" cy="225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7"/>
          <p:cNvPicPr preferRelativeResize="0"/>
          <p:nvPr/>
        </p:nvPicPr>
        <p:blipFill rotWithShape="1">
          <a:blip r:embed="rId6">
            <a:alphaModFix/>
          </a:blip>
          <a:srcRect l="57223" t="5499" r="26943"/>
          <a:stretch/>
        </p:blipFill>
        <p:spPr>
          <a:xfrm>
            <a:off x="2721325" y="1785801"/>
            <a:ext cx="639451" cy="254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7"/>
          <p:cNvPicPr preferRelativeResize="0"/>
          <p:nvPr/>
        </p:nvPicPr>
        <p:blipFill rotWithShape="1">
          <a:blip r:embed="rId7">
            <a:alphaModFix/>
          </a:blip>
          <a:srcRect l="32749" r="32160"/>
          <a:stretch/>
        </p:blipFill>
        <p:spPr>
          <a:xfrm>
            <a:off x="6935352" y="1988300"/>
            <a:ext cx="1401998" cy="2663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/>
          <p:cNvPicPr preferRelativeResize="0"/>
          <p:nvPr/>
        </p:nvPicPr>
        <p:blipFill rotWithShape="1">
          <a:blip r:embed="rId8">
            <a:alphaModFix/>
          </a:blip>
          <a:srcRect r="38393" b="14639"/>
          <a:stretch/>
        </p:blipFill>
        <p:spPr>
          <a:xfrm>
            <a:off x="6611675" y="251625"/>
            <a:ext cx="1784352" cy="1648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3" name="Google Shape;123;p18"/>
          <p:cNvSpPr txBox="1">
            <a:spLocks noGrp="1"/>
          </p:cNvSpPr>
          <p:nvPr>
            <p:ph type="sldNum" idx="12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  <p:sp>
        <p:nvSpPr>
          <p:cNvPr id="124" name="Google Shape;124;p18"/>
          <p:cNvSpPr txBox="1"/>
          <p:nvPr/>
        </p:nvSpPr>
        <p:spPr>
          <a:xfrm>
            <a:off x="468400" y="891875"/>
            <a:ext cx="4069800" cy="639000"/>
          </a:xfrm>
          <a:prstGeom prst="rect">
            <a:avLst/>
          </a:prstGeom>
          <a:solidFill>
            <a:srgbClr val="786EC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Fill in the gaps for each definition: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458975" y="445025"/>
            <a:ext cx="8226000" cy="36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Types of electricity</a:t>
            </a:r>
            <a:endParaRPr>
              <a:solidFill>
                <a:schemeClr val="dk2"/>
              </a:solidFill>
            </a:endParaRPr>
          </a:p>
        </p:txBody>
      </p:sp>
      <p:graphicFrame>
        <p:nvGraphicFramePr>
          <p:cNvPr id="126" name="Google Shape;126;p18"/>
          <p:cNvGraphicFramePr/>
          <p:nvPr/>
        </p:nvGraphicFramePr>
        <p:xfrm>
          <a:off x="874225" y="2004925"/>
          <a:ext cx="7197900" cy="2468790"/>
        </p:xfrm>
        <a:graphic>
          <a:graphicData uri="http://schemas.openxmlformats.org/drawingml/2006/table">
            <a:tbl>
              <a:tblPr>
                <a:noFill/>
                <a:tableStyleId>{E5BECCDC-04C2-4872-9454-CC977BA33324}</a:tableStyleId>
              </a:tblPr>
              <a:tblGrid>
                <a:gridCol w="1828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69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Battery electricity:</a:t>
                      </a:r>
                      <a:endParaRPr sz="18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This type of electricity you need to insert a _________ into the _____________.</a:t>
                      </a:r>
                      <a:endParaRPr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Mains electricity:</a:t>
                      </a:r>
                      <a:endParaRPr sz="18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use this type of electricity, you need to plug the ________________ into a __________________.</a:t>
                      </a:r>
                      <a:endParaRPr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2" name="Google Shape;132;p19"/>
          <p:cNvSpPr txBox="1">
            <a:spLocks noGrp="1"/>
          </p:cNvSpPr>
          <p:nvPr>
            <p:ph type="sldNum" idx="12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  <p:sp>
        <p:nvSpPr>
          <p:cNvPr id="133" name="Google Shape;133;p19"/>
          <p:cNvSpPr txBox="1"/>
          <p:nvPr/>
        </p:nvSpPr>
        <p:spPr>
          <a:xfrm>
            <a:off x="468400" y="891875"/>
            <a:ext cx="7003500" cy="546300"/>
          </a:xfrm>
          <a:prstGeom prst="rect">
            <a:avLst/>
          </a:prstGeom>
          <a:solidFill>
            <a:srgbClr val="786EC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Draw this table and categorise appliances you find around your home: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" name="Google Shape;134;p19"/>
          <p:cNvSpPr txBox="1">
            <a:spLocks noGrp="1"/>
          </p:cNvSpPr>
          <p:nvPr>
            <p:ph type="title"/>
          </p:nvPr>
        </p:nvSpPr>
        <p:spPr>
          <a:xfrm>
            <a:off x="458975" y="445025"/>
            <a:ext cx="8226000" cy="36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2"/>
                </a:solidFill>
              </a:rPr>
              <a:t>Sorting activity</a:t>
            </a:r>
            <a:endParaRPr dirty="0">
              <a:solidFill>
                <a:schemeClr val="dk2"/>
              </a:solidFill>
            </a:endParaRPr>
          </a:p>
        </p:txBody>
      </p:sp>
      <p:graphicFrame>
        <p:nvGraphicFramePr>
          <p:cNvPr id="135" name="Google Shape;135;p19"/>
          <p:cNvGraphicFramePr/>
          <p:nvPr/>
        </p:nvGraphicFramePr>
        <p:xfrm>
          <a:off x="859000" y="1700525"/>
          <a:ext cx="7239000" cy="2714915"/>
        </p:xfrm>
        <a:graphic>
          <a:graphicData uri="http://schemas.openxmlformats.org/drawingml/2006/table">
            <a:tbl>
              <a:tblPr>
                <a:noFill/>
                <a:tableStyleId>{E5BECCDC-04C2-4872-9454-CC977BA33324}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9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Mains powered appliances</a:t>
                      </a:r>
                      <a:endParaRPr sz="16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Battery powered appliances</a:t>
                      </a:r>
                      <a:endParaRPr sz="16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8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1" name="Google Shape;141;p20"/>
          <p:cNvSpPr txBox="1">
            <a:spLocks noGrp="1"/>
          </p:cNvSpPr>
          <p:nvPr>
            <p:ph type="sldNum" idx="12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  <p:sp>
        <p:nvSpPr>
          <p:cNvPr id="142" name="Google Shape;142;p20"/>
          <p:cNvSpPr txBox="1"/>
          <p:nvPr/>
        </p:nvSpPr>
        <p:spPr>
          <a:xfrm>
            <a:off x="468400" y="891875"/>
            <a:ext cx="3007500" cy="676500"/>
          </a:xfrm>
          <a:prstGeom prst="rect">
            <a:avLst/>
          </a:prstGeom>
          <a:solidFill>
            <a:srgbClr val="786EC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Draw or write some ideas to this question: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p20"/>
          <p:cNvSpPr txBox="1">
            <a:spLocks noGrp="1"/>
          </p:cNvSpPr>
          <p:nvPr>
            <p:ph type="title"/>
          </p:nvPr>
        </p:nvSpPr>
        <p:spPr>
          <a:xfrm>
            <a:off x="458975" y="445025"/>
            <a:ext cx="8226000" cy="36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Life without electricity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4" name="Google Shape;144;p20"/>
          <p:cNvSpPr txBox="1"/>
          <p:nvPr/>
        </p:nvSpPr>
        <p:spPr>
          <a:xfrm>
            <a:off x="2829875" y="2727900"/>
            <a:ext cx="3000000" cy="6765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latin typeface="Montserrat"/>
                <a:ea typeface="Montserrat"/>
                <a:cs typeface="Montserrat"/>
                <a:sym typeface="Montserrat"/>
              </a:rPr>
              <a:t>What would life be like without electricity?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5" name="Google Shape;145;p20"/>
          <p:cNvCxnSpPr/>
          <p:nvPr/>
        </p:nvCxnSpPr>
        <p:spPr>
          <a:xfrm rot="10800000" flipH="1">
            <a:off x="4546775" y="1440800"/>
            <a:ext cx="1011300" cy="1249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6" name="Google Shape;146;p20"/>
          <p:cNvCxnSpPr/>
          <p:nvPr/>
        </p:nvCxnSpPr>
        <p:spPr>
          <a:xfrm rot="10800000" flipH="1">
            <a:off x="5829875" y="2256600"/>
            <a:ext cx="1810200" cy="471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2" name="Google Shape;152;p21"/>
          <p:cNvSpPr txBox="1">
            <a:spLocks noGrp="1"/>
          </p:cNvSpPr>
          <p:nvPr>
            <p:ph type="sldNum" idx="12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  <p:sp>
        <p:nvSpPr>
          <p:cNvPr id="153" name="Google Shape;153;p21"/>
          <p:cNvSpPr txBox="1"/>
          <p:nvPr/>
        </p:nvSpPr>
        <p:spPr>
          <a:xfrm>
            <a:off x="468400" y="891875"/>
            <a:ext cx="2726700" cy="367800"/>
          </a:xfrm>
          <a:prstGeom prst="rect">
            <a:avLst/>
          </a:prstGeom>
          <a:solidFill>
            <a:srgbClr val="786EC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Answer the question:</a:t>
            </a: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4" name="Google Shape;154;p21"/>
          <p:cNvSpPr txBox="1">
            <a:spLocks noGrp="1"/>
          </p:cNvSpPr>
          <p:nvPr>
            <p:ph type="title"/>
          </p:nvPr>
        </p:nvSpPr>
        <p:spPr>
          <a:xfrm>
            <a:off x="458975" y="445025"/>
            <a:ext cx="8226000" cy="36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Life without electricity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5" name="Google Shape;155;p21"/>
          <p:cNvSpPr txBox="1">
            <a:spLocks noGrp="1"/>
          </p:cNvSpPr>
          <p:nvPr>
            <p:ph type="body" idx="1"/>
          </p:nvPr>
        </p:nvSpPr>
        <p:spPr>
          <a:xfrm>
            <a:off x="458975" y="1584800"/>
            <a:ext cx="8226000" cy="234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-GB" sz="1900"/>
              <a:t>Are humans reliant on electricity?</a:t>
            </a:r>
            <a:endParaRPr sz="19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</Words>
  <Application>Microsoft Office PowerPoint</Application>
  <PresentationFormat>On-screen Show (16:9)</PresentationFormat>
  <Paragraphs>50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Montserrat</vt:lpstr>
      <vt:lpstr>Montserrat Medium</vt:lpstr>
      <vt:lpstr>Arial</vt:lpstr>
      <vt:lpstr>Montserrat SemiBold</vt:lpstr>
      <vt:lpstr>Oak National Academy v2</vt:lpstr>
      <vt:lpstr>How much do we rely on electricity?</vt:lpstr>
      <vt:lpstr>Electrical appliances</vt:lpstr>
      <vt:lpstr>Electrical appliances</vt:lpstr>
      <vt:lpstr>Types of electricity</vt:lpstr>
      <vt:lpstr>Sorting activity</vt:lpstr>
      <vt:lpstr>Life without electricity</vt:lpstr>
      <vt:lpstr>Life without electricity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much do we rely on electricity?</dc:title>
  <dc:creator>Colette Hardman</dc:creator>
  <cp:lastModifiedBy>Colette Hardman</cp:lastModifiedBy>
  <cp:revision>2</cp:revision>
  <dcterms:modified xsi:type="dcterms:W3CDTF">2023-03-10T07:19:08Z</dcterms:modified>
</cp:coreProperties>
</file>