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1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77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53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39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60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99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28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39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71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69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01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55A36-C642-4AF8-B7EE-B89A849ED60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B0BD-EB41-4CBA-A73F-E59573CD9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73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8bogSJyiFA?feature=oembed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mailto:admin@ashgate.Manchester.sch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PzXrO_LkzU?feature=oembed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I1p4yPyQ7s?feature=oembed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g81o1YDoq0?feature=oembed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_ZN9hAVODc?feature=oembed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fwKASH4rYE?feature=oembed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KkueKfmSvk?feature=oembed" TargetMode="Externa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370" y="485560"/>
            <a:ext cx="2154871" cy="1931953"/>
          </a:xfrm>
          <a:prstGeom prst="rect">
            <a:avLst/>
          </a:prstGeom>
        </p:spPr>
      </p:pic>
      <p:pic>
        <p:nvPicPr>
          <p:cNvPr id="1026" name="Picture 2" descr="101_24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92100"/>
            <a:ext cx="3132138" cy="2349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7" name="Picture 3" descr="IMG_34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48641" y="1322906"/>
            <a:ext cx="4102252" cy="23239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02" y="2872745"/>
            <a:ext cx="2908300" cy="21796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9" name="Picture 5" descr="Ofsted Outstanding Provide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441" y="4676494"/>
            <a:ext cx="1898651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2740" y="5330072"/>
            <a:ext cx="4355630" cy="1341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2800" kern="1400" dirty="0"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A fantastic place to learn and grow! </a:t>
            </a:r>
            <a:endParaRPr lang="en-GB" sz="2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0820" y="2797753"/>
            <a:ext cx="3864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kern="1400" dirty="0"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Prospectus 2020/2021 </a:t>
            </a:r>
            <a:endParaRPr lang="en-GB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/>
          <a:stretch/>
        </p:blipFill>
        <p:spPr>
          <a:xfrm>
            <a:off x="5025858" y="4213964"/>
            <a:ext cx="2612612" cy="236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002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77520" y="407056"/>
            <a:ext cx="56209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Outdoor Provision  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4" y="1395663"/>
            <a:ext cx="3576064" cy="2671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/>
          <a:stretch/>
        </p:blipFill>
        <p:spPr>
          <a:xfrm>
            <a:off x="10168445" y="216567"/>
            <a:ext cx="1783926" cy="2658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3149" y="3809629"/>
            <a:ext cx="3007892" cy="2246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1702">
            <a:off x="3330919" y="4521254"/>
            <a:ext cx="1876425" cy="1809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/>
          <a:stretch/>
        </p:blipFill>
        <p:spPr>
          <a:xfrm>
            <a:off x="5707100" y="4066674"/>
            <a:ext cx="3232484" cy="2718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759" y="4551745"/>
            <a:ext cx="2552961" cy="1914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nline Media 7" title="Main playground">
            <a:hlinkClick r:id="" action="ppaction://media"/>
            <a:extLst>
              <a:ext uri="{FF2B5EF4-FFF2-40B4-BE49-F238E27FC236}">
                <a16:creationId xmlns:a16="http://schemas.microsoft.com/office/drawing/2014/main" id="{77201398-A3F0-4800-A845-BF4F0A5062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403558" y="1380263"/>
            <a:ext cx="4536026" cy="256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6379" y="407056"/>
            <a:ext cx="1052326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 hope you found this information useful and if you </a:t>
            </a:r>
          </a:p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any further questions please contact the school at</a:t>
            </a:r>
          </a:p>
          <a:p>
            <a:pPr algn="ctr"/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linkClick r:id="rId2"/>
            </a:endParaRPr>
          </a:p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2"/>
              </a:rPr>
              <a:t>enquiries@ashgate.manchester.sch.uk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 </a:t>
            </a:r>
          </a:p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Tel: 0161 359 5233</a:t>
            </a:r>
          </a:p>
          <a:p>
            <a:pPr algn="ctr"/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552" y="4496037"/>
            <a:ext cx="2152075" cy="193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937" y="3284386"/>
            <a:ext cx="3593429" cy="2695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621" y="3967224"/>
            <a:ext cx="3667982" cy="2752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0116" y="1779439"/>
            <a:ext cx="1821376" cy="2438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545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0958" y="567622"/>
            <a:ext cx="6096000" cy="2388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9241" y="687046"/>
            <a:ext cx="5419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Warm Welcome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Healthy Schools Mancheste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3" y="5197725"/>
            <a:ext cx="14382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munication Friendly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23" y="5216775"/>
            <a:ext cx="17145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ernational School Awar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38" y="5216775"/>
            <a:ext cx="14097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ort England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53" y="5235825"/>
            <a:ext cx="12382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co Schools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114" y="5235825"/>
            <a:ext cx="10477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ICEF Gold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16" y="5235825"/>
            <a:ext cx="1165058" cy="116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8339" y="567622"/>
            <a:ext cx="2154871" cy="1931953"/>
          </a:xfrm>
          <a:prstGeom prst="rect">
            <a:avLst/>
          </a:prstGeom>
        </p:spPr>
      </p:pic>
      <p:pic>
        <p:nvPicPr>
          <p:cNvPr id="3" name="Online Media 2" title="Headteacher">
            <a:hlinkClick r:id="" action="ppaction://media"/>
            <a:extLst>
              <a:ext uri="{FF2B5EF4-FFF2-40B4-BE49-F238E27FC236}">
                <a16:creationId xmlns:a16="http://schemas.microsoft.com/office/drawing/2014/main" id="{4D468917-1255-4CBB-B6C7-1F5CBD3AED3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3520983" y="2063380"/>
            <a:ext cx="4957192" cy="28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8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250" y="381265"/>
            <a:ext cx="6413548" cy="1012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92" y="1146069"/>
            <a:ext cx="2352381" cy="2304762"/>
          </a:xfrm>
          <a:prstGeom prst="rect">
            <a:avLst/>
          </a:prstGeom>
        </p:spPr>
      </p:pic>
      <p:pic>
        <p:nvPicPr>
          <p:cNvPr id="2050" name="Picture 2" descr="IMG_56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9028970" y="381265"/>
            <a:ext cx="2586038" cy="2586037"/>
          </a:xfrm>
          <a:prstGeom prst="rect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>
            <a:fillRect/>
          </a:stretch>
        </p:blipFill>
        <p:spPr bwMode="auto">
          <a:xfrm>
            <a:off x="3921448" y="3611482"/>
            <a:ext cx="2311400" cy="2949575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2" name="Picture 4" descr="IMG_08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542" y="4072650"/>
            <a:ext cx="2725738" cy="2027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2053" name="Picture 5" descr="DSCF06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08761" y="1605935"/>
            <a:ext cx="1846708" cy="1385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7615" y="1431302"/>
            <a:ext cx="2281858" cy="1711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nline Media 4" title="Speech and language therapy">
            <a:hlinkClick r:id="" action="ppaction://media"/>
            <a:extLst>
              <a:ext uri="{FF2B5EF4-FFF2-40B4-BE49-F238E27FC236}">
                <a16:creationId xmlns:a16="http://schemas.microsoft.com/office/drawing/2014/main" id="{910A4BF5-FDFC-46CE-90AE-1CACBBA27E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6821905" y="3734599"/>
            <a:ext cx="5101390" cy="28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0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5878" y="689084"/>
            <a:ext cx="5302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Numeracy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13917" r="7119"/>
          <a:stretch/>
        </p:blipFill>
        <p:spPr>
          <a:xfrm rot="5400000">
            <a:off x="595557" y="776741"/>
            <a:ext cx="2948222" cy="2772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66" y="4483495"/>
            <a:ext cx="2593012" cy="1458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7" t="6710" r="5085" b="14646"/>
          <a:stretch/>
        </p:blipFill>
        <p:spPr>
          <a:xfrm rot="5400000">
            <a:off x="8686961" y="731537"/>
            <a:ext cx="3068663" cy="2742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727" y="4584032"/>
            <a:ext cx="2567005" cy="1925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0395" y="4127822"/>
            <a:ext cx="2960606" cy="2220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3700699" y="1780795"/>
            <a:ext cx="46552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 accessible and inclusive curriculum for all learners.</a:t>
            </a:r>
          </a:p>
          <a:p>
            <a:pPr algn="ctr"/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Challenging and motivating.</a:t>
            </a:r>
          </a:p>
          <a:p>
            <a:pPr algn="ctr"/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Embedding life skills to promote independence. 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nline Media 2" title="Numeracy">
            <a:hlinkClick r:id="" action="ppaction://media"/>
            <a:extLst>
              <a:ext uri="{FF2B5EF4-FFF2-40B4-BE49-F238E27FC236}">
                <a16:creationId xmlns:a16="http://schemas.microsoft.com/office/drawing/2014/main" id="{33A2861D-1EAD-4F30-A8AA-82251106E6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951570" y="4126832"/>
            <a:ext cx="3898282" cy="220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8511" y="611593"/>
            <a:ext cx="8243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Early Years Foundation Stage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5" y="1756610"/>
            <a:ext cx="2807368" cy="2105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514" y="4500182"/>
            <a:ext cx="2280309" cy="1703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6938"/>
          <a:stretch/>
        </p:blipFill>
        <p:spPr>
          <a:xfrm rot="5400000">
            <a:off x="3100759" y="1946604"/>
            <a:ext cx="2774040" cy="2093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98" y="4693423"/>
            <a:ext cx="2670729" cy="2003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03758" y="1756610"/>
            <a:ext cx="60157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Ashgate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we employ a holistic approach to your child’s learning which incorporates the seven EYFS areas of learning and development:</a:t>
            </a:r>
          </a:p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Communication and language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Physical development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Personal, social and emotional development and four specific areas: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Literacy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Mathematics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Understanding the world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Expressive arts and design.</a:t>
            </a:r>
          </a:p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Staff work closely with parents and carers to provide the best possible start for child to thrive and succeed. 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077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2262" y="407056"/>
            <a:ext cx="46714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Our Curriculum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6666"/>
          <a:stretch/>
        </p:blipFill>
        <p:spPr>
          <a:xfrm>
            <a:off x="8501987" y="529389"/>
            <a:ext cx="3099305" cy="3092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92" y="4211052"/>
            <a:ext cx="2867294" cy="2141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245" y="742797"/>
            <a:ext cx="3242017" cy="2421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939" y="3808108"/>
            <a:ext cx="2995860" cy="2237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6" y="4343399"/>
            <a:ext cx="3898232" cy="2192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nline Media 8" title="Curriculum">
            <a:hlinkClick r:id="" action="ppaction://media"/>
            <a:extLst>
              <a:ext uri="{FF2B5EF4-FFF2-40B4-BE49-F238E27FC236}">
                <a16:creationId xmlns:a16="http://schemas.microsoft.com/office/drawing/2014/main" id="{069E857C-6821-48E7-9B5B-3BBA74E09F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740726" y="1286359"/>
            <a:ext cx="4483008" cy="263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8835" y="407056"/>
            <a:ext cx="70183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Parent Support Advisor  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6" t="15775" r="28327" b="10693"/>
          <a:stretch/>
        </p:blipFill>
        <p:spPr bwMode="auto">
          <a:xfrm>
            <a:off x="879277" y="4322405"/>
            <a:ext cx="2402760" cy="2127180"/>
          </a:xfrm>
          <a:prstGeom prst="rect">
            <a:avLst/>
          </a:prstGeom>
          <a:ln w="635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1" t="16668" r="29732" b="8313"/>
          <a:stretch/>
        </p:blipFill>
        <p:spPr bwMode="auto">
          <a:xfrm>
            <a:off x="879277" y="1546123"/>
            <a:ext cx="2385621" cy="2488041"/>
          </a:xfrm>
          <a:prstGeom prst="rect">
            <a:avLst/>
          </a:prstGeom>
          <a:ln w="635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/>
          <a:srcRect l="28345" t="17562" r="29275" b="8283"/>
          <a:stretch/>
        </p:blipFill>
        <p:spPr bwMode="auto">
          <a:xfrm>
            <a:off x="9097619" y="1697837"/>
            <a:ext cx="2012644" cy="2184614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69630" y="4322406"/>
            <a:ext cx="2127180" cy="2127180"/>
          </a:xfrm>
          <a:prstGeom prst="rect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6585552" y="4322405"/>
            <a:ext cx="2127180" cy="2127180"/>
          </a:xfrm>
          <a:prstGeom prst="rect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3"/>
          <a:stretch/>
        </p:blipFill>
        <p:spPr bwMode="auto">
          <a:xfrm rot="5400000">
            <a:off x="8981369" y="4353395"/>
            <a:ext cx="2216295" cy="1976087"/>
          </a:xfrm>
          <a:prstGeom prst="rect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2" name="Online Media 1" title="Parent Support">
            <a:hlinkClick r:id="" action="ppaction://media"/>
            <a:extLst>
              <a:ext uri="{FF2B5EF4-FFF2-40B4-BE49-F238E27FC236}">
                <a16:creationId xmlns:a16="http://schemas.microsoft.com/office/drawing/2014/main" id="{5066963A-D387-4908-B4ED-CB03A95411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3804598" y="1546123"/>
            <a:ext cx="4557349" cy="248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0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0382" y="407056"/>
            <a:ext cx="36552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Art Therapy 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078" y="938803"/>
            <a:ext cx="2698234" cy="26982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3117" y="1483165"/>
            <a:ext cx="832888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Art therapy is used within the school to empower</a:t>
            </a:r>
          </a:p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children to build skills and develop emotional resilience</a:t>
            </a:r>
          </a:p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a fun  and therapeutic way. </a:t>
            </a:r>
          </a:p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Sessions can be 1:1, with a parent or guardian or in </a:t>
            </a:r>
          </a:p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groups and are bespoke to the child. 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339150" y="3513457"/>
            <a:ext cx="1942918" cy="2585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s://attachments.office.net/owa/k.rankine%40ashgate.manchester.sch.uk/service.svc/s/GetAttachmentThumbnail?id=AQMkAGU4ZGE5N2VmLTI4ZmEtNGNhYi1hM2E3LTI3ODM5YzM3MTIzNQBGAAADjXpt9gzLeUetiPmB9H9zhQcALr1UPJGPAEaHK8kObBPw%2FAAAAgEMAAAALr1UPJGPAEaHK8kObBPw%2FAAEowpLvwAAAAESABAAPBGcpQWnAkGVYxZ2t%2BL%2FtQ%3D%3D&amp;thumbnailType=2&amp;token=eyJhbGciOiJSUzI1NiIsImtpZCI6IjMwODE3OUNFNUY0QjUyRTc4QjJEQjg5NjZCQUY0RUNDMzcyN0FFRUUiLCJ0eXAiOiJKV1QiLCJ4NXQiOiJNSUY1emw5TFV1ZUxMYmlXYTY5T3pEY25ydTQifQ.eyJvcmlnaW4iOiJodHRwczovL291dGxvb2sub2ZmaWNlLmNvbSIsInVjIjoiNmMxZTc3NjUxY2NiNDI4NmJiZGYxYTk3ZWFkNjE0N2MiLCJ2ZXIiOiJFeGNoYW5nZS5DYWxsYmFjay5WMSIsImFwcGN0eHNlbmRlciI6Ik93YURvd25sb2FkQGJjMjY0YzI3LTQxZDUtNDQ0OS05ODA5LWVhOTlmYmFiNTA0NiIsImlzc3JpbmciOiJXVyIsImFwcGN0eCI6IntcIm1zZXhjaHByb3RcIjpcIm93YVwiLFwicHVpZFwiOlwiMTE1MzkwNjY2MTAwMzE3MzEwMVwiLFwic2NvcGVcIjpcIk93YURvd25sb2FkXCIsXCJvaWRcIjpcImMzOGZmOGNkLTljNGQtNGI4MC05OGE2LTY5MWQxMWQyNTEwYlwiLFwicHJpbWFyeXNpZFwiOlwiUy0xLTUtMjEtNDU4MzY3MDI1LTIwNjQ1ODExMTUtMjk1MDE3OTA3NS0xNDIzMjQwNlwifSIsIm5iZiI6MTYyNTY1Mjc0MCwiZXhwIjoxNjI1NjUzMzQwLCJpc3MiOiIwMDAwMDAwMi0wMDAwLTBmZjEtY2UwMC0wMDAwMDAwMDAwMDBAYmMyNjRjMjctNDFkNS00NDQ5LTk4MDktZWE5OWZiYWI1MDQ2IiwiYXVkIjoiMDAwMDAwMDItMDAwMC0wZmYxLWNlMDAtMDAwMDAwMDAwMDAwL2F0dGFjaG1lbnRzLm9mZmljZS5uZXRAYmMyNjRjMjctNDFkNS00NDQ5LTk4MDktZWE5OWZiYWI1MDQ2IiwiaGFwcCI6Im93YSJ9.AZbl8nB8MbNRu8kMuju4xORB3IoaEYg_PGo8ZxzmN-NXXger9EHcLihGVP5ysTOsWs51l4Tz9-NnbRBP9d3ddvQ1dxmnZs8AmOb8rDwXDvGoMtKCTSbirbWPKu7DEnw4Fb2GZYnIQlPui_m68Wzo7_AJxr1a59uZrOllXU2tPE8wnd6V3tx130_ukt1dUaAzWg7Bf3ZzZhT6-KvrpZgd4UgWE4CptlJol4X2VOFMX87ttOzjHCY_Dk_5KnyMmwFW1BQ-Fw8goWtifA_UIdYfACmq-QXw8BPehbw2iQ3_xolX8Lvb6jzsFhKtdifKMPzI4GZh9ogPdIKyVpKlmreA8g&amp;X-OWA-CANARY=5Yzl2GMIsUCUiXsYLNpkL_DR_7YvQdkYFQJqCxImzhGDC1Yn5Qe6i0YhprFuD0JBrl5zZi2DPkU.&amp;owa=outlook.office.com&amp;scriptVer=20210628001.07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97" y="4130330"/>
            <a:ext cx="1660358" cy="2209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k.rankine%40ashgate.manchester.sch.uk/service.svc/s/GetAttachmentThumbnail?id=AQMkAGU4ZGE5N2VmLTI4ZmEtNGNhYi1hM2E3LTI3ODM5YzM3MTIzNQBGAAADjXpt9gzLeUetiPmB9H9zhQcALr1UPJGPAEaHK8kObBPw%2FAAAAgEMAAAALr1UPJGPAEaHK8kObBPw%2FAAEowpLvwAAAAESABAADsBHn19atESjwe9FIwFUvw%3D%3D&amp;thumbnailType=2&amp;token=eyJhbGciOiJSUzI1NiIsImtpZCI6IjMwODE3OUNFNUY0QjUyRTc4QjJEQjg5NjZCQUY0RUNDMzcyN0FFRUUiLCJ0eXAiOiJKV1QiLCJ4NXQiOiJNSUY1emw5TFV1ZUxMYmlXYTY5T3pEY25ydTQifQ.eyJvcmlnaW4iOiJodHRwczovL291dGxvb2sub2ZmaWNlLmNvbSIsInVjIjoiNmMxZTc3NjUxY2NiNDI4NmJiZGYxYTk3ZWFkNjE0N2MiLCJ2ZXIiOiJFeGNoYW5nZS5DYWxsYmFjay5WMSIsImFwcGN0eHNlbmRlciI6Ik93YURvd25sb2FkQGJjMjY0YzI3LTQxZDUtNDQ0OS05ODA5LWVhOTlmYmFiNTA0NiIsImlzc3JpbmciOiJXVyIsImFwcGN0eCI6IntcIm1zZXhjaHByb3RcIjpcIm93YVwiLFwicHVpZFwiOlwiMTE1MzkwNjY2MTAwMzE3MzEwMVwiLFwic2NvcGVcIjpcIk93YURvd25sb2FkXCIsXCJvaWRcIjpcImMzOGZmOGNkLTljNGQtNGI4MC05OGE2LTY5MWQxMWQyNTEwYlwiLFwicHJpbWFyeXNpZFwiOlwiUy0xLTUtMjEtNDU4MzY3MDI1LTIwNjQ1ODExMTUtMjk1MDE3OTA3NS0xNDIzMjQwNlwifSIsIm5iZiI6MTYyNTY1Mjc0MCwiZXhwIjoxNjI1NjUzMzQwLCJpc3MiOiIwMDAwMDAwMi0wMDAwLTBmZjEtY2UwMC0wMDAwMDAwMDAwMDBAYmMyNjRjMjctNDFkNS00NDQ5LTk4MDktZWE5OWZiYWI1MDQ2IiwiYXVkIjoiMDAwMDAwMDItMDAwMC0wZmYxLWNlMDAtMDAwMDAwMDAwMDAwL2F0dGFjaG1lbnRzLm9mZmljZS5uZXRAYmMyNjRjMjctNDFkNS00NDQ5LTk4MDktZWE5OWZiYWI1MDQ2IiwiaGFwcCI6Im93YSJ9.AZbl8nB8MbNRu8kMuju4xORB3IoaEYg_PGo8ZxzmN-NXXger9EHcLihGVP5ysTOsWs51l4Tz9-NnbRBP9d3ddvQ1dxmnZs8AmOb8rDwXDvGoMtKCTSbirbWPKu7DEnw4Fb2GZYnIQlPui_m68Wzo7_AJxr1a59uZrOllXU2tPE8wnd6V3tx130_ukt1dUaAzWg7Bf3ZzZhT6-KvrpZgd4UgWE4CptlJol4X2VOFMX87ttOzjHCY_Dk_5KnyMmwFW1BQ-Fw8goWtifA_UIdYfACmq-QXw8BPehbw2iQ3_xolX8Lvb6jzsFhKtdifKMPzI4GZh9ogPdIKyVpKlmreA8g&amp;X-OWA-CANARY=5Yzl2GMIsUCUiXsYLNpkL_DR_7YvQdkYFQJqCxImzhGDC1Yn5Qe6i0YhprFuD0JBrl5zZi2DPkU.&amp;owa=outlook.office.com&amp;scriptVer=20210628001.07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899" y="4806042"/>
            <a:ext cx="2423371" cy="1821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Art Therapy">
            <a:hlinkClick r:id="" action="ppaction://media"/>
            <a:extLst>
              <a:ext uri="{FF2B5EF4-FFF2-40B4-BE49-F238E27FC236}">
                <a16:creationId xmlns:a16="http://schemas.microsoft.com/office/drawing/2014/main" id="{6B5DB984-E5EE-4777-9142-705272ED92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78730" y="4130330"/>
            <a:ext cx="4629891" cy="249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4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1892" y="407056"/>
            <a:ext cx="551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Physical Education 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53" y="231456"/>
            <a:ext cx="3252739" cy="2439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0" r="13378"/>
          <a:stretch/>
        </p:blipFill>
        <p:spPr>
          <a:xfrm>
            <a:off x="7728282" y="3465095"/>
            <a:ext cx="4172903" cy="2598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5" y="407056"/>
            <a:ext cx="2186165" cy="2926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131892" y="1976715"/>
            <a:ext cx="48616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 site hydro –therapy pool</a:t>
            </a:r>
          </a:p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Soft play suite</a:t>
            </a:r>
          </a:p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Multi –sensory room</a:t>
            </a:r>
          </a:p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Rebound therapy</a:t>
            </a:r>
          </a:p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Occupational therapy programs and sessions.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2"/>
          <a:stretch/>
        </p:blipFill>
        <p:spPr>
          <a:xfrm rot="5400000">
            <a:off x="720522" y="4202945"/>
            <a:ext cx="2883274" cy="1939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4" b="25965"/>
          <a:stretch/>
        </p:blipFill>
        <p:spPr>
          <a:xfrm rot="10800000">
            <a:off x="4588819" y="5023703"/>
            <a:ext cx="1947783" cy="1648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025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227</Words>
  <Application>Microsoft Office PowerPoint</Application>
  <PresentationFormat>Widescreen</PresentationFormat>
  <Paragraphs>54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Redrobe</dc:creator>
  <cp:lastModifiedBy>Mr Paul McFarlane</cp:lastModifiedBy>
  <cp:revision>70</cp:revision>
  <dcterms:created xsi:type="dcterms:W3CDTF">2021-05-19T12:37:41Z</dcterms:created>
  <dcterms:modified xsi:type="dcterms:W3CDTF">2022-03-03T12:11:21Z</dcterms:modified>
</cp:coreProperties>
</file>