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8" r:id="rId2"/>
    <p:sldId id="256" r:id="rId3"/>
    <p:sldId id="257" r:id="rId4"/>
    <p:sldId id="260" r:id="rId5"/>
    <p:sldId id="259" r:id="rId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15" d="100"/>
          <a:sy n="115" d="100"/>
        </p:scale>
        <p:origin x="372"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5BCCEEBA-3820-4109-ADB5-83D11A1D1095}" type="datetimeFigureOut">
              <a:rPr lang="en-GB" smtClean="0"/>
              <a:t>01/04/2020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1EF1003-133C-4065-BF35-7E4F31411208}" type="slidenum">
              <a:rPr lang="en-GB" smtClean="0"/>
              <a:t>‹#›</a:t>
            </a:fld>
            <a:endParaRPr lang="en-GB"/>
          </a:p>
        </p:txBody>
      </p:sp>
    </p:spTree>
    <p:extLst>
      <p:ext uri="{BB962C8B-B14F-4D97-AF65-F5344CB8AC3E}">
        <p14:creationId xmlns:p14="http://schemas.microsoft.com/office/powerpoint/2010/main" val="267289441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5BCCEEBA-3820-4109-ADB5-83D11A1D1095}" type="datetimeFigureOut">
              <a:rPr lang="en-GB" smtClean="0"/>
              <a:t>01/04/2020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1EF1003-133C-4065-BF35-7E4F31411208}" type="slidenum">
              <a:rPr lang="en-GB" smtClean="0"/>
              <a:t>‹#›</a:t>
            </a:fld>
            <a:endParaRPr lang="en-GB"/>
          </a:p>
        </p:txBody>
      </p:sp>
    </p:spTree>
    <p:extLst>
      <p:ext uri="{BB962C8B-B14F-4D97-AF65-F5344CB8AC3E}">
        <p14:creationId xmlns:p14="http://schemas.microsoft.com/office/powerpoint/2010/main" val="5235864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5BCCEEBA-3820-4109-ADB5-83D11A1D1095}" type="datetimeFigureOut">
              <a:rPr lang="en-GB" smtClean="0"/>
              <a:t>01/04/2020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1EF1003-133C-4065-BF35-7E4F31411208}" type="slidenum">
              <a:rPr lang="en-GB" smtClean="0"/>
              <a:t>‹#›</a:t>
            </a:fld>
            <a:endParaRPr lang="en-GB"/>
          </a:p>
        </p:txBody>
      </p:sp>
    </p:spTree>
    <p:extLst>
      <p:ext uri="{BB962C8B-B14F-4D97-AF65-F5344CB8AC3E}">
        <p14:creationId xmlns:p14="http://schemas.microsoft.com/office/powerpoint/2010/main" val="4153716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5BCCEEBA-3820-4109-ADB5-83D11A1D1095}" type="datetimeFigureOut">
              <a:rPr lang="en-GB" smtClean="0"/>
              <a:t>01/04/2020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1EF1003-133C-4065-BF35-7E4F31411208}" type="slidenum">
              <a:rPr lang="en-GB" smtClean="0"/>
              <a:t>‹#›</a:t>
            </a:fld>
            <a:endParaRPr lang="en-GB"/>
          </a:p>
        </p:txBody>
      </p:sp>
    </p:spTree>
    <p:extLst>
      <p:ext uri="{BB962C8B-B14F-4D97-AF65-F5344CB8AC3E}">
        <p14:creationId xmlns:p14="http://schemas.microsoft.com/office/powerpoint/2010/main" val="13276939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5BCCEEBA-3820-4109-ADB5-83D11A1D1095}" type="datetimeFigureOut">
              <a:rPr lang="en-GB" smtClean="0"/>
              <a:t>01/04/2020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1EF1003-133C-4065-BF35-7E4F31411208}" type="slidenum">
              <a:rPr lang="en-GB" smtClean="0"/>
              <a:t>‹#›</a:t>
            </a:fld>
            <a:endParaRPr lang="en-GB"/>
          </a:p>
        </p:txBody>
      </p:sp>
    </p:spTree>
    <p:extLst>
      <p:ext uri="{BB962C8B-B14F-4D97-AF65-F5344CB8AC3E}">
        <p14:creationId xmlns:p14="http://schemas.microsoft.com/office/powerpoint/2010/main" val="15114046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5BCCEEBA-3820-4109-ADB5-83D11A1D1095}" type="datetimeFigureOut">
              <a:rPr lang="en-GB" smtClean="0"/>
              <a:t>01/04/2020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1EF1003-133C-4065-BF35-7E4F31411208}" type="slidenum">
              <a:rPr lang="en-GB" smtClean="0"/>
              <a:t>‹#›</a:t>
            </a:fld>
            <a:endParaRPr lang="en-GB"/>
          </a:p>
        </p:txBody>
      </p:sp>
    </p:spTree>
    <p:extLst>
      <p:ext uri="{BB962C8B-B14F-4D97-AF65-F5344CB8AC3E}">
        <p14:creationId xmlns:p14="http://schemas.microsoft.com/office/powerpoint/2010/main" val="354669962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5BCCEEBA-3820-4109-ADB5-83D11A1D1095}" type="datetimeFigureOut">
              <a:rPr lang="en-GB" smtClean="0"/>
              <a:t>01/04/2020</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81EF1003-133C-4065-BF35-7E4F31411208}" type="slidenum">
              <a:rPr lang="en-GB" smtClean="0"/>
              <a:t>‹#›</a:t>
            </a:fld>
            <a:endParaRPr lang="en-GB"/>
          </a:p>
        </p:txBody>
      </p:sp>
    </p:spTree>
    <p:extLst>
      <p:ext uri="{BB962C8B-B14F-4D97-AF65-F5344CB8AC3E}">
        <p14:creationId xmlns:p14="http://schemas.microsoft.com/office/powerpoint/2010/main" val="37457769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5BCCEEBA-3820-4109-ADB5-83D11A1D1095}" type="datetimeFigureOut">
              <a:rPr lang="en-GB" smtClean="0"/>
              <a:t>01/04/2020</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81EF1003-133C-4065-BF35-7E4F31411208}" type="slidenum">
              <a:rPr lang="en-GB" smtClean="0"/>
              <a:t>‹#›</a:t>
            </a:fld>
            <a:endParaRPr lang="en-GB"/>
          </a:p>
        </p:txBody>
      </p:sp>
    </p:spTree>
    <p:extLst>
      <p:ext uri="{BB962C8B-B14F-4D97-AF65-F5344CB8AC3E}">
        <p14:creationId xmlns:p14="http://schemas.microsoft.com/office/powerpoint/2010/main" val="126985903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CEEBA-3820-4109-ADB5-83D11A1D1095}" type="datetimeFigureOut">
              <a:rPr lang="en-GB" smtClean="0"/>
              <a:t>01/04/2020</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81EF1003-133C-4065-BF35-7E4F31411208}" type="slidenum">
              <a:rPr lang="en-GB" smtClean="0"/>
              <a:t>‹#›</a:t>
            </a:fld>
            <a:endParaRPr lang="en-GB"/>
          </a:p>
        </p:txBody>
      </p:sp>
    </p:spTree>
    <p:extLst>
      <p:ext uri="{BB962C8B-B14F-4D97-AF65-F5344CB8AC3E}">
        <p14:creationId xmlns:p14="http://schemas.microsoft.com/office/powerpoint/2010/main" val="213860474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5BCCEEBA-3820-4109-ADB5-83D11A1D1095}" type="datetimeFigureOut">
              <a:rPr lang="en-GB" smtClean="0"/>
              <a:t>01/04/2020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1EF1003-133C-4065-BF35-7E4F31411208}" type="slidenum">
              <a:rPr lang="en-GB" smtClean="0"/>
              <a:t>‹#›</a:t>
            </a:fld>
            <a:endParaRPr lang="en-GB"/>
          </a:p>
        </p:txBody>
      </p:sp>
    </p:spTree>
    <p:extLst>
      <p:ext uri="{BB962C8B-B14F-4D97-AF65-F5344CB8AC3E}">
        <p14:creationId xmlns:p14="http://schemas.microsoft.com/office/powerpoint/2010/main" val="32340023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5BCCEEBA-3820-4109-ADB5-83D11A1D1095}" type="datetimeFigureOut">
              <a:rPr lang="en-GB" smtClean="0"/>
              <a:t>01/04/2020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1EF1003-133C-4065-BF35-7E4F31411208}" type="slidenum">
              <a:rPr lang="en-GB" smtClean="0"/>
              <a:t>‹#›</a:t>
            </a:fld>
            <a:endParaRPr lang="en-GB"/>
          </a:p>
        </p:txBody>
      </p:sp>
    </p:spTree>
    <p:extLst>
      <p:ext uri="{BB962C8B-B14F-4D97-AF65-F5344CB8AC3E}">
        <p14:creationId xmlns:p14="http://schemas.microsoft.com/office/powerpoint/2010/main" val="413897407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CEEBA-3820-4109-ADB5-83D11A1D1095}" type="datetimeFigureOut">
              <a:rPr lang="en-GB" smtClean="0"/>
              <a:t>01/04/2020</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1EF1003-133C-4065-BF35-7E4F31411208}" type="slidenum">
              <a:rPr lang="en-GB" smtClean="0"/>
              <a:t>‹#›</a:t>
            </a:fld>
            <a:endParaRPr lang="en-GB"/>
          </a:p>
        </p:txBody>
      </p:sp>
    </p:spTree>
    <p:extLst>
      <p:ext uri="{BB962C8B-B14F-4D97-AF65-F5344CB8AC3E}">
        <p14:creationId xmlns:p14="http://schemas.microsoft.com/office/powerpoint/2010/main" val="311544116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png"/><Relationship Id="rId7" Type="http://schemas.openxmlformats.org/officeDocument/2006/relationships/image" Target="../media/image6.png"/><Relationship Id="rId12" Type="http://schemas.openxmlformats.org/officeDocument/2006/relationships/image" Target="../media/image11.pn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png"/><Relationship Id="rId11" Type="http://schemas.openxmlformats.org/officeDocument/2006/relationships/image" Target="../media/image10.png"/><Relationship Id="rId5" Type="http://schemas.openxmlformats.org/officeDocument/2006/relationships/image" Target="../media/image4.png"/><Relationship Id="rId10" Type="http://schemas.openxmlformats.org/officeDocument/2006/relationships/image" Target="../media/image9.png"/><Relationship Id="rId4" Type="http://schemas.openxmlformats.org/officeDocument/2006/relationships/image" Target="../media/image3.png"/><Relationship Id="rId9" Type="http://schemas.openxmlformats.org/officeDocument/2006/relationships/image" Target="../media/image8.png"/></Relationships>
</file>

<file path=ppt/slides/_rels/slide3.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hyperlink" Target="https://www.childline.org.uk/toolbox/games/balloon/" TargetMode="External"/><Relationship Id="rId2" Type="http://schemas.openxmlformats.org/officeDocument/2006/relationships/image" Target="../media/image14.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dirty="0" smtClean="0"/>
              <a:t>People we can ask for help.</a:t>
            </a:r>
            <a:endParaRPr lang="en-GB" dirty="0"/>
          </a:p>
        </p:txBody>
      </p:sp>
      <p:sp>
        <p:nvSpPr>
          <p:cNvPr id="3" name="Content Placeholder 2"/>
          <p:cNvSpPr>
            <a:spLocks noGrp="1"/>
          </p:cNvSpPr>
          <p:nvPr>
            <p:ph idx="1"/>
          </p:nvPr>
        </p:nvSpPr>
        <p:spPr/>
        <p:txBody>
          <a:bodyPr/>
          <a:lstStyle/>
          <a:p>
            <a:pPr marL="0" indent="0">
              <a:buNone/>
            </a:pPr>
            <a:endParaRPr lang="en-GB" dirty="0" smtClean="0"/>
          </a:p>
          <a:p>
            <a:pPr marL="0" indent="0">
              <a:buNone/>
            </a:pPr>
            <a:endParaRPr lang="en-GB" dirty="0"/>
          </a:p>
          <a:p>
            <a:pPr marL="0" indent="0">
              <a:buNone/>
            </a:pPr>
            <a:endParaRPr lang="en-GB" dirty="0" smtClean="0"/>
          </a:p>
          <a:p>
            <a:pPr marL="0" indent="0">
              <a:buNone/>
            </a:pPr>
            <a:endParaRPr lang="en-GB" dirty="0"/>
          </a:p>
          <a:p>
            <a:pPr marL="0" indent="0">
              <a:buNone/>
            </a:pPr>
            <a:endParaRPr lang="en-GB" dirty="0" smtClean="0"/>
          </a:p>
          <a:p>
            <a:pPr marL="0" indent="0">
              <a:buNone/>
            </a:pPr>
            <a:endParaRPr lang="en-GB" dirty="0" smtClean="0"/>
          </a:p>
          <a:p>
            <a:pPr marL="0" indent="0">
              <a:buNone/>
            </a:pPr>
            <a:endParaRPr lang="en-GB" dirty="0" smtClean="0"/>
          </a:p>
        </p:txBody>
      </p:sp>
      <p:sp>
        <p:nvSpPr>
          <p:cNvPr id="4" name="Rectangle 3"/>
          <p:cNvSpPr/>
          <p:nvPr/>
        </p:nvSpPr>
        <p:spPr>
          <a:xfrm>
            <a:off x="1251066" y="2376589"/>
            <a:ext cx="10102734" cy="923330"/>
          </a:xfrm>
          <a:prstGeom prst="rect">
            <a:avLst/>
          </a:prstGeom>
          <a:ln w="57150">
            <a:solidFill>
              <a:srgbClr val="0070C0"/>
            </a:solidFill>
          </a:ln>
        </p:spPr>
        <p:txBody>
          <a:bodyPr wrap="square">
            <a:spAutoFit/>
          </a:bodyPr>
          <a:lstStyle/>
          <a:p>
            <a:r>
              <a:rPr lang="en-GB" dirty="0" smtClean="0">
                <a:latin typeface="Comic Sans MS" panose="030F0702030302020204" pitchFamily="66" charset="0"/>
              </a:rPr>
              <a:t>The following slides will support you to discuss with your child, the people that they can trust and ask for help. Share photographs of family members and friends as well as symbols of people at school and the wider community that they can ask for help.  </a:t>
            </a:r>
            <a:endParaRPr lang="en-GB" dirty="0">
              <a:latin typeface="Comic Sans MS" panose="030F0702030302020204" pitchFamily="66" charset="0"/>
            </a:endParaRPr>
          </a:p>
        </p:txBody>
      </p:sp>
    </p:spTree>
    <p:extLst>
      <p:ext uri="{BB962C8B-B14F-4D97-AF65-F5344CB8AC3E}">
        <p14:creationId xmlns:p14="http://schemas.microsoft.com/office/powerpoint/2010/main" val="5839739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2028306" y="590348"/>
            <a:ext cx="7015942" cy="1487833"/>
          </a:xfrm>
          <a:prstGeom prst="roundRect">
            <a:avLst/>
          </a:prstGeom>
          <a:blipFill dpi="0" rotWithShape="1">
            <a:blip r:embed="rId2">
              <a:extLst>
                <a:ext uri="{28A0092B-C50C-407E-A947-70E740481C1C}">
                  <a14:useLocalDpi xmlns:a14="http://schemas.microsoft.com/office/drawing/2010/main" val="0"/>
                </a:ext>
              </a:extLst>
            </a:blip>
            <a:srcRect/>
            <a:stretch>
              <a:fillRect/>
            </a:stretch>
          </a:blipFill>
          <a:ln>
            <a:solidFill>
              <a:srgbClr val="9E2563"/>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endParaRPr lang="en-GB" dirty="0"/>
          </a:p>
        </p:txBody>
      </p:sp>
      <p:sp>
        <p:nvSpPr>
          <p:cNvPr id="5" name="Rounded Rectangle 4"/>
          <p:cNvSpPr/>
          <p:nvPr/>
        </p:nvSpPr>
        <p:spPr>
          <a:xfrm>
            <a:off x="8459338" y="5559698"/>
            <a:ext cx="3241292" cy="1026631"/>
          </a:xfrm>
          <a:prstGeom prst="roundRect">
            <a:avLst/>
          </a:prstGeom>
          <a:solidFill>
            <a:srgbClr val="FFFFFF"/>
          </a:solidFill>
          <a:ln>
            <a:solidFill>
              <a:srgbClr val="9E256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lang="en-GB" sz="1200" kern="0" dirty="0">
              <a:solidFill>
                <a:schemeClr val="tx1"/>
              </a:solidFill>
              <a:latin typeface="Comic Sans MS" panose="030F0702030302020204" pitchFamily="66" charset="0"/>
              <a:cs typeface="Arial" panose="020B0604020202020204" pitchFamily="34" charset="0"/>
            </a:endParaRPr>
          </a:p>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1200" u="none" strike="noStrike" kern="0" cap="none" spc="0" normalizeH="0" baseline="0" noProof="0" dirty="0" smtClean="0">
                <a:ln>
                  <a:noFill/>
                </a:ln>
                <a:solidFill>
                  <a:schemeClr val="tx1"/>
                </a:solidFill>
                <a:effectLst/>
                <a:uLnTx/>
                <a:uFillTx/>
                <a:latin typeface="Comic Sans MS" panose="030F0702030302020204" pitchFamily="66" charset="0"/>
                <a:cs typeface="Arial" panose="020B0604020202020204" pitchFamily="34" charset="0"/>
              </a:rPr>
              <a:t>    School number</a:t>
            </a:r>
            <a:r>
              <a:rPr kumimoji="0" lang="en-GB" sz="1200" u="none" strike="noStrike" kern="0" cap="none" spc="0" normalizeH="0" noProof="0" dirty="0" smtClean="0">
                <a:ln>
                  <a:noFill/>
                </a:ln>
                <a:solidFill>
                  <a:schemeClr val="tx1"/>
                </a:solidFill>
                <a:effectLst/>
                <a:uLnTx/>
                <a:uFillTx/>
                <a:latin typeface="Comic Sans MS" panose="030F0702030302020204" pitchFamily="66" charset="0"/>
                <a:cs typeface="Arial" panose="020B0604020202020204" pitchFamily="34" charset="0"/>
              </a:rPr>
              <a:t> </a:t>
            </a:r>
          </a:p>
          <a:p>
            <a:pPr marL="0" marR="0" lvl="0" indent="0" algn="ctr" defTabSz="914400" eaLnBrk="1" fontAlgn="auto" latinLnBrk="0" hangingPunct="1">
              <a:lnSpc>
                <a:spcPct val="100000"/>
              </a:lnSpc>
              <a:spcBef>
                <a:spcPts val="0"/>
              </a:spcBef>
              <a:spcAft>
                <a:spcPts val="0"/>
              </a:spcAft>
              <a:buClrTx/>
              <a:buSzTx/>
              <a:buFontTx/>
              <a:buNone/>
              <a:tabLst/>
              <a:defRPr/>
            </a:pPr>
            <a:r>
              <a:rPr lang="en-GB" sz="1200" kern="0" baseline="0" dirty="0" smtClean="0">
                <a:solidFill>
                  <a:schemeClr val="tx1"/>
                </a:solidFill>
                <a:latin typeface="Comic Sans MS" panose="030F0702030302020204" pitchFamily="66" charset="0"/>
                <a:cs typeface="Arial" panose="020B0604020202020204" pitchFamily="34" charset="0"/>
              </a:rPr>
              <a:t>     0161</a:t>
            </a:r>
            <a:r>
              <a:rPr lang="en-GB" sz="1200" kern="0" dirty="0" smtClean="0">
                <a:solidFill>
                  <a:schemeClr val="tx1"/>
                </a:solidFill>
                <a:latin typeface="Comic Sans MS" panose="030F0702030302020204" pitchFamily="66" charset="0"/>
                <a:cs typeface="Arial" panose="020B0604020202020204" pitchFamily="34" charset="0"/>
              </a:rPr>
              <a:t> 539 5322</a:t>
            </a:r>
            <a:endParaRPr kumimoji="0" lang="en-GB" sz="1200" u="none" strike="noStrike" kern="0" cap="none" spc="0" normalizeH="0" baseline="0" noProof="0" dirty="0">
              <a:ln>
                <a:noFill/>
              </a:ln>
              <a:solidFill>
                <a:schemeClr val="tx1"/>
              </a:solidFill>
              <a:effectLst/>
              <a:uLnTx/>
              <a:uFillTx/>
              <a:latin typeface="Comic Sans MS" panose="030F0702030302020204" pitchFamily="66" charset="0"/>
              <a:cs typeface="Arial" panose="020B0604020202020204" pitchFamily="34" charset="0"/>
            </a:endParaRPr>
          </a:p>
        </p:txBody>
      </p:sp>
      <p:sp>
        <p:nvSpPr>
          <p:cNvPr id="6" name="Rounded Rectangle 4"/>
          <p:cNvSpPr/>
          <p:nvPr/>
        </p:nvSpPr>
        <p:spPr>
          <a:xfrm>
            <a:off x="1109604" y="2302281"/>
            <a:ext cx="2410086" cy="507421"/>
          </a:xfrm>
          <a:prstGeom prst="roundRect">
            <a:avLst/>
          </a:prstGeom>
          <a:solidFill>
            <a:srgbClr val="FFFFFF"/>
          </a:solidFill>
          <a:ln>
            <a:solidFill>
              <a:srgbClr val="9E256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1200" u="none" strike="noStrike" kern="0" cap="none" spc="0" normalizeH="0" baseline="0" noProof="0" dirty="0">
                <a:ln>
                  <a:noFill/>
                </a:ln>
                <a:solidFill>
                  <a:schemeClr val="tx1"/>
                </a:solidFill>
                <a:effectLst/>
                <a:uLnTx/>
                <a:uFillTx/>
                <a:latin typeface="Comic Sans MS" panose="030F0702030302020204" pitchFamily="66" charset="0"/>
                <a:cs typeface="Arial" panose="020B0604020202020204" pitchFamily="34" charset="0"/>
              </a:rPr>
              <a:t>You could </a:t>
            </a:r>
            <a:r>
              <a:rPr lang="en-GB" sz="1200" kern="0" dirty="0" smtClean="0">
                <a:solidFill>
                  <a:schemeClr val="tx1"/>
                </a:solidFill>
                <a:latin typeface="Comic Sans MS" panose="030F0702030302020204" pitchFamily="66" charset="0"/>
                <a:cs typeface="Arial" panose="020B0604020202020204" pitchFamily="34" charset="0"/>
              </a:rPr>
              <a:t>telephone</a:t>
            </a:r>
            <a:r>
              <a:rPr kumimoji="0" lang="en-GB" sz="1200" u="none" strike="noStrike" kern="0" cap="none" spc="0" normalizeH="0" baseline="0" noProof="0" dirty="0" smtClean="0">
                <a:ln>
                  <a:noFill/>
                </a:ln>
                <a:solidFill>
                  <a:schemeClr val="tx1"/>
                </a:solidFill>
                <a:effectLst/>
                <a:uLnTx/>
                <a:uFillTx/>
                <a:latin typeface="Comic Sans MS" panose="030F0702030302020204" pitchFamily="66" charset="0"/>
                <a:cs typeface="Arial" panose="020B0604020202020204" pitchFamily="34" charset="0"/>
              </a:rPr>
              <a:t> </a:t>
            </a:r>
            <a:r>
              <a:rPr kumimoji="0" lang="en-GB" sz="1200" u="none" strike="noStrike" kern="0" cap="none" spc="0" normalizeH="0" baseline="0" noProof="0" dirty="0">
                <a:ln>
                  <a:noFill/>
                </a:ln>
                <a:solidFill>
                  <a:schemeClr val="tx1"/>
                </a:solidFill>
                <a:effectLst/>
                <a:uLnTx/>
                <a:uFillTx/>
                <a:latin typeface="Comic Sans MS" panose="030F0702030302020204" pitchFamily="66" charset="0"/>
                <a:cs typeface="Arial" panose="020B0604020202020204" pitchFamily="34" charset="0"/>
              </a:rPr>
              <a:t>a </a:t>
            </a:r>
            <a:r>
              <a:rPr lang="en-GB" sz="1200" kern="0" dirty="0" smtClean="0">
                <a:solidFill>
                  <a:schemeClr val="tx1"/>
                </a:solidFill>
                <a:latin typeface="Comic Sans MS" panose="030F0702030302020204" pitchFamily="66" charset="0"/>
                <a:cs typeface="Arial" panose="020B0604020202020204" pitchFamily="34" charset="0"/>
              </a:rPr>
              <a:t>friend</a:t>
            </a:r>
            <a:endParaRPr kumimoji="0" lang="en-GB" sz="1200" u="none" strike="noStrike" kern="0" cap="none" spc="0" normalizeH="0" baseline="0" noProof="0" dirty="0">
              <a:ln>
                <a:noFill/>
              </a:ln>
              <a:solidFill>
                <a:schemeClr val="tx1"/>
              </a:solidFill>
              <a:effectLst/>
              <a:uLnTx/>
              <a:uFillTx/>
              <a:latin typeface="Comic Sans MS" panose="030F0702030302020204" pitchFamily="66" charset="0"/>
              <a:cs typeface="Arial" panose="020B0604020202020204" pitchFamily="34" charset="0"/>
            </a:endParaRPr>
          </a:p>
        </p:txBody>
      </p:sp>
      <p:sp>
        <p:nvSpPr>
          <p:cNvPr id="7" name="Rounded Rectangle 6"/>
          <p:cNvSpPr/>
          <p:nvPr/>
        </p:nvSpPr>
        <p:spPr>
          <a:xfrm>
            <a:off x="3930906" y="4430095"/>
            <a:ext cx="3643746" cy="739837"/>
          </a:xfrm>
          <a:prstGeom prst="roundRect">
            <a:avLst/>
          </a:prstGeom>
          <a:solidFill>
            <a:srgbClr val="FFFFFF"/>
          </a:solidFill>
          <a:ln>
            <a:solidFill>
              <a:srgbClr val="9E256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1200" u="none" strike="noStrike" kern="0" cap="none" spc="0" normalizeH="0" baseline="0" noProof="0" dirty="0">
                <a:ln>
                  <a:noFill/>
                </a:ln>
                <a:solidFill>
                  <a:schemeClr val="tx1"/>
                </a:solidFill>
                <a:effectLst/>
                <a:uLnTx/>
                <a:uFillTx/>
                <a:latin typeface="Comic Sans MS" panose="030F0702030302020204" pitchFamily="66" charset="0"/>
                <a:cs typeface="Arial" panose="020B0604020202020204" pitchFamily="34" charset="0"/>
              </a:rPr>
              <a:t>You could</a:t>
            </a:r>
            <a:r>
              <a:rPr kumimoji="0" lang="en-GB" sz="1200" u="none" strike="noStrike" kern="0" cap="none" spc="0" normalizeH="0" noProof="0" dirty="0">
                <a:ln>
                  <a:noFill/>
                </a:ln>
                <a:solidFill>
                  <a:schemeClr val="tx1"/>
                </a:solidFill>
                <a:effectLst/>
                <a:uLnTx/>
                <a:uFillTx/>
                <a:latin typeface="Comic Sans MS" panose="030F0702030302020204" pitchFamily="66" charset="0"/>
                <a:cs typeface="Arial" panose="020B0604020202020204" pitchFamily="34" charset="0"/>
              </a:rPr>
              <a:t> speak with a parent, carer </a:t>
            </a:r>
            <a:r>
              <a:rPr kumimoji="0" lang="en-GB" sz="1200" u="none" strike="noStrike" kern="0" cap="none" spc="0" normalizeH="0" noProof="0" dirty="0" smtClean="0">
                <a:ln>
                  <a:noFill/>
                </a:ln>
                <a:solidFill>
                  <a:schemeClr val="tx1"/>
                </a:solidFill>
                <a:effectLst/>
                <a:uLnTx/>
                <a:uFillTx/>
                <a:latin typeface="Comic Sans MS" panose="030F0702030302020204" pitchFamily="66" charset="0"/>
                <a:cs typeface="Arial" panose="020B0604020202020204" pitchFamily="34" charset="0"/>
              </a:rPr>
              <a:t>or other </a:t>
            </a:r>
            <a:r>
              <a:rPr kumimoji="0" lang="en-GB" sz="1200" u="none" strike="noStrike" kern="0" cap="none" spc="0" normalizeH="0" noProof="0" dirty="0">
                <a:ln>
                  <a:noFill/>
                </a:ln>
                <a:solidFill>
                  <a:schemeClr val="tx1"/>
                </a:solidFill>
                <a:effectLst/>
                <a:uLnTx/>
                <a:uFillTx/>
                <a:latin typeface="Comic Sans MS" panose="030F0702030302020204" pitchFamily="66" charset="0"/>
                <a:cs typeface="Arial" panose="020B0604020202020204" pitchFamily="34" charset="0"/>
              </a:rPr>
              <a:t>family member. </a:t>
            </a:r>
            <a:endParaRPr kumimoji="0" lang="en-GB" sz="1200" u="none" strike="noStrike" kern="0" cap="none" spc="0" normalizeH="0" baseline="0" noProof="0" dirty="0">
              <a:ln>
                <a:noFill/>
              </a:ln>
              <a:solidFill>
                <a:schemeClr val="tx1"/>
              </a:solidFill>
              <a:effectLst/>
              <a:uLnTx/>
              <a:uFillTx/>
              <a:latin typeface="Comic Sans MS" panose="030F0702030302020204" pitchFamily="66" charset="0"/>
              <a:cs typeface="Arial" panose="020B0604020202020204" pitchFamily="34" charset="0"/>
            </a:endParaRPr>
          </a:p>
        </p:txBody>
      </p:sp>
      <p:sp>
        <p:nvSpPr>
          <p:cNvPr id="9" name="Subtitle 8"/>
          <p:cNvSpPr>
            <a:spLocks noGrp="1"/>
          </p:cNvSpPr>
          <p:nvPr>
            <p:ph type="subTitle" idx="1"/>
          </p:nvPr>
        </p:nvSpPr>
        <p:spPr>
          <a:xfrm>
            <a:off x="725978" y="160569"/>
            <a:ext cx="9144000" cy="1655762"/>
          </a:xfrm>
        </p:spPr>
        <p:txBody>
          <a:bodyPr/>
          <a:lstStyle/>
          <a:p>
            <a:r>
              <a:rPr lang="en-GB" dirty="0" smtClean="0"/>
              <a:t>              Ask for help if you are worried or feeling bad</a:t>
            </a:r>
            <a:endParaRPr lang="en-GB" dirty="0"/>
          </a:p>
        </p:txBody>
      </p:sp>
      <p:sp>
        <p:nvSpPr>
          <p:cNvPr id="10" name="Rounded Rectangle 9"/>
          <p:cNvSpPr/>
          <p:nvPr/>
        </p:nvSpPr>
        <p:spPr>
          <a:xfrm>
            <a:off x="3921371" y="2201175"/>
            <a:ext cx="3637069" cy="1962347"/>
          </a:xfrm>
          <a:prstGeom prst="roundRect">
            <a:avLst/>
          </a:prstGeom>
          <a:solidFill>
            <a:srgbClr val="FFFFFF"/>
          </a:solidFill>
          <a:ln>
            <a:solidFill>
              <a:srgbClr val="9E256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lang="en-GB" sz="2000" kern="0" dirty="0" smtClean="0">
                <a:solidFill>
                  <a:schemeClr val="tx1"/>
                </a:solidFill>
                <a:latin typeface="Arial" panose="020B0604020202020204" pitchFamily="34" charset="0"/>
                <a:cs typeface="Arial" panose="020B0604020202020204" pitchFamily="34" charset="0"/>
              </a:rPr>
              <a:t> </a:t>
            </a:r>
            <a:r>
              <a:rPr kumimoji="0" lang="en-GB" sz="2000" u="none" strike="noStrike" kern="0" cap="none" spc="0" normalizeH="0" noProof="0" dirty="0" smtClean="0">
                <a:ln>
                  <a:noFill/>
                </a:ln>
                <a:solidFill>
                  <a:schemeClr val="tx1"/>
                </a:solidFill>
                <a:effectLst/>
                <a:uLnTx/>
                <a:uFillTx/>
                <a:latin typeface="Arial" panose="020B0604020202020204" pitchFamily="34" charset="0"/>
                <a:cs typeface="Arial" panose="020B0604020202020204" pitchFamily="34" charset="0"/>
              </a:rPr>
              <a:t> </a:t>
            </a:r>
            <a:endParaRPr kumimoji="0" lang="en-GB" sz="2000" u="none" strike="noStrike" kern="0" cap="none" spc="0" normalizeH="0" baseline="0" noProof="0" dirty="0">
              <a:ln>
                <a:noFill/>
              </a:ln>
              <a:solidFill>
                <a:schemeClr val="tx1"/>
              </a:solidFill>
              <a:effectLst/>
              <a:uLnTx/>
              <a:uFillTx/>
              <a:latin typeface="Arial" panose="020B0604020202020204" pitchFamily="34" charset="0"/>
              <a:cs typeface="Arial" panose="020B0604020202020204" pitchFamily="34" charset="0"/>
            </a:endParaRPr>
          </a:p>
        </p:txBody>
      </p:sp>
      <p:pic>
        <p:nvPicPr>
          <p:cNvPr id="11" name="Picture 10"/>
          <p:cNvPicPr>
            <a:picLocks noChangeAspect="1"/>
          </p:cNvPicPr>
          <p:nvPr/>
        </p:nvPicPr>
        <p:blipFill>
          <a:blip r:embed="rId3"/>
          <a:stretch>
            <a:fillRect/>
          </a:stretch>
        </p:blipFill>
        <p:spPr>
          <a:xfrm>
            <a:off x="4061530" y="2361799"/>
            <a:ext cx="1693037" cy="1582488"/>
          </a:xfrm>
          <a:prstGeom prst="rect">
            <a:avLst/>
          </a:prstGeom>
        </p:spPr>
      </p:pic>
      <p:pic>
        <p:nvPicPr>
          <p:cNvPr id="12" name="Picture 11"/>
          <p:cNvPicPr>
            <a:picLocks noChangeAspect="1"/>
          </p:cNvPicPr>
          <p:nvPr/>
        </p:nvPicPr>
        <p:blipFill>
          <a:blip r:embed="rId4"/>
          <a:stretch>
            <a:fillRect/>
          </a:stretch>
        </p:blipFill>
        <p:spPr>
          <a:xfrm>
            <a:off x="1214509" y="2905471"/>
            <a:ext cx="2200275" cy="1990725"/>
          </a:xfrm>
          <a:prstGeom prst="rect">
            <a:avLst/>
          </a:prstGeom>
        </p:spPr>
      </p:pic>
      <p:pic>
        <p:nvPicPr>
          <p:cNvPr id="15" name="Picture 14"/>
          <p:cNvPicPr>
            <a:picLocks noChangeAspect="1"/>
          </p:cNvPicPr>
          <p:nvPr/>
        </p:nvPicPr>
        <p:blipFill>
          <a:blip r:embed="rId5"/>
          <a:stretch>
            <a:fillRect/>
          </a:stretch>
        </p:blipFill>
        <p:spPr>
          <a:xfrm>
            <a:off x="10743825" y="5742866"/>
            <a:ext cx="750202" cy="678754"/>
          </a:xfrm>
          <a:prstGeom prst="rect">
            <a:avLst/>
          </a:prstGeom>
        </p:spPr>
      </p:pic>
      <p:pic>
        <p:nvPicPr>
          <p:cNvPr id="16" name="Picture 15"/>
          <p:cNvPicPr>
            <a:picLocks noChangeAspect="1"/>
          </p:cNvPicPr>
          <p:nvPr/>
        </p:nvPicPr>
        <p:blipFill>
          <a:blip r:embed="rId6"/>
          <a:stretch>
            <a:fillRect/>
          </a:stretch>
        </p:blipFill>
        <p:spPr>
          <a:xfrm>
            <a:off x="8513284" y="4104621"/>
            <a:ext cx="1302413" cy="1178374"/>
          </a:xfrm>
          <a:prstGeom prst="rect">
            <a:avLst/>
          </a:prstGeom>
        </p:spPr>
      </p:pic>
      <p:pic>
        <p:nvPicPr>
          <p:cNvPr id="18" name="Picture 17"/>
          <p:cNvPicPr>
            <a:picLocks noChangeAspect="1"/>
          </p:cNvPicPr>
          <p:nvPr/>
        </p:nvPicPr>
        <p:blipFill>
          <a:blip r:embed="rId7"/>
          <a:stretch>
            <a:fillRect/>
          </a:stretch>
        </p:blipFill>
        <p:spPr>
          <a:xfrm>
            <a:off x="10335157" y="4076094"/>
            <a:ext cx="1365473" cy="1235428"/>
          </a:xfrm>
          <a:prstGeom prst="rect">
            <a:avLst/>
          </a:prstGeom>
        </p:spPr>
      </p:pic>
      <p:pic>
        <p:nvPicPr>
          <p:cNvPr id="19" name="Picture 18"/>
          <p:cNvPicPr>
            <a:picLocks noChangeAspect="1"/>
          </p:cNvPicPr>
          <p:nvPr/>
        </p:nvPicPr>
        <p:blipFill>
          <a:blip r:embed="rId8"/>
          <a:stretch>
            <a:fillRect/>
          </a:stretch>
        </p:blipFill>
        <p:spPr>
          <a:xfrm>
            <a:off x="9225094" y="1860706"/>
            <a:ext cx="1667350" cy="1508555"/>
          </a:xfrm>
          <a:prstGeom prst="rect">
            <a:avLst/>
          </a:prstGeom>
        </p:spPr>
      </p:pic>
      <p:sp>
        <p:nvSpPr>
          <p:cNvPr id="20" name="Rounded Rectangle 19"/>
          <p:cNvSpPr/>
          <p:nvPr/>
        </p:nvSpPr>
        <p:spPr>
          <a:xfrm>
            <a:off x="8388295" y="3447109"/>
            <a:ext cx="3312335" cy="499498"/>
          </a:xfrm>
          <a:prstGeom prst="roundRect">
            <a:avLst/>
          </a:prstGeom>
          <a:solidFill>
            <a:srgbClr val="FFFFFF"/>
          </a:solidFill>
          <a:ln>
            <a:solidFill>
              <a:srgbClr val="9E256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lang="en-GB" sz="1200" kern="0" noProof="0" dirty="0" smtClean="0">
                <a:solidFill>
                  <a:schemeClr val="tx1"/>
                </a:solidFill>
                <a:latin typeface="Comic Sans MS" panose="030F0702030302020204" pitchFamily="66" charset="0"/>
                <a:cs typeface="Arial" panose="020B0604020202020204" pitchFamily="34" charset="0"/>
              </a:rPr>
              <a:t>This could be a teacher or nurse</a:t>
            </a:r>
            <a:endParaRPr kumimoji="0" lang="en-GB" sz="1200" u="none" strike="noStrike" kern="0" cap="none" spc="0" normalizeH="0" baseline="0" noProof="0" dirty="0">
              <a:ln>
                <a:noFill/>
              </a:ln>
              <a:solidFill>
                <a:schemeClr val="tx1"/>
              </a:solidFill>
              <a:effectLst/>
              <a:uLnTx/>
              <a:uFillTx/>
              <a:latin typeface="Comic Sans MS" panose="030F0702030302020204" pitchFamily="66" charset="0"/>
              <a:cs typeface="Arial" panose="020B0604020202020204" pitchFamily="34" charset="0"/>
            </a:endParaRPr>
          </a:p>
        </p:txBody>
      </p:sp>
      <p:pic>
        <p:nvPicPr>
          <p:cNvPr id="22" name="Picture 21"/>
          <p:cNvPicPr>
            <a:picLocks noChangeAspect="1"/>
          </p:cNvPicPr>
          <p:nvPr/>
        </p:nvPicPr>
        <p:blipFill>
          <a:blip r:embed="rId9"/>
          <a:stretch>
            <a:fillRect/>
          </a:stretch>
        </p:blipFill>
        <p:spPr>
          <a:xfrm>
            <a:off x="5672431" y="2432997"/>
            <a:ext cx="1591682" cy="1440093"/>
          </a:xfrm>
          <a:prstGeom prst="rect">
            <a:avLst/>
          </a:prstGeom>
        </p:spPr>
      </p:pic>
      <p:pic>
        <p:nvPicPr>
          <p:cNvPr id="25" name="Picture 24"/>
          <p:cNvPicPr>
            <a:picLocks noChangeAspect="1"/>
          </p:cNvPicPr>
          <p:nvPr/>
        </p:nvPicPr>
        <p:blipFill>
          <a:blip r:embed="rId10"/>
          <a:stretch>
            <a:fillRect/>
          </a:stretch>
        </p:blipFill>
        <p:spPr>
          <a:xfrm>
            <a:off x="5951642" y="5342264"/>
            <a:ext cx="1916638" cy="1734101"/>
          </a:xfrm>
          <a:prstGeom prst="rect">
            <a:avLst/>
          </a:prstGeom>
        </p:spPr>
      </p:pic>
      <p:pic>
        <p:nvPicPr>
          <p:cNvPr id="26" name="Picture 25"/>
          <p:cNvPicPr>
            <a:picLocks noChangeAspect="1"/>
          </p:cNvPicPr>
          <p:nvPr/>
        </p:nvPicPr>
        <p:blipFill>
          <a:blip r:embed="rId11"/>
          <a:stretch>
            <a:fillRect/>
          </a:stretch>
        </p:blipFill>
        <p:spPr>
          <a:xfrm>
            <a:off x="3653617" y="5342264"/>
            <a:ext cx="1882660" cy="1703359"/>
          </a:xfrm>
          <a:prstGeom prst="rect">
            <a:avLst/>
          </a:prstGeom>
        </p:spPr>
      </p:pic>
      <p:sp>
        <p:nvSpPr>
          <p:cNvPr id="27" name="Rounded Rectangle 26"/>
          <p:cNvSpPr/>
          <p:nvPr/>
        </p:nvSpPr>
        <p:spPr>
          <a:xfrm>
            <a:off x="1069081" y="5117236"/>
            <a:ext cx="2491130" cy="518793"/>
          </a:xfrm>
          <a:prstGeom prst="roundRect">
            <a:avLst/>
          </a:prstGeom>
          <a:solidFill>
            <a:srgbClr val="FFFFFF"/>
          </a:solidFill>
          <a:ln>
            <a:solidFill>
              <a:srgbClr val="9E256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lang="en-GB" sz="1200" kern="0" dirty="0" smtClean="0">
                <a:solidFill>
                  <a:schemeClr val="tx1"/>
                </a:solidFill>
                <a:latin typeface="Comic Sans MS" panose="030F0702030302020204" pitchFamily="66" charset="0"/>
                <a:cs typeface="Arial" panose="020B0604020202020204" pitchFamily="34" charset="0"/>
              </a:rPr>
              <a:t>You could message a friend</a:t>
            </a:r>
            <a:endParaRPr lang="en-GB" sz="1200" kern="0" dirty="0">
              <a:solidFill>
                <a:schemeClr val="tx1"/>
              </a:solidFill>
              <a:latin typeface="Comic Sans MS" panose="030F0702030302020204" pitchFamily="66" charset="0"/>
              <a:cs typeface="Arial" panose="020B0604020202020204" pitchFamily="34" charset="0"/>
            </a:endParaRPr>
          </a:p>
        </p:txBody>
      </p:sp>
      <p:sp>
        <p:nvSpPr>
          <p:cNvPr id="28" name="Rounded Rectangle 27"/>
          <p:cNvSpPr/>
          <p:nvPr/>
        </p:nvSpPr>
        <p:spPr>
          <a:xfrm>
            <a:off x="1028560" y="5813615"/>
            <a:ext cx="2491130" cy="1044385"/>
          </a:xfrm>
          <a:prstGeom prst="roundRect">
            <a:avLst/>
          </a:prstGeom>
          <a:solidFill>
            <a:srgbClr val="FFFFFF"/>
          </a:solidFill>
          <a:ln>
            <a:solidFill>
              <a:srgbClr val="9E256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lang="en-GB" sz="1200" kern="0" dirty="0" smtClean="0">
                <a:solidFill>
                  <a:srgbClr val="FF0000"/>
                </a:solidFill>
                <a:latin typeface="Comic Sans MS" panose="030F0702030302020204" pitchFamily="66" charset="0"/>
                <a:cs typeface="Arial" panose="020B0604020202020204" pitchFamily="34" charset="0"/>
              </a:rPr>
              <a:t>Remember the rules to stay safe on the internet !</a:t>
            </a:r>
            <a:endParaRPr lang="en-GB" sz="1200" kern="0" dirty="0">
              <a:solidFill>
                <a:srgbClr val="FF0000"/>
              </a:solidFill>
              <a:latin typeface="Comic Sans MS" panose="030F0702030302020204" pitchFamily="66" charset="0"/>
              <a:cs typeface="Arial" panose="020B0604020202020204" pitchFamily="34" charset="0"/>
            </a:endParaRPr>
          </a:p>
        </p:txBody>
      </p:sp>
      <p:pic>
        <p:nvPicPr>
          <p:cNvPr id="2" name="Picture 1"/>
          <p:cNvPicPr>
            <a:picLocks noChangeAspect="1"/>
          </p:cNvPicPr>
          <p:nvPr/>
        </p:nvPicPr>
        <p:blipFill>
          <a:blip r:embed="rId12"/>
          <a:stretch>
            <a:fillRect/>
          </a:stretch>
        </p:blipFill>
        <p:spPr>
          <a:xfrm>
            <a:off x="8513284" y="5636029"/>
            <a:ext cx="1104405" cy="845560"/>
          </a:xfrm>
          <a:prstGeom prst="rect">
            <a:avLst/>
          </a:prstGeom>
        </p:spPr>
      </p:pic>
    </p:spTree>
    <p:extLst>
      <p:ext uri="{BB962C8B-B14F-4D97-AF65-F5344CB8AC3E}">
        <p14:creationId xmlns:p14="http://schemas.microsoft.com/office/powerpoint/2010/main" val="173983534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dirty="0" smtClean="0">
                <a:latin typeface="Comic Sans MS" panose="030F0702030302020204" pitchFamily="66" charset="0"/>
              </a:rPr>
              <a:t>My Trust Hand</a:t>
            </a:r>
            <a:endParaRPr lang="en-GB" dirty="0">
              <a:latin typeface="Comic Sans MS" panose="030F0702030302020204" pitchFamily="66" charset="0"/>
            </a:endParaRPr>
          </a:p>
        </p:txBody>
      </p:sp>
      <p:pic>
        <p:nvPicPr>
          <p:cNvPr id="8" name="Content Placeholder 5" descr="File:Main5.png"/>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600026" y="1690688"/>
            <a:ext cx="5291225" cy="5365228"/>
          </a:xfrm>
        </p:spPr>
      </p:pic>
      <p:sp>
        <p:nvSpPr>
          <p:cNvPr id="12" name="Rectangle 11"/>
          <p:cNvSpPr/>
          <p:nvPr/>
        </p:nvSpPr>
        <p:spPr>
          <a:xfrm>
            <a:off x="7836131" y="1690688"/>
            <a:ext cx="2854036" cy="1477328"/>
          </a:xfrm>
          <a:prstGeom prst="rect">
            <a:avLst/>
          </a:prstGeom>
          <a:ln w="57150">
            <a:solidFill>
              <a:srgbClr val="0070C0"/>
            </a:solidFill>
          </a:ln>
        </p:spPr>
        <p:txBody>
          <a:bodyPr wrap="square">
            <a:spAutoFit/>
          </a:bodyPr>
          <a:lstStyle/>
          <a:p>
            <a:r>
              <a:rPr lang="en-GB" dirty="0" smtClean="0">
                <a:latin typeface="Comic Sans MS" panose="030F0702030302020204" pitchFamily="66" charset="0"/>
              </a:rPr>
              <a:t>In the fingers write the names or stick images of 5 people you can</a:t>
            </a:r>
          </a:p>
          <a:p>
            <a:r>
              <a:rPr lang="en-GB" dirty="0" smtClean="0">
                <a:latin typeface="Comic Sans MS" panose="030F0702030302020204" pitchFamily="66" charset="0"/>
              </a:rPr>
              <a:t>can talk to if you are</a:t>
            </a:r>
          </a:p>
          <a:p>
            <a:r>
              <a:rPr lang="en-GB" dirty="0" smtClean="0">
                <a:latin typeface="Comic Sans MS" panose="030F0702030302020204" pitchFamily="66" charset="0"/>
              </a:rPr>
              <a:t>worried or upset.</a:t>
            </a:r>
            <a:endParaRPr lang="en-GB" dirty="0">
              <a:latin typeface="Comic Sans MS" panose="030F0702030302020204" pitchFamily="66" charset="0"/>
            </a:endParaRPr>
          </a:p>
        </p:txBody>
      </p:sp>
      <p:sp>
        <p:nvSpPr>
          <p:cNvPr id="14" name="Rectangle 13"/>
          <p:cNvSpPr/>
          <p:nvPr/>
        </p:nvSpPr>
        <p:spPr>
          <a:xfrm>
            <a:off x="5839021" y="6012472"/>
            <a:ext cx="5514779" cy="369332"/>
          </a:xfrm>
          <a:prstGeom prst="rect">
            <a:avLst/>
          </a:prstGeom>
        </p:spPr>
        <p:txBody>
          <a:bodyPr wrap="none">
            <a:spAutoFit/>
          </a:bodyPr>
          <a:lstStyle/>
          <a:p>
            <a:r>
              <a:rPr lang="en-GB" dirty="0" err="1" smtClean="0"/>
              <a:t>Childline</a:t>
            </a:r>
            <a:r>
              <a:rPr lang="en-GB" dirty="0" smtClean="0"/>
              <a:t> on call anytime. Childline.org.uk   Tel 0800 1111</a:t>
            </a:r>
            <a:endParaRPr lang="en-GB" dirty="0"/>
          </a:p>
        </p:txBody>
      </p:sp>
      <p:sp>
        <p:nvSpPr>
          <p:cNvPr id="16" name="Rectangle 15"/>
          <p:cNvSpPr/>
          <p:nvPr/>
        </p:nvSpPr>
        <p:spPr>
          <a:xfrm>
            <a:off x="7836131" y="3357639"/>
            <a:ext cx="2854036" cy="2031325"/>
          </a:xfrm>
          <a:prstGeom prst="rect">
            <a:avLst/>
          </a:prstGeom>
          <a:ln w="57150">
            <a:solidFill>
              <a:srgbClr val="0070C0"/>
            </a:solidFill>
          </a:ln>
        </p:spPr>
        <p:txBody>
          <a:bodyPr wrap="square">
            <a:spAutoFit/>
          </a:bodyPr>
          <a:lstStyle/>
          <a:p>
            <a:r>
              <a:rPr lang="en-GB" dirty="0" smtClean="0">
                <a:latin typeface="Comic Sans MS" panose="030F0702030302020204" pitchFamily="66" charset="0"/>
              </a:rPr>
              <a:t>Use photographs or symbols to talk about people you know and trust. See the word document in the resources section/PSE on the school website.</a:t>
            </a:r>
            <a:endParaRPr lang="en-GB" dirty="0">
              <a:latin typeface="Comic Sans MS" panose="030F0702030302020204" pitchFamily="66" charset="0"/>
            </a:endParaRPr>
          </a:p>
        </p:txBody>
      </p:sp>
    </p:spTree>
    <p:extLst>
      <p:ext uri="{BB962C8B-B14F-4D97-AF65-F5344CB8AC3E}">
        <p14:creationId xmlns:p14="http://schemas.microsoft.com/office/powerpoint/2010/main" val="79427234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stretch>
            <a:fillRect/>
          </a:stretch>
        </p:blipFill>
        <p:spPr>
          <a:xfrm>
            <a:off x="1547812" y="52387"/>
            <a:ext cx="9096375" cy="6753225"/>
          </a:xfrm>
          <a:prstGeom prst="rect">
            <a:avLst/>
          </a:prstGeom>
        </p:spPr>
      </p:pic>
    </p:spTree>
    <p:extLst>
      <p:ext uri="{BB962C8B-B14F-4D97-AF65-F5344CB8AC3E}">
        <p14:creationId xmlns:p14="http://schemas.microsoft.com/office/powerpoint/2010/main" val="226940929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13509" y="1055081"/>
            <a:ext cx="10515600" cy="1325563"/>
          </a:xfrm>
        </p:spPr>
        <p:txBody>
          <a:bodyPr>
            <a:normAutofit fontScale="90000"/>
          </a:bodyPr>
          <a:lstStyle/>
          <a:p>
            <a:r>
              <a:rPr lang="en-GB" sz="3300" dirty="0" smtClean="0">
                <a:latin typeface="Comic Sans MS" panose="030F0702030302020204" pitchFamily="66" charset="0"/>
              </a:rPr>
              <a:t/>
            </a:r>
            <a:br>
              <a:rPr lang="en-GB" sz="3300" dirty="0" smtClean="0">
                <a:latin typeface="Comic Sans MS" panose="030F0702030302020204" pitchFamily="66" charset="0"/>
              </a:rPr>
            </a:br>
            <a:r>
              <a:rPr lang="en-GB" sz="3300" dirty="0">
                <a:latin typeface="Comic Sans MS" panose="030F0702030302020204" pitchFamily="66" charset="0"/>
              </a:rPr>
              <a:t/>
            </a:r>
            <a:br>
              <a:rPr lang="en-GB" sz="3300" dirty="0">
                <a:latin typeface="Comic Sans MS" panose="030F0702030302020204" pitchFamily="66" charset="0"/>
              </a:rPr>
            </a:br>
            <a:r>
              <a:rPr lang="en-GB" sz="3300" dirty="0" smtClean="0">
                <a:latin typeface="Comic Sans MS" panose="030F0702030302020204" pitchFamily="66" charset="0"/>
              </a:rPr>
              <a:t/>
            </a:r>
            <a:br>
              <a:rPr lang="en-GB" sz="3300" dirty="0" smtClean="0">
                <a:latin typeface="Comic Sans MS" panose="030F0702030302020204" pitchFamily="66" charset="0"/>
              </a:rPr>
            </a:br>
            <a:endParaRPr lang="en-GB" dirty="0"/>
          </a:p>
        </p:txBody>
      </p:sp>
      <p:pic>
        <p:nvPicPr>
          <p:cNvPr id="7" name="Content Placeholder 6" descr="Middle Grades Maven: March 2012"/>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8023599" y="930174"/>
            <a:ext cx="2562225" cy="3781425"/>
          </a:xfrm>
        </p:spPr>
      </p:pic>
      <p:sp>
        <p:nvSpPr>
          <p:cNvPr id="9" name="Rectangle 8"/>
          <p:cNvSpPr/>
          <p:nvPr/>
        </p:nvSpPr>
        <p:spPr>
          <a:xfrm>
            <a:off x="1753275" y="3119643"/>
            <a:ext cx="5260607" cy="369332"/>
          </a:xfrm>
          <a:prstGeom prst="rect">
            <a:avLst/>
          </a:prstGeom>
        </p:spPr>
        <p:txBody>
          <a:bodyPr wrap="none">
            <a:spAutoFit/>
          </a:bodyPr>
          <a:lstStyle/>
          <a:p>
            <a:r>
              <a:rPr lang="en-GB" u="sng" dirty="0">
                <a:solidFill>
                  <a:srgbClr val="0563C1"/>
                </a:solidFill>
                <a:latin typeface="Calibri" panose="020F0502020204030204" pitchFamily="34" charset="0"/>
                <a:ea typeface="Calibri" panose="020F0502020204030204" pitchFamily="34" charset="0"/>
                <a:cs typeface="Times New Roman" panose="02020603050405020304" pitchFamily="18" charset="0"/>
                <a:hlinkClick r:id="rId3"/>
              </a:rPr>
              <a:t>https://www.childline.org.uk/toolbox/games/balloon/</a:t>
            </a:r>
            <a:endParaRPr lang="en-GB" dirty="0"/>
          </a:p>
        </p:txBody>
      </p:sp>
      <p:sp>
        <p:nvSpPr>
          <p:cNvPr id="3" name="Rectangle 2"/>
          <p:cNvSpPr/>
          <p:nvPr/>
        </p:nvSpPr>
        <p:spPr>
          <a:xfrm>
            <a:off x="1102821" y="1277035"/>
            <a:ext cx="6096000" cy="1200329"/>
          </a:xfrm>
          <a:prstGeom prst="rect">
            <a:avLst/>
          </a:prstGeom>
        </p:spPr>
        <p:txBody>
          <a:bodyPr>
            <a:spAutoFit/>
          </a:bodyPr>
          <a:lstStyle/>
          <a:p>
            <a:r>
              <a:rPr lang="en-GB" sz="2400" dirty="0">
                <a:solidFill>
                  <a:srgbClr val="000000"/>
                </a:solidFill>
                <a:latin typeface="Comic Sans MS" panose="030F0702030302020204" pitchFamily="66" charset="0"/>
              </a:rPr>
              <a:t>If a child you know asks you for help, you may find the </a:t>
            </a:r>
            <a:r>
              <a:rPr lang="en-GB" sz="2400" dirty="0">
                <a:latin typeface="Comic Sans MS" panose="030F0702030302020204" pitchFamily="66" charset="0"/>
              </a:rPr>
              <a:t>following game helpful in relieving some of their worries</a:t>
            </a:r>
          </a:p>
        </p:txBody>
      </p:sp>
    </p:spTree>
    <p:extLst>
      <p:ext uri="{BB962C8B-B14F-4D97-AF65-F5344CB8AC3E}">
        <p14:creationId xmlns:p14="http://schemas.microsoft.com/office/powerpoint/2010/main" val="191008430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101</TotalTime>
  <Words>210</Words>
  <Application>Microsoft Office PowerPoint</Application>
  <PresentationFormat>Widescreen</PresentationFormat>
  <Paragraphs>26</Paragraphs>
  <Slides>5</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5</vt:i4>
      </vt:variant>
    </vt:vector>
  </HeadingPairs>
  <TitlesOfParts>
    <vt:vector size="11" baseType="lpstr">
      <vt:lpstr>Arial</vt:lpstr>
      <vt:lpstr>Calibri</vt:lpstr>
      <vt:lpstr>Calibri Light</vt:lpstr>
      <vt:lpstr>Comic Sans MS</vt:lpstr>
      <vt:lpstr>Times New Roman</vt:lpstr>
      <vt:lpstr>Office Theme</vt:lpstr>
      <vt:lpstr>People we can ask for help.</vt:lpstr>
      <vt:lpstr>PowerPoint Presentation</vt:lpstr>
      <vt:lpstr>My Trust Hand</vt:lpstr>
      <vt:lpstr>PowerPoint Presentation</vt:lpstr>
      <vt:lpstr>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Julie Gaynor</dc:creator>
  <cp:lastModifiedBy>Julie Gaynor</cp:lastModifiedBy>
  <cp:revision>13</cp:revision>
  <dcterms:created xsi:type="dcterms:W3CDTF">2020-03-31T11:51:41Z</dcterms:created>
  <dcterms:modified xsi:type="dcterms:W3CDTF">2020-04-01T12:32:23Z</dcterms:modified>
</cp:coreProperties>
</file>