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311" autoAdjust="0"/>
  </p:normalViewPr>
  <p:slideViewPr>
    <p:cSldViewPr snapToGrid="0">
      <p:cViewPr varScale="1">
        <p:scale>
          <a:sx n="81" d="100"/>
          <a:sy n="81" d="100"/>
        </p:scale>
        <p:origin x="132"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A10F4-83FB-2643-B69E-50E1CAF57BC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43D1DDC-75B2-084D-8967-C3E8705DB4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3A0370F-7BEA-BE4A-853C-600A340A4DE9}"/>
              </a:ext>
            </a:extLst>
          </p:cNvPr>
          <p:cNvSpPr>
            <a:spLocks noGrp="1"/>
          </p:cNvSpPr>
          <p:nvPr>
            <p:ph type="dt" sz="half" idx="10"/>
          </p:nvPr>
        </p:nvSpPr>
        <p:spPr/>
        <p:txBody>
          <a:bodyPr/>
          <a:lstStyle/>
          <a:p>
            <a:fld id="{C981D040-40D6-C54A-8804-6618A004C044}" type="datetimeFigureOut">
              <a:rPr lang="en-US" smtClean="0"/>
              <a:t>9/9/2025</a:t>
            </a:fld>
            <a:endParaRPr lang="en-US"/>
          </a:p>
        </p:txBody>
      </p:sp>
      <p:sp>
        <p:nvSpPr>
          <p:cNvPr id="5" name="Footer Placeholder 4">
            <a:extLst>
              <a:ext uri="{FF2B5EF4-FFF2-40B4-BE49-F238E27FC236}">
                <a16:creationId xmlns:a16="http://schemas.microsoft.com/office/drawing/2014/main" id="{5DA36230-012E-494D-9E95-A844F6E063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CDB7A8-12EA-FB40-8BDD-E872B1F1A36F}"/>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1017331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E0F27-831B-B74D-A69E-2594C527CCC7}"/>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4F4DC45-9292-E949-9C25-CAB8891DE14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5CA76C7-6F01-7D47-B821-25E7245666D7}"/>
              </a:ext>
            </a:extLst>
          </p:cNvPr>
          <p:cNvSpPr>
            <a:spLocks noGrp="1"/>
          </p:cNvSpPr>
          <p:nvPr>
            <p:ph type="dt" sz="half" idx="10"/>
          </p:nvPr>
        </p:nvSpPr>
        <p:spPr/>
        <p:txBody>
          <a:bodyPr/>
          <a:lstStyle/>
          <a:p>
            <a:fld id="{C981D040-40D6-C54A-8804-6618A004C044}" type="datetimeFigureOut">
              <a:rPr lang="en-US" smtClean="0"/>
              <a:t>9/9/2025</a:t>
            </a:fld>
            <a:endParaRPr lang="en-US"/>
          </a:p>
        </p:txBody>
      </p:sp>
      <p:sp>
        <p:nvSpPr>
          <p:cNvPr id="5" name="Footer Placeholder 4">
            <a:extLst>
              <a:ext uri="{FF2B5EF4-FFF2-40B4-BE49-F238E27FC236}">
                <a16:creationId xmlns:a16="http://schemas.microsoft.com/office/drawing/2014/main" id="{BECB46EC-488A-3347-B9DD-F00D0F47A8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3FF271-34A6-0043-BE5F-9E41298E7F78}"/>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830614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8F5A51-8047-5947-92C7-A310B42EABA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0E85B3F-F0A1-E149-84AF-049B54778D6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4BDDE76-AACC-0E4A-8216-46496829C687}"/>
              </a:ext>
            </a:extLst>
          </p:cNvPr>
          <p:cNvSpPr>
            <a:spLocks noGrp="1"/>
          </p:cNvSpPr>
          <p:nvPr>
            <p:ph type="dt" sz="half" idx="10"/>
          </p:nvPr>
        </p:nvSpPr>
        <p:spPr/>
        <p:txBody>
          <a:bodyPr/>
          <a:lstStyle/>
          <a:p>
            <a:fld id="{C981D040-40D6-C54A-8804-6618A004C044}" type="datetimeFigureOut">
              <a:rPr lang="en-US" smtClean="0"/>
              <a:t>9/9/2025</a:t>
            </a:fld>
            <a:endParaRPr lang="en-US"/>
          </a:p>
        </p:txBody>
      </p:sp>
      <p:sp>
        <p:nvSpPr>
          <p:cNvPr id="5" name="Footer Placeholder 4">
            <a:extLst>
              <a:ext uri="{FF2B5EF4-FFF2-40B4-BE49-F238E27FC236}">
                <a16:creationId xmlns:a16="http://schemas.microsoft.com/office/drawing/2014/main" id="{28A03C96-B89D-FD47-8794-62BC7CF244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B31B83-5CEB-6143-8FA1-42ADCB0D9418}"/>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89317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17FCC-853E-3C48-926A-5B4738B0BE4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1FC1C3-49C2-534C-86AC-0714FB280E8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2F05001-232C-074A-ADAA-64D8F876AFCE}"/>
              </a:ext>
            </a:extLst>
          </p:cNvPr>
          <p:cNvSpPr>
            <a:spLocks noGrp="1"/>
          </p:cNvSpPr>
          <p:nvPr>
            <p:ph type="dt" sz="half" idx="10"/>
          </p:nvPr>
        </p:nvSpPr>
        <p:spPr/>
        <p:txBody>
          <a:bodyPr/>
          <a:lstStyle/>
          <a:p>
            <a:fld id="{C981D040-40D6-C54A-8804-6618A004C044}" type="datetimeFigureOut">
              <a:rPr lang="en-US" smtClean="0"/>
              <a:t>9/9/2025</a:t>
            </a:fld>
            <a:endParaRPr lang="en-US"/>
          </a:p>
        </p:txBody>
      </p:sp>
      <p:sp>
        <p:nvSpPr>
          <p:cNvPr id="5" name="Footer Placeholder 4">
            <a:extLst>
              <a:ext uri="{FF2B5EF4-FFF2-40B4-BE49-F238E27FC236}">
                <a16:creationId xmlns:a16="http://schemas.microsoft.com/office/drawing/2014/main" id="{85A8B34B-6DF2-9446-AC92-B07AFADC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59E28E-984F-B746-9415-4DB46843551F}"/>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543625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E8CC2-5077-5C43-A17E-506253B9D00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D7D1B853-D058-5E45-A659-67297CF595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A196264-DFF9-774F-8656-361E4F3D50DF}"/>
              </a:ext>
            </a:extLst>
          </p:cNvPr>
          <p:cNvSpPr>
            <a:spLocks noGrp="1"/>
          </p:cNvSpPr>
          <p:nvPr>
            <p:ph type="dt" sz="half" idx="10"/>
          </p:nvPr>
        </p:nvSpPr>
        <p:spPr/>
        <p:txBody>
          <a:bodyPr/>
          <a:lstStyle/>
          <a:p>
            <a:fld id="{C981D040-40D6-C54A-8804-6618A004C044}" type="datetimeFigureOut">
              <a:rPr lang="en-US" smtClean="0"/>
              <a:t>9/9/2025</a:t>
            </a:fld>
            <a:endParaRPr lang="en-US"/>
          </a:p>
        </p:txBody>
      </p:sp>
      <p:sp>
        <p:nvSpPr>
          <p:cNvPr id="5" name="Footer Placeholder 4">
            <a:extLst>
              <a:ext uri="{FF2B5EF4-FFF2-40B4-BE49-F238E27FC236}">
                <a16:creationId xmlns:a16="http://schemas.microsoft.com/office/drawing/2014/main" id="{06EA8196-E489-1041-9CE0-344E6DE276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1D2FE2-B335-F041-9D59-58F6F3454522}"/>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451965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DC2CC-29C0-0346-A986-81595C30268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4DA3AA7-B2D3-BE45-8684-21DA5315955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A7DC296-840B-F04C-BC3B-8D072174694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ACFB66D-D9A8-B54D-AE2B-AEC23960753F}"/>
              </a:ext>
            </a:extLst>
          </p:cNvPr>
          <p:cNvSpPr>
            <a:spLocks noGrp="1"/>
          </p:cNvSpPr>
          <p:nvPr>
            <p:ph type="dt" sz="half" idx="10"/>
          </p:nvPr>
        </p:nvSpPr>
        <p:spPr/>
        <p:txBody>
          <a:bodyPr/>
          <a:lstStyle/>
          <a:p>
            <a:fld id="{C981D040-40D6-C54A-8804-6618A004C044}" type="datetimeFigureOut">
              <a:rPr lang="en-US" smtClean="0"/>
              <a:t>9/9/2025</a:t>
            </a:fld>
            <a:endParaRPr lang="en-US"/>
          </a:p>
        </p:txBody>
      </p:sp>
      <p:sp>
        <p:nvSpPr>
          <p:cNvPr id="6" name="Footer Placeholder 5">
            <a:extLst>
              <a:ext uri="{FF2B5EF4-FFF2-40B4-BE49-F238E27FC236}">
                <a16:creationId xmlns:a16="http://schemas.microsoft.com/office/drawing/2014/main" id="{8DCE80D7-E20C-554D-A80C-E046EE51C5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D49D61-E0DF-4B4B-B6DA-C5FBAE68D4D7}"/>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1730680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51AC8-042A-7C4B-AFB5-FA1C8D4F130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E07712B-0376-5A4E-A4DF-69131A5490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5F2050E-81E5-C049-B018-F5A474342EF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9DE3675-E806-6140-9A5D-D27325437E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140A6B5-339F-5340-A489-89B2AC9A77C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BA62139-F313-3D4B-B3E5-BDB2371716FC}"/>
              </a:ext>
            </a:extLst>
          </p:cNvPr>
          <p:cNvSpPr>
            <a:spLocks noGrp="1"/>
          </p:cNvSpPr>
          <p:nvPr>
            <p:ph type="dt" sz="half" idx="10"/>
          </p:nvPr>
        </p:nvSpPr>
        <p:spPr/>
        <p:txBody>
          <a:bodyPr/>
          <a:lstStyle/>
          <a:p>
            <a:fld id="{C981D040-40D6-C54A-8804-6618A004C044}" type="datetimeFigureOut">
              <a:rPr lang="en-US" smtClean="0"/>
              <a:t>9/9/2025</a:t>
            </a:fld>
            <a:endParaRPr lang="en-US"/>
          </a:p>
        </p:txBody>
      </p:sp>
      <p:sp>
        <p:nvSpPr>
          <p:cNvPr id="8" name="Footer Placeholder 7">
            <a:extLst>
              <a:ext uri="{FF2B5EF4-FFF2-40B4-BE49-F238E27FC236}">
                <a16:creationId xmlns:a16="http://schemas.microsoft.com/office/drawing/2014/main" id="{8E345FA6-158F-D84F-AF3A-00253E1945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B671A4-9618-DF49-BE88-2D08E485199D}"/>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845441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A9419-A0F4-674D-AE67-835E749A39D6}"/>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E1898A5-890D-714A-AAAD-E139C0B34239}"/>
              </a:ext>
            </a:extLst>
          </p:cNvPr>
          <p:cNvSpPr>
            <a:spLocks noGrp="1"/>
          </p:cNvSpPr>
          <p:nvPr>
            <p:ph type="dt" sz="half" idx="10"/>
          </p:nvPr>
        </p:nvSpPr>
        <p:spPr/>
        <p:txBody>
          <a:bodyPr/>
          <a:lstStyle/>
          <a:p>
            <a:fld id="{C981D040-40D6-C54A-8804-6618A004C044}" type="datetimeFigureOut">
              <a:rPr lang="en-US" smtClean="0"/>
              <a:t>9/9/2025</a:t>
            </a:fld>
            <a:endParaRPr lang="en-US"/>
          </a:p>
        </p:txBody>
      </p:sp>
      <p:sp>
        <p:nvSpPr>
          <p:cNvPr id="4" name="Footer Placeholder 3">
            <a:extLst>
              <a:ext uri="{FF2B5EF4-FFF2-40B4-BE49-F238E27FC236}">
                <a16:creationId xmlns:a16="http://schemas.microsoft.com/office/drawing/2014/main" id="{591F5150-E770-7348-BF26-4AD3CEAD2EC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D5E385-F4AC-2543-BB78-921D188AFCA7}"/>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735567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9E86A0-108E-804F-BD19-0A7FF95F0F21}"/>
              </a:ext>
            </a:extLst>
          </p:cNvPr>
          <p:cNvSpPr>
            <a:spLocks noGrp="1"/>
          </p:cNvSpPr>
          <p:nvPr>
            <p:ph type="dt" sz="half" idx="10"/>
          </p:nvPr>
        </p:nvSpPr>
        <p:spPr/>
        <p:txBody>
          <a:bodyPr/>
          <a:lstStyle/>
          <a:p>
            <a:fld id="{C981D040-40D6-C54A-8804-6618A004C044}" type="datetimeFigureOut">
              <a:rPr lang="en-US" smtClean="0"/>
              <a:t>9/9/2025</a:t>
            </a:fld>
            <a:endParaRPr lang="en-US"/>
          </a:p>
        </p:txBody>
      </p:sp>
      <p:sp>
        <p:nvSpPr>
          <p:cNvPr id="3" name="Footer Placeholder 2">
            <a:extLst>
              <a:ext uri="{FF2B5EF4-FFF2-40B4-BE49-F238E27FC236}">
                <a16:creationId xmlns:a16="http://schemas.microsoft.com/office/drawing/2014/main" id="{09B2E941-95C2-894F-8596-09A48D1A14E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2364D8F-9C21-F146-B533-35D06A58FA39}"/>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329125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C8450-ED96-E54A-AA5E-53CB2C2A338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D15F46E-0418-9348-8389-229A2DECC6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01EBCC4-BDDD-9D43-ADF6-378D64E9E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35C5341-75B3-064A-A5CB-47C1207862E0}"/>
              </a:ext>
            </a:extLst>
          </p:cNvPr>
          <p:cNvSpPr>
            <a:spLocks noGrp="1"/>
          </p:cNvSpPr>
          <p:nvPr>
            <p:ph type="dt" sz="half" idx="10"/>
          </p:nvPr>
        </p:nvSpPr>
        <p:spPr/>
        <p:txBody>
          <a:bodyPr/>
          <a:lstStyle/>
          <a:p>
            <a:fld id="{C981D040-40D6-C54A-8804-6618A004C044}" type="datetimeFigureOut">
              <a:rPr lang="en-US" smtClean="0"/>
              <a:t>9/9/2025</a:t>
            </a:fld>
            <a:endParaRPr lang="en-US"/>
          </a:p>
        </p:txBody>
      </p:sp>
      <p:sp>
        <p:nvSpPr>
          <p:cNvPr id="6" name="Footer Placeholder 5">
            <a:extLst>
              <a:ext uri="{FF2B5EF4-FFF2-40B4-BE49-F238E27FC236}">
                <a16:creationId xmlns:a16="http://schemas.microsoft.com/office/drawing/2014/main" id="{8C3ECD7C-7FD5-1443-886C-4AEF8850AA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02B1F1-B089-7142-A4F4-6D4AB2BBAFEA}"/>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189255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C725A-CB28-0D4F-8702-B928CA9EF18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33AAEE7-0338-6243-A3F5-B03D2B9F0F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5D7441-4C90-9044-A2A7-0DA86C8894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B85AE4-67CE-2447-93F2-6055A27CD1E9}"/>
              </a:ext>
            </a:extLst>
          </p:cNvPr>
          <p:cNvSpPr>
            <a:spLocks noGrp="1"/>
          </p:cNvSpPr>
          <p:nvPr>
            <p:ph type="dt" sz="half" idx="10"/>
          </p:nvPr>
        </p:nvSpPr>
        <p:spPr/>
        <p:txBody>
          <a:bodyPr/>
          <a:lstStyle/>
          <a:p>
            <a:fld id="{C981D040-40D6-C54A-8804-6618A004C044}" type="datetimeFigureOut">
              <a:rPr lang="en-US" smtClean="0"/>
              <a:t>9/9/2025</a:t>
            </a:fld>
            <a:endParaRPr lang="en-US"/>
          </a:p>
        </p:txBody>
      </p:sp>
      <p:sp>
        <p:nvSpPr>
          <p:cNvPr id="6" name="Footer Placeholder 5">
            <a:extLst>
              <a:ext uri="{FF2B5EF4-FFF2-40B4-BE49-F238E27FC236}">
                <a16:creationId xmlns:a16="http://schemas.microsoft.com/office/drawing/2014/main" id="{8DC31525-629B-5546-9820-35640C2A0E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D22B08-7024-A146-B442-F97B4ECD2483}"/>
              </a:ext>
            </a:extLst>
          </p:cNvPr>
          <p:cNvSpPr>
            <a:spLocks noGrp="1"/>
          </p:cNvSpPr>
          <p:nvPr>
            <p:ph type="sldNum" sz="quarter" idx="12"/>
          </p:nvPr>
        </p:nvSpPr>
        <p:spPr/>
        <p:txBody>
          <a:bodyPr/>
          <a:lstStyle/>
          <a:p>
            <a:fld id="{01120899-06DA-E641-B7DF-6BDC9C51A562}" type="slidenum">
              <a:rPr lang="en-US" smtClean="0"/>
              <a:t>‹#›</a:t>
            </a:fld>
            <a:endParaRPr lang="en-US"/>
          </a:p>
        </p:txBody>
      </p:sp>
    </p:spTree>
    <p:extLst>
      <p:ext uri="{BB962C8B-B14F-4D97-AF65-F5344CB8AC3E}">
        <p14:creationId xmlns:p14="http://schemas.microsoft.com/office/powerpoint/2010/main" val="3668709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2B8AEA-ABF7-6F4F-9E85-E6A2802EFA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79A826D-8FDF-6744-96FF-BDA877D74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72FB35F-64CB-A145-B670-C9E76C2FBF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81D040-40D6-C54A-8804-6618A004C044}" type="datetimeFigureOut">
              <a:rPr lang="en-US" smtClean="0"/>
              <a:t>9/9/2025</a:t>
            </a:fld>
            <a:endParaRPr lang="en-US"/>
          </a:p>
        </p:txBody>
      </p:sp>
      <p:sp>
        <p:nvSpPr>
          <p:cNvPr id="5" name="Footer Placeholder 4">
            <a:extLst>
              <a:ext uri="{FF2B5EF4-FFF2-40B4-BE49-F238E27FC236}">
                <a16:creationId xmlns:a16="http://schemas.microsoft.com/office/drawing/2014/main" id="{1D84AE87-4F1F-F946-A81A-1A5A5E5589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6B2CE41-D9C8-4C47-9FC9-80AA68AD80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120899-06DA-E641-B7DF-6BDC9C51A562}" type="slidenum">
              <a:rPr lang="en-US" smtClean="0"/>
              <a:t>‹#›</a:t>
            </a:fld>
            <a:endParaRPr lang="en-US"/>
          </a:p>
        </p:txBody>
      </p:sp>
    </p:spTree>
    <p:extLst>
      <p:ext uri="{BB962C8B-B14F-4D97-AF65-F5344CB8AC3E}">
        <p14:creationId xmlns:p14="http://schemas.microsoft.com/office/powerpoint/2010/main" val="2254866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005C864-0EA8-FB4F-B13D-E961EB33B165}"/>
              </a:ext>
            </a:extLst>
          </p:cNvPr>
          <p:cNvSpPr txBox="1"/>
          <p:nvPr/>
        </p:nvSpPr>
        <p:spPr>
          <a:xfrm>
            <a:off x="-189645" y="746393"/>
            <a:ext cx="11833631" cy="646331"/>
          </a:xfrm>
          <a:prstGeom prst="rect">
            <a:avLst/>
          </a:prstGeom>
          <a:noFill/>
        </p:spPr>
        <p:txBody>
          <a:bodyPr wrap="square">
            <a:spAutoFit/>
          </a:bodyPr>
          <a:lstStyle/>
          <a:p>
            <a:endParaRPr lang="en-US" sz="1800" dirty="0"/>
          </a:p>
          <a:p>
            <a:endParaRPr lang="en-US" sz="1800" dirty="0"/>
          </a:p>
        </p:txBody>
      </p:sp>
      <p:pic>
        <p:nvPicPr>
          <p:cNvPr id="1028" name="Picture 4" descr="Fall Background Images | Free iPhone &amp; Zoom HD Wallpapers &amp; Vectors -  rawpixel">
            <a:extLst>
              <a:ext uri="{FF2B5EF4-FFF2-40B4-BE49-F238E27FC236}">
                <a16:creationId xmlns:a16="http://schemas.microsoft.com/office/drawing/2014/main" id="{678A39A1-1571-40B4-B58A-0354536CBE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964878"/>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a:extLst>
              <a:ext uri="{FF2B5EF4-FFF2-40B4-BE49-F238E27FC236}">
                <a16:creationId xmlns:a16="http://schemas.microsoft.com/office/drawing/2014/main" id="{62F595C4-551E-4ACE-ADC3-6D7E97E7278C}"/>
              </a:ext>
            </a:extLst>
          </p:cNvPr>
          <p:cNvSpPr/>
          <p:nvPr/>
        </p:nvSpPr>
        <p:spPr>
          <a:xfrm>
            <a:off x="641011" y="2139117"/>
            <a:ext cx="7743572" cy="4524315"/>
          </a:xfrm>
          <a:prstGeom prst="rect">
            <a:avLst/>
          </a:prstGeom>
        </p:spPr>
        <p:txBody>
          <a:bodyPr wrap="square">
            <a:spAutoFit/>
          </a:bodyPr>
          <a:lstStyle/>
          <a:p>
            <a:r>
              <a:rPr lang="en-GB" dirty="0">
                <a:solidFill>
                  <a:schemeClr val="accent2">
                    <a:lumMod val="50000"/>
                  </a:schemeClr>
                </a:solidFill>
              </a:rPr>
              <a:t>Welcome to the Autumn Term! We hope that you</a:t>
            </a:r>
            <a:r>
              <a:rPr lang="en-US" dirty="0">
                <a:solidFill>
                  <a:schemeClr val="accent2">
                    <a:lumMod val="50000"/>
                  </a:schemeClr>
                </a:solidFill>
              </a:rPr>
              <a:t> ha</a:t>
            </a:r>
            <a:r>
              <a:rPr lang="en-GB" dirty="0" err="1">
                <a:solidFill>
                  <a:schemeClr val="accent2">
                    <a:lumMod val="50000"/>
                  </a:schemeClr>
                </a:solidFill>
              </a:rPr>
              <a:t>ve</a:t>
            </a:r>
            <a:r>
              <a:rPr lang="en-GB" dirty="0">
                <a:solidFill>
                  <a:schemeClr val="accent2">
                    <a:lumMod val="50000"/>
                  </a:schemeClr>
                </a:solidFill>
              </a:rPr>
              <a:t> had a </a:t>
            </a:r>
            <a:r>
              <a:rPr lang="en-US" dirty="0">
                <a:solidFill>
                  <a:schemeClr val="accent2">
                    <a:lumMod val="50000"/>
                  </a:schemeClr>
                </a:solidFill>
              </a:rPr>
              <a:t>lovely summer </a:t>
            </a:r>
            <a:r>
              <a:rPr lang="en-GB" dirty="0">
                <a:solidFill>
                  <a:schemeClr val="accent2">
                    <a:lumMod val="50000"/>
                  </a:schemeClr>
                </a:solidFill>
              </a:rPr>
              <a:t>holiday and enjoyed </a:t>
            </a:r>
            <a:r>
              <a:rPr lang="en-US" dirty="0">
                <a:solidFill>
                  <a:schemeClr val="accent2">
                    <a:lumMod val="50000"/>
                  </a:schemeClr>
                </a:solidFill>
              </a:rPr>
              <a:t>your</a:t>
            </a:r>
            <a:r>
              <a:rPr lang="en-GB" dirty="0">
                <a:solidFill>
                  <a:schemeClr val="accent2">
                    <a:lumMod val="50000"/>
                  </a:schemeClr>
                </a:solidFill>
              </a:rPr>
              <a:t> time with family and friends. We</a:t>
            </a:r>
            <a:r>
              <a:rPr lang="en-US" dirty="0">
                <a:solidFill>
                  <a:schemeClr val="accent2">
                    <a:lumMod val="50000"/>
                  </a:schemeClr>
                </a:solidFill>
              </a:rPr>
              <a:t> a</a:t>
            </a:r>
            <a:r>
              <a:rPr lang="en-GB" dirty="0">
                <a:solidFill>
                  <a:schemeClr val="accent2">
                    <a:lumMod val="50000"/>
                  </a:schemeClr>
                </a:solidFill>
              </a:rPr>
              <a:t>re all ready to welcome the children back for fantastic </a:t>
            </a:r>
            <a:r>
              <a:rPr lang="en-US" dirty="0">
                <a:solidFill>
                  <a:schemeClr val="accent2">
                    <a:lumMod val="50000"/>
                  </a:schemeClr>
                </a:solidFill>
              </a:rPr>
              <a:t>fun filled </a:t>
            </a:r>
            <a:r>
              <a:rPr lang="en-GB" dirty="0">
                <a:solidFill>
                  <a:schemeClr val="accent2">
                    <a:lumMod val="50000"/>
                  </a:schemeClr>
                </a:solidFill>
              </a:rPr>
              <a:t>term of learning. </a:t>
            </a:r>
          </a:p>
          <a:p>
            <a:endParaRPr lang="en-US" u="sng" dirty="0">
              <a:solidFill>
                <a:schemeClr val="accent2">
                  <a:lumMod val="50000"/>
                </a:schemeClr>
              </a:solidFill>
            </a:endParaRPr>
          </a:p>
          <a:p>
            <a:r>
              <a:rPr lang="en-US" u="sng" dirty="0">
                <a:solidFill>
                  <a:schemeClr val="accent2">
                    <a:lumMod val="50000"/>
                  </a:schemeClr>
                </a:solidFill>
              </a:rPr>
              <a:t>Meet the Team</a:t>
            </a:r>
          </a:p>
          <a:p>
            <a:r>
              <a:rPr lang="en-US" dirty="0">
                <a:solidFill>
                  <a:schemeClr val="accent2">
                    <a:lumMod val="50000"/>
                  </a:schemeClr>
                </a:solidFill>
              </a:rPr>
              <a:t>Paula – Class teacher</a:t>
            </a:r>
          </a:p>
          <a:p>
            <a:r>
              <a:rPr lang="en-US" dirty="0">
                <a:solidFill>
                  <a:schemeClr val="accent2">
                    <a:lumMod val="50000"/>
                  </a:schemeClr>
                </a:solidFill>
              </a:rPr>
              <a:t>Noor &amp; Rehana – Level three TAs</a:t>
            </a:r>
          </a:p>
          <a:p>
            <a:r>
              <a:rPr lang="en-US" dirty="0">
                <a:solidFill>
                  <a:schemeClr val="accent2">
                    <a:lumMod val="50000"/>
                  </a:schemeClr>
                </a:solidFill>
              </a:rPr>
              <a:t>Catherine, Sandra and Trish – Level one Tas</a:t>
            </a:r>
          </a:p>
          <a:p>
            <a:r>
              <a:rPr lang="en-US" dirty="0">
                <a:solidFill>
                  <a:schemeClr val="accent2">
                    <a:lumMod val="50000"/>
                  </a:schemeClr>
                </a:solidFill>
              </a:rPr>
              <a:t>Lisa – Lunchtime Support Assistant</a:t>
            </a:r>
          </a:p>
          <a:p>
            <a:endParaRPr lang="en-GB" dirty="0">
              <a:solidFill>
                <a:schemeClr val="accent2">
                  <a:lumMod val="50000"/>
                </a:schemeClr>
              </a:solidFill>
            </a:endParaRPr>
          </a:p>
          <a:p>
            <a:r>
              <a:rPr lang="en-GB" dirty="0">
                <a:solidFill>
                  <a:schemeClr val="accent2">
                    <a:lumMod val="50000"/>
                  </a:schemeClr>
                </a:solidFill>
              </a:rPr>
              <a:t>We would also like to welcome Rhys and Alex to Pelicans class.</a:t>
            </a:r>
            <a:endParaRPr lang="en-US" dirty="0">
              <a:solidFill>
                <a:schemeClr val="accent2">
                  <a:lumMod val="50000"/>
                </a:schemeClr>
              </a:solidFill>
            </a:endParaRPr>
          </a:p>
          <a:p>
            <a:endParaRPr lang="en-US" dirty="0">
              <a:solidFill>
                <a:schemeClr val="accent2">
                  <a:lumMod val="50000"/>
                </a:schemeClr>
              </a:solidFill>
            </a:endParaRPr>
          </a:p>
          <a:p>
            <a:r>
              <a:rPr lang="en-US" dirty="0">
                <a:solidFill>
                  <a:schemeClr val="accent2">
                    <a:lumMod val="50000"/>
                  </a:schemeClr>
                </a:solidFill>
              </a:rPr>
              <a:t>Our topic for the Autumn Term is </a:t>
            </a:r>
            <a:r>
              <a:rPr lang="en-US" b="1" dirty="0">
                <a:solidFill>
                  <a:schemeClr val="accent2">
                    <a:lumMod val="50000"/>
                  </a:schemeClr>
                </a:solidFill>
              </a:rPr>
              <a:t>Ourselves. </a:t>
            </a:r>
            <a:r>
              <a:rPr lang="en-US" dirty="0">
                <a:solidFill>
                  <a:schemeClr val="accent2">
                    <a:lumMod val="50000"/>
                  </a:schemeClr>
                </a:solidFill>
              </a:rPr>
              <a:t>Some of our activities will include sensory stories, exploring objects belonging to different cultures, identifying special people at home and at school.</a:t>
            </a:r>
          </a:p>
          <a:p>
            <a:r>
              <a:rPr lang="en-US" dirty="0">
                <a:solidFill>
                  <a:schemeClr val="accent2">
                    <a:lumMod val="50000"/>
                  </a:schemeClr>
                </a:solidFill>
              </a:rPr>
              <a:t> </a:t>
            </a:r>
          </a:p>
        </p:txBody>
      </p:sp>
      <p:sp>
        <p:nvSpPr>
          <p:cNvPr id="19" name="TextBox 18">
            <a:extLst>
              <a:ext uri="{FF2B5EF4-FFF2-40B4-BE49-F238E27FC236}">
                <a16:creationId xmlns:a16="http://schemas.microsoft.com/office/drawing/2014/main" id="{A8F0E8CA-05E7-4192-8191-4CF4B31E2D57}"/>
              </a:ext>
            </a:extLst>
          </p:cNvPr>
          <p:cNvSpPr txBox="1"/>
          <p:nvPr/>
        </p:nvSpPr>
        <p:spPr>
          <a:xfrm>
            <a:off x="201406" y="1270040"/>
            <a:ext cx="6178126" cy="369332"/>
          </a:xfrm>
          <a:prstGeom prst="rect">
            <a:avLst/>
          </a:prstGeom>
          <a:noFill/>
        </p:spPr>
        <p:txBody>
          <a:bodyPr wrap="square">
            <a:spAutoFit/>
          </a:bodyPr>
          <a:lstStyle/>
          <a:p>
            <a:r>
              <a:rPr lang="en-US" sz="1800" dirty="0"/>
              <a:t>           </a:t>
            </a:r>
            <a:r>
              <a:rPr lang="en-GB" sz="1800" b="1" u="sng" dirty="0">
                <a:solidFill>
                  <a:schemeClr val="accent2">
                    <a:lumMod val="50000"/>
                  </a:schemeClr>
                </a:solidFill>
              </a:rPr>
              <a:t>Pelicans Class Newsletter </a:t>
            </a:r>
            <a:r>
              <a:rPr lang="en-US" sz="1800" b="1" u="sng" dirty="0">
                <a:solidFill>
                  <a:schemeClr val="accent2">
                    <a:lumMod val="50000"/>
                  </a:schemeClr>
                </a:solidFill>
              </a:rPr>
              <a:t>Autumn Term</a:t>
            </a:r>
            <a:endParaRPr lang="en-US" b="1" u="sng" dirty="0">
              <a:solidFill>
                <a:schemeClr val="accent2">
                  <a:lumMod val="50000"/>
                </a:schemeClr>
              </a:solidFill>
            </a:endParaRPr>
          </a:p>
        </p:txBody>
      </p:sp>
    </p:spTree>
    <p:extLst>
      <p:ext uri="{BB962C8B-B14F-4D97-AF65-F5344CB8AC3E}">
        <p14:creationId xmlns:p14="http://schemas.microsoft.com/office/powerpoint/2010/main" val="810277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1">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descr="Fall Background Images | Free iPhone &amp; Zoom HD Wallpapers &amp; Vectors -  rawpixel">
            <a:extLst>
              <a:ext uri="{FF2B5EF4-FFF2-40B4-BE49-F238E27FC236}">
                <a16:creationId xmlns:a16="http://schemas.microsoft.com/office/drawing/2014/main" id="{AD1A9D50-AAA9-4FCF-9F69-180F2D4A45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8727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546D5B4C-5EAC-4C2B-8704-90FCF53182E9}"/>
              </a:ext>
            </a:extLst>
          </p:cNvPr>
          <p:cNvSpPr txBox="1"/>
          <p:nvPr/>
        </p:nvSpPr>
        <p:spPr>
          <a:xfrm>
            <a:off x="173410" y="2075064"/>
            <a:ext cx="8733084" cy="4462760"/>
          </a:xfrm>
          <a:prstGeom prst="rect">
            <a:avLst/>
          </a:prstGeom>
          <a:noFill/>
        </p:spPr>
        <p:txBody>
          <a:bodyPr wrap="square">
            <a:spAutoFit/>
          </a:bodyPr>
          <a:lstStyle/>
          <a:p>
            <a:r>
              <a:rPr lang="en-US" dirty="0">
                <a:solidFill>
                  <a:schemeClr val="accent2">
                    <a:lumMod val="50000"/>
                  </a:schemeClr>
                </a:solidFill>
              </a:rPr>
              <a:t>In </a:t>
            </a:r>
            <a:r>
              <a:rPr lang="en-US" dirty="0" err="1">
                <a:solidFill>
                  <a:schemeClr val="accent2">
                    <a:lumMod val="50000"/>
                  </a:schemeClr>
                </a:solidFill>
              </a:rPr>
              <a:t>Maths</a:t>
            </a:r>
            <a:r>
              <a:rPr lang="en-US" dirty="0">
                <a:solidFill>
                  <a:schemeClr val="accent2">
                    <a:lumMod val="50000"/>
                  </a:schemeClr>
                </a:solidFill>
              </a:rPr>
              <a:t> </a:t>
            </a:r>
            <a:r>
              <a:rPr lang="en-GB" dirty="0">
                <a:solidFill>
                  <a:schemeClr val="accent2">
                    <a:lumMod val="50000"/>
                  </a:schemeClr>
                </a:solidFill>
              </a:rPr>
              <a:t>this term, we will be learning about Shape, Space and Measure, Number and Place Value.</a:t>
            </a:r>
            <a:r>
              <a:rPr lang="en-US" dirty="0">
                <a:solidFill>
                  <a:schemeClr val="accent2">
                    <a:lumMod val="50000"/>
                  </a:schemeClr>
                </a:solidFill>
              </a:rPr>
              <a:t> All children will continue to work on their individual Literacy and </a:t>
            </a:r>
            <a:r>
              <a:rPr lang="en-US" dirty="0" err="1">
                <a:solidFill>
                  <a:schemeClr val="accent2">
                    <a:lumMod val="50000"/>
                  </a:schemeClr>
                </a:solidFill>
              </a:rPr>
              <a:t>Maths</a:t>
            </a:r>
            <a:r>
              <a:rPr lang="en-US" dirty="0">
                <a:solidFill>
                  <a:schemeClr val="accent2">
                    <a:lumMod val="50000"/>
                  </a:schemeClr>
                </a:solidFill>
              </a:rPr>
              <a:t> targets during 1:1 and workstation sessions. </a:t>
            </a:r>
          </a:p>
          <a:p>
            <a:endParaRPr lang="en-US" dirty="0">
              <a:solidFill>
                <a:schemeClr val="accent2">
                  <a:lumMod val="50000"/>
                </a:schemeClr>
              </a:solidFill>
            </a:endParaRPr>
          </a:p>
          <a:p>
            <a:r>
              <a:rPr lang="en-US" dirty="0">
                <a:solidFill>
                  <a:schemeClr val="accent2">
                    <a:lumMod val="50000"/>
                  </a:schemeClr>
                </a:solidFill>
              </a:rPr>
              <a:t>There will be plenty of opportunities throughout the week for the children to develop their personal communication skills as well as their Individual Education Plan targets.  </a:t>
            </a:r>
          </a:p>
          <a:p>
            <a:r>
              <a:rPr lang="en-US" dirty="0">
                <a:solidFill>
                  <a:schemeClr val="accent2">
                    <a:lumMod val="50000"/>
                  </a:schemeClr>
                </a:solidFill>
              </a:rPr>
              <a:t>During library times, all children will be encouraged to choose a book from our reading scheme, which will then be shared with them during workstation and library time.</a:t>
            </a:r>
          </a:p>
          <a:p>
            <a:endParaRPr lang="en-US" sz="1800" dirty="0">
              <a:solidFill>
                <a:schemeClr val="accent2">
                  <a:lumMod val="50000"/>
                </a:schemeClr>
              </a:solidFill>
            </a:endParaRPr>
          </a:p>
          <a:p>
            <a:r>
              <a:rPr lang="en-US" sz="1800" dirty="0">
                <a:solidFill>
                  <a:schemeClr val="accent2">
                    <a:lumMod val="50000"/>
                  </a:schemeClr>
                </a:solidFill>
              </a:rPr>
              <a:t>During this term’s topic we will be looking at good hygiene, healthy eating</a:t>
            </a:r>
            <a:r>
              <a:rPr lang="en-US" dirty="0">
                <a:solidFill>
                  <a:schemeClr val="accent2">
                    <a:lumMod val="50000"/>
                  </a:schemeClr>
                </a:solidFill>
              </a:rPr>
              <a:t> and  h</a:t>
            </a:r>
            <a:r>
              <a:rPr lang="en-US" sz="1800" dirty="0">
                <a:solidFill>
                  <a:schemeClr val="accent2">
                    <a:lumMod val="50000"/>
                  </a:schemeClr>
                </a:solidFill>
              </a:rPr>
              <a:t>ow to work safely when using cooking utensils. We will be walking to the local shop to buy fresh produce for our baking sessions</a:t>
            </a:r>
            <a:r>
              <a:rPr lang="en-US" dirty="0">
                <a:solidFill>
                  <a:schemeClr val="accent2">
                    <a:lumMod val="50000"/>
                  </a:schemeClr>
                </a:solidFill>
              </a:rPr>
              <a:t> and t</a:t>
            </a:r>
            <a:r>
              <a:rPr lang="en-US" sz="1800" dirty="0">
                <a:solidFill>
                  <a:schemeClr val="accent2">
                    <a:lumMod val="50000"/>
                  </a:schemeClr>
                </a:solidFill>
              </a:rPr>
              <a:t>he children will be also be completing activities relating to their body</a:t>
            </a:r>
            <a:r>
              <a:rPr lang="en-US" dirty="0">
                <a:solidFill>
                  <a:schemeClr val="accent2">
                    <a:lumMod val="50000"/>
                  </a:schemeClr>
                </a:solidFill>
              </a:rPr>
              <a:t>. </a:t>
            </a:r>
          </a:p>
          <a:p>
            <a:endParaRPr lang="en-US" dirty="0">
              <a:solidFill>
                <a:schemeClr val="accent2">
                  <a:lumMod val="50000"/>
                </a:schemeClr>
              </a:solidFill>
            </a:endParaRPr>
          </a:p>
          <a:p>
            <a:endParaRPr lang="en-US" sz="1400" dirty="0">
              <a:solidFill>
                <a:schemeClr val="accent2">
                  <a:lumMod val="50000"/>
                </a:schemeClr>
              </a:solidFill>
            </a:endParaRPr>
          </a:p>
          <a:p>
            <a:endParaRPr lang="en-US" dirty="0"/>
          </a:p>
        </p:txBody>
      </p:sp>
    </p:spTree>
    <p:extLst>
      <p:ext uri="{BB962C8B-B14F-4D97-AF65-F5344CB8AC3E}">
        <p14:creationId xmlns:p14="http://schemas.microsoft.com/office/powerpoint/2010/main" val="1451983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Fall Background Images | Free iPhone &amp; Zoom HD Wallpapers &amp; Vectors -  rawpixel">
            <a:extLst>
              <a:ext uri="{FF2B5EF4-FFF2-40B4-BE49-F238E27FC236}">
                <a16:creationId xmlns:a16="http://schemas.microsoft.com/office/drawing/2014/main" id="{8C5A586F-F436-416E-AF69-2E774C604A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28" y="-29272"/>
            <a:ext cx="12275127" cy="688727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1F40AF9-5220-4CBA-B6A5-7FCA9D885D01}"/>
              </a:ext>
            </a:extLst>
          </p:cNvPr>
          <p:cNvSpPr txBox="1"/>
          <p:nvPr/>
        </p:nvSpPr>
        <p:spPr>
          <a:xfrm>
            <a:off x="0" y="1503610"/>
            <a:ext cx="8594137" cy="5355312"/>
          </a:xfrm>
          <a:prstGeom prst="rect">
            <a:avLst/>
          </a:prstGeom>
          <a:noFill/>
        </p:spPr>
        <p:txBody>
          <a:bodyPr wrap="square">
            <a:spAutoFit/>
          </a:bodyPr>
          <a:lstStyle/>
          <a:p>
            <a:r>
              <a:rPr lang="en-GB" dirty="0">
                <a:solidFill>
                  <a:schemeClr val="accent2">
                    <a:lumMod val="50000"/>
                  </a:schemeClr>
                </a:solidFill>
              </a:rPr>
              <a:t>We are </a:t>
            </a:r>
            <a:r>
              <a:rPr lang="en-US" dirty="0">
                <a:solidFill>
                  <a:schemeClr val="accent2">
                    <a:lumMod val="50000"/>
                  </a:schemeClr>
                </a:solidFill>
              </a:rPr>
              <a:t>continuing to </a:t>
            </a:r>
            <a:r>
              <a:rPr lang="en-GB" dirty="0">
                <a:solidFill>
                  <a:schemeClr val="accent2">
                    <a:lumMod val="50000"/>
                  </a:schemeClr>
                </a:solidFill>
              </a:rPr>
              <a:t>work </a:t>
            </a:r>
            <a:r>
              <a:rPr lang="en-US" dirty="0">
                <a:solidFill>
                  <a:schemeClr val="accent2">
                    <a:lumMod val="50000"/>
                  </a:schemeClr>
                </a:solidFill>
              </a:rPr>
              <a:t>on </a:t>
            </a:r>
            <a:r>
              <a:rPr lang="en-GB" dirty="0">
                <a:solidFill>
                  <a:schemeClr val="accent2">
                    <a:lumMod val="50000"/>
                  </a:schemeClr>
                </a:solidFill>
              </a:rPr>
              <a:t>developing the children’s self help skills.</a:t>
            </a:r>
            <a:r>
              <a:rPr lang="en-US" dirty="0">
                <a:solidFill>
                  <a:schemeClr val="accent2">
                    <a:lumMod val="50000"/>
                  </a:schemeClr>
                </a:solidFill>
              </a:rPr>
              <a:t>e.g.</a:t>
            </a:r>
            <a:r>
              <a:rPr lang="en-GB" dirty="0">
                <a:solidFill>
                  <a:schemeClr val="accent2">
                    <a:lumMod val="50000"/>
                  </a:schemeClr>
                </a:solidFill>
              </a:rPr>
              <a:t> tooth brushing, hand washing, toileting and dressing routines. If you there are any specific skills you would like your child to work on, please do let us know. If your child has any allergies or reactions to soaps or shampoos etc, could you please share this information</a:t>
            </a:r>
            <a:r>
              <a:rPr lang="en-US" dirty="0">
                <a:solidFill>
                  <a:schemeClr val="accent2">
                    <a:lumMod val="50000"/>
                  </a:schemeClr>
                </a:solidFill>
              </a:rPr>
              <a:t>. </a:t>
            </a:r>
            <a:endParaRPr lang="en-US" dirty="0"/>
          </a:p>
          <a:p>
            <a:endParaRPr lang="en-US" u="sng" dirty="0">
              <a:solidFill>
                <a:schemeClr val="accent2">
                  <a:lumMod val="50000"/>
                </a:schemeClr>
              </a:solidFill>
            </a:endParaRPr>
          </a:p>
          <a:p>
            <a:r>
              <a:rPr lang="en-US" u="sng" dirty="0">
                <a:solidFill>
                  <a:schemeClr val="accent2">
                    <a:lumMod val="50000"/>
                  </a:schemeClr>
                </a:solidFill>
              </a:rPr>
              <a:t>A Week in Pelicans </a:t>
            </a:r>
          </a:p>
          <a:p>
            <a:r>
              <a:rPr lang="en-US" dirty="0">
                <a:solidFill>
                  <a:schemeClr val="accent2">
                    <a:lumMod val="50000"/>
                  </a:schemeClr>
                </a:solidFill>
              </a:rPr>
              <a:t>Monday – P.E., Soft Play and Swimming/ Hydro (on rotation, 2 children per session).</a:t>
            </a:r>
          </a:p>
          <a:p>
            <a:r>
              <a:rPr lang="en-US" dirty="0">
                <a:solidFill>
                  <a:schemeClr val="accent2">
                    <a:lumMod val="50000"/>
                  </a:schemeClr>
                </a:solidFill>
              </a:rPr>
              <a:t>Tuesday – Core word of the week and swings (rotation 3 children per session).</a:t>
            </a:r>
          </a:p>
          <a:p>
            <a:r>
              <a:rPr lang="en-US" dirty="0">
                <a:solidFill>
                  <a:schemeClr val="accent2">
                    <a:lumMod val="50000"/>
                  </a:schemeClr>
                </a:solidFill>
              </a:rPr>
              <a:t>Wednesday – Soft Play and Forest School</a:t>
            </a:r>
          </a:p>
          <a:p>
            <a:r>
              <a:rPr lang="en-US" dirty="0">
                <a:solidFill>
                  <a:schemeClr val="accent2">
                    <a:lumMod val="50000"/>
                  </a:schemeClr>
                </a:solidFill>
              </a:rPr>
              <a:t>Thursday – Sensory Room, Shadow Dance and Library.</a:t>
            </a:r>
          </a:p>
          <a:p>
            <a:r>
              <a:rPr lang="en-US" dirty="0">
                <a:solidFill>
                  <a:schemeClr val="accent2">
                    <a:lumMod val="50000"/>
                  </a:schemeClr>
                </a:solidFill>
              </a:rPr>
              <a:t>Friday - Sensory Room and Sensory Flock (this is a new sensory session where we integrate with other classes to participate in different sensory task.</a:t>
            </a:r>
          </a:p>
          <a:p>
            <a:endParaRPr lang="en-US" dirty="0">
              <a:solidFill>
                <a:schemeClr val="accent2">
                  <a:lumMod val="50000"/>
                </a:schemeClr>
              </a:solidFill>
            </a:endParaRPr>
          </a:p>
          <a:p>
            <a:r>
              <a:rPr lang="en-US" dirty="0">
                <a:solidFill>
                  <a:schemeClr val="accent2">
                    <a:lumMod val="50000"/>
                  </a:schemeClr>
                </a:solidFill>
              </a:rPr>
              <a:t>You are always welcome to </a:t>
            </a:r>
            <a:r>
              <a:rPr lang="en-GB" dirty="0">
                <a:solidFill>
                  <a:schemeClr val="accent2">
                    <a:lumMod val="50000"/>
                  </a:schemeClr>
                </a:solidFill>
              </a:rPr>
              <a:t>contact me or the team with any questions or share anything that you feel may be helpful. You can do this via private messaging on Class Dojo, calling before or after school or via email at the following address: </a:t>
            </a:r>
            <a:r>
              <a:rPr lang="en-US" dirty="0" err="1">
                <a:solidFill>
                  <a:schemeClr val="accent2">
                    <a:lumMod val="50000"/>
                  </a:schemeClr>
                </a:solidFill>
              </a:rPr>
              <a:t>p.rhodes</a:t>
            </a:r>
            <a:r>
              <a:rPr lang="en-GB" dirty="0">
                <a:solidFill>
                  <a:schemeClr val="accent2">
                    <a:lumMod val="50000"/>
                  </a:schemeClr>
                </a:solidFill>
              </a:rPr>
              <a:t>@ashgate.manchester.sch.uk</a:t>
            </a:r>
            <a:endParaRPr lang="en-US" dirty="0">
              <a:solidFill>
                <a:schemeClr val="accent2">
                  <a:lumMod val="50000"/>
                </a:schemeClr>
              </a:solidFill>
            </a:endParaRPr>
          </a:p>
          <a:p>
            <a:endParaRPr lang="en-US" dirty="0"/>
          </a:p>
          <a:p>
            <a:endParaRPr lang="en-US" dirty="0"/>
          </a:p>
        </p:txBody>
      </p:sp>
    </p:spTree>
    <p:extLst>
      <p:ext uri="{BB962C8B-B14F-4D97-AF65-F5344CB8AC3E}">
        <p14:creationId xmlns:p14="http://schemas.microsoft.com/office/powerpoint/2010/main" val="1794442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492</Words>
  <Application>Microsoft Office PowerPoint</Application>
  <PresentationFormat>Widescreen</PresentationFormat>
  <Paragraphs>30</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Paula Rhodes</dc:creator>
  <cp:lastModifiedBy>Sophie Barton</cp:lastModifiedBy>
  <cp:revision>15</cp:revision>
  <dcterms:created xsi:type="dcterms:W3CDTF">2025-01-10T11:04:37Z</dcterms:created>
  <dcterms:modified xsi:type="dcterms:W3CDTF">2025-09-09T15:42:13Z</dcterms:modified>
</cp:coreProperties>
</file>