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57" r:id="rId2"/>
  </p:sldIdLst>
  <p:sldSz cx="12801600" cy="9601200" type="A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D4F5"/>
    <a:srgbClr val="E1CFF5"/>
    <a:srgbClr val="BAE8D6"/>
    <a:srgbClr val="FBE3A7"/>
    <a:srgbClr val="FBBDB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80" d="100"/>
          <a:sy n="80" d="100"/>
        </p:scale>
        <p:origin x="186"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D138ECB-240D-4AC6-A41A-80E13D39CB2F}" type="datetimeFigureOut">
              <a:rPr lang="en-GB" smtClean="0"/>
              <a:t>02/04/2026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D2C6F6-FE79-45FF-B625-82B1EF2F481F}" type="slidenum">
              <a:rPr lang="en-GB" smtClean="0"/>
              <a:t>‹#›</a:t>
            </a:fld>
            <a:endParaRPr lang="en-GB" dirty="0"/>
          </a:p>
        </p:txBody>
      </p:sp>
    </p:spTree>
    <p:extLst>
      <p:ext uri="{BB962C8B-B14F-4D97-AF65-F5344CB8AC3E}">
        <p14:creationId xmlns:p14="http://schemas.microsoft.com/office/powerpoint/2010/main" val="410000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138ECB-240D-4AC6-A41A-80E13D39CB2F}" type="datetimeFigureOut">
              <a:rPr lang="en-GB" smtClean="0"/>
              <a:t>02/04/2026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D2C6F6-FE79-45FF-B625-82B1EF2F481F}" type="slidenum">
              <a:rPr lang="en-GB" smtClean="0"/>
              <a:t>‹#›</a:t>
            </a:fld>
            <a:endParaRPr lang="en-GB" dirty="0"/>
          </a:p>
        </p:txBody>
      </p:sp>
    </p:spTree>
    <p:extLst>
      <p:ext uri="{BB962C8B-B14F-4D97-AF65-F5344CB8AC3E}">
        <p14:creationId xmlns:p14="http://schemas.microsoft.com/office/powerpoint/2010/main" val="3131283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138ECB-240D-4AC6-A41A-80E13D39CB2F}" type="datetimeFigureOut">
              <a:rPr lang="en-GB" smtClean="0"/>
              <a:t>02/04/2026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D2C6F6-FE79-45FF-B625-82B1EF2F481F}" type="slidenum">
              <a:rPr lang="en-GB" smtClean="0"/>
              <a:t>‹#›</a:t>
            </a:fld>
            <a:endParaRPr lang="en-GB" dirty="0"/>
          </a:p>
        </p:txBody>
      </p:sp>
    </p:spTree>
    <p:extLst>
      <p:ext uri="{BB962C8B-B14F-4D97-AF65-F5344CB8AC3E}">
        <p14:creationId xmlns:p14="http://schemas.microsoft.com/office/powerpoint/2010/main" val="850083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138ECB-240D-4AC6-A41A-80E13D39CB2F}" type="datetimeFigureOut">
              <a:rPr lang="en-GB" smtClean="0"/>
              <a:t>02/04/2026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D2C6F6-FE79-45FF-B625-82B1EF2F481F}" type="slidenum">
              <a:rPr lang="en-GB" smtClean="0"/>
              <a:t>‹#›</a:t>
            </a:fld>
            <a:endParaRPr lang="en-GB" dirty="0"/>
          </a:p>
        </p:txBody>
      </p:sp>
    </p:spTree>
    <p:extLst>
      <p:ext uri="{BB962C8B-B14F-4D97-AF65-F5344CB8AC3E}">
        <p14:creationId xmlns:p14="http://schemas.microsoft.com/office/powerpoint/2010/main" val="1587367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D138ECB-240D-4AC6-A41A-80E13D39CB2F}" type="datetimeFigureOut">
              <a:rPr lang="en-GB" smtClean="0"/>
              <a:t>02/04/2026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D2C6F6-FE79-45FF-B625-82B1EF2F481F}" type="slidenum">
              <a:rPr lang="en-GB" smtClean="0"/>
              <a:t>‹#›</a:t>
            </a:fld>
            <a:endParaRPr lang="en-GB" dirty="0"/>
          </a:p>
        </p:txBody>
      </p:sp>
    </p:spTree>
    <p:extLst>
      <p:ext uri="{BB962C8B-B14F-4D97-AF65-F5344CB8AC3E}">
        <p14:creationId xmlns:p14="http://schemas.microsoft.com/office/powerpoint/2010/main" val="346986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138ECB-240D-4AC6-A41A-80E13D39CB2F}" type="datetimeFigureOut">
              <a:rPr lang="en-GB" smtClean="0"/>
              <a:t>02/04/2026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4D2C6F6-FE79-45FF-B625-82B1EF2F481F}" type="slidenum">
              <a:rPr lang="en-GB" smtClean="0"/>
              <a:t>‹#›</a:t>
            </a:fld>
            <a:endParaRPr lang="en-GB" dirty="0"/>
          </a:p>
        </p:txBody>
      </p:sp>
    </p:spTree>
    <p:extLst>
      <p:ext uri="{BB962C8B-B14F-4D97-AF65-F5344CB8AC3E}">
        <p14:creationId xmlns:p14="http://schemas.microsoft.com/office/powerpoint/2010/main" val="3082762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D138ECB-240D-4AC6-A41A-80E13D39CB2F}" type="datetimeFigureOut">
              <a:rPr lang="en-GB" smtClean="0"/>
              <a:t>02/04/2026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94D2C6F6-FE79-45FF-B625-82B1EF2F481F}" type="slidenum">
              <a:rPr lang="en-GB" smtClean="0"/>
              <a:t>‹#›</a:t>
            </a:fld>
            <a:endParaRPr lang="en-GB" dirty="0"/>
          </a:p>
        </p:txBody>
      </p:sp>
    </p:spTree>
    <p:extLst>
      <p:ext uri="{BB962C8B-B14F-4D97-AF65-F5344CB8AC3E}">
        <p14:creationId xmlns:p14="http://schemas.microsoft.com/office/powerpoint/2010/main" val="2065825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D138ECB-240D-4AC6-A41A-80E13D39CB2F}" type="datetimeFigureOut">
              <a:rPr lang="en-GB" smtClean="0"/>
              <a:t>02/04/2026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4D2C6F6-FE79-45FF-B625-82B1EF2F481F}" type="slidenum">
              <a:rPr lang="en-GB" smtClean="0"/>
              <a:t>‹#›</a:t>
            </a:fld>
            <a:endParaRPr lang="en-GB" dirty="0"/>
          </a:p>
        </p:txBody>
      </p:sp>
    </p:spTree>
    <p:extLst>
      <p:ext uri="{BB962C8B-B14F-4D97-AF65-F5344CB8AC3E}">
        <p14:creationId xmlns:p14="http://schemas.microsoft.com/office/powerpoint/2010/main" val="3288601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38ECB-240D-4AC6-A41A-80E13D39CB2F}" type="datetimeFigureOut">
              <a:rPr lang="en-GB" smtClean="0"/>
              <a:t>02/04/2026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94D2C6F6-FE79-45FF-B625-82B1EF2F481F}" type="slidenum">
              <a:rPr lang="en-GB" smtClean="0"/>
              <a:t>‹#›</a:t>
            </a:fld>
            <a:endParaRPr lang="en-GB" dirty="0"/>
          </a:p>
        </p:txBody>
      </p:sp>
    </p:spTree>
    <p:extLst>
      <p:ext uri="{BB962C8B-B14F-4D97-AF65-F5344CB8AC3E}">
        <p14:creationId xmlns:p14="http://schemas.microsoft.com/office/powerpoint/2010/main" val="2301351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Edit Master text styles</a:t>
            </a:r>
          </a:p>
        </p:txBody>
      </p:sp>
      <p:sp>
        <p:nvSpPr>
          <p:cNvPr id="5" name="Date Placeholder 4"/>
          <p:cNvSpPr>
            <a:spLocks noGrp="1"/>
          </p:cNvSpPr>
          <p:nvPr>
            <p:ph type="dt" sz="half" idx="10"/>
          </p:nvPr>
        </p:nvSpPr>
        <p:spPr/>
        <p:txBody>
          <a:bodyPr/>
          <a:lstStyle/>
          <a:p>
            <a:fld id="{BD138ECB-240D-4AC6-A41A-80E13D39CB2F}" type="datetimeFigureOut">
              <a:rPr lang="en-GB" smtClean="0"/>
              <a:t>02/04/2026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4D2C6F6-FE79-45FF-B625-82B1EF2F481F}" type="slidenum">
              <a:rPr lang="en-GB" smtClean="0"/>
              <a:t>‹#›</a:t>
            </a:fld>
            <a:endParaRPr lang="en-GB" dirty="0"/>
          </a:p>
        </p:txBody>
      </p:sp>
    </p:spTree>
    <p:extLst>
      <p:ext uri="{BB962C8B-B14F-4D97-AF65-F5344CB8AC3E}">
        <p14:creationId xmlns:p14="http://schemas.microsoft.com/office/powerpoint/2010/main" val="1774000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dirty="0"/>
              <a:t>Click icon to add picture</a:t>
            </a:r>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Edit Master text styles</a:t>
            </a:r>
          </a:p>
        </p:txBody>
      </p:sp>
      <p:sp>
        <p:nvSpPr>
          <p:cNvPr id="5" name="Date Placeholder 4"/>
          <p:cNvSpPr>
            <a:spLocks noGrp="1"/>
          </p:cNvSpPr>
          <p:nvPr>
            <p:ph type="dt" sz="half" idx="10"/>
          </p:nvPr>
        </p:nvSpPr>
        <p:spPr/>
        <p:txBody>
          <a:bodyPr/>
          <a:lstStyle/>
          <a:p>
            <a:fld id="{BD138ECB-240D-4AC6-A41A-80E13D39CB2F}" type="datetimeFigureOut">
              <a:rPr lang="en-GB" smtClean="0"/>
              <a:t>02/04/2026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4D2C6F6-FE79-45FF-B625-82B1EF2F481F}" type="slidenum">
              <a:rPr lang="en-GB" smtClean="0"/>
              <a:t>‹#›</a:t>
            </a:fld>
            <a:endParaRPr lang="en-GB" dirty="0"/>
          </a:p>
        </p:txBody>
      </p:sp>
    </p:spTree>
    <p:extLst>
      <p:ext uri="{BB962C8B-B14F-4D97-AF65-F5344CB8AC3E}">
        <p14:creationId xmlns:p14="http://schemas.microsoft.com/office/powerpoint/2010/main" val="2418847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BD138ECB-240D-4AC6-A41A-80E13D39CB2F}" type="datetimeFigureOut">
              <a:rPr lang="en-GB" smtClean="0"/>
              <a:t>02/04/2026</a:t>
            </a:fld>
            <a:endParaRPr lang="en-GB" dirty="0"/>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94D2C6F6-FE79-45FF-B625-82B1EF2F481F}" type="slidenum">
              <a:rPr lang="en-GB" smtClean="0"/>
              <a:t>‹#›</a:t>
            </a:fld>
            <a:endParaRPr lang="en-GB" dirty="0"/>
          </a:p>
        </p:txBody>
      </p:sp>
    </p:spTree>
    <p:extLst>
      <p:ext uri="{BB962C8B-B14F-4D97-AF65-F5344CB8AC3E}">
        <p14:creationId xmlns:p14="http://schemas.microsoft.com/office/powerpoint/2010/main" val="20488735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3D1F01F-5AC8-45C0-B017-7D16EE1B93FA}"/>
              </a:ext>
            </a:extLst>
          </p:cNvPr>
          <p:cNvSpPr txBox="1"/>
          <p:nvPr/>
        </p:nvSpPr>
        <p:spPr>
          <a:xfrm>
            <a:off x="0" y="6642"/>
            <a:ext cx="4593533" cy="4054956"/>
          </a:xfrm>
          <a:prstGeom prst="rect">
            <a:avLst/>
          </a:prstGeom>
          <a:solidFill>
            <a:srgbClr val="FED4F5"/>
          </a:solidFill>
          <a:ln>
            <a:solidFill>
              <a:schemeClr val="tx1"/>
            </a:solidFill>
          </a:ln>
        </p:spPr>
        <p:txBody>
          <a:bodyPr wrap="square" rtlCol="0">
            <a:spAutoFit/>
          </a:bodyPr>
          <a:lstStyle/>
          <a:p>
            <a:r>
              <a:rPr lang="en-GB" sz="950" u="sng" dirty="0"/>
              <a:t>Communication and Literacy</a:t>
            </a:r>
            <a:endParaRPr lang="en-GB" sz="950" dirty="0"/>
          </a:p>
          <a:p>
            <a:r>
              <a:rPr lang="en-GB" sz="950" u="sng" dirty="0"/>
              <a:t>Communication</a:t>
            </a:r>
            <a:endParaRPr lang="en-GB" sz="950" dirty="0"/>
          </a:p>
          <a:p>
            <a:pPr lvl="0"/>
            <a:r>
              <a:rPr lang="en-GB" sz="950" dirty="0"/>
              <a:t>Participate in morning hello (Band 2) (All)</a:t>
            </a:r>
          </a:p>
          <a:p>
            <a:pPr lvl="0"/>
            <a:r>
              <a:rPr lang="en-GB" sz="950" dirty="0"/>
              <a:t>Use communication boards/communication devices for snack (Band 2) </a:t>
            </a:r>
          </a:p>
          <a:p>
            <a:pPr lvl="0"/>
            <a:r>
              <a:rPr lang="en-GB" sz="950" dirty="0"/>
              <a:t>Discriminating between symbols at snack time, using communication boards. </a:t>
            </a:r>
          </a:p>
          <a:p>
            <a:pPr lvl="0"/>
            <a:r>
              <a:rPr lang="en-GB" sz="950" dirty="0"/>
              <a:t>Use a few words appropriately (Upper Band 2) </a:t>
            </a:r>
          </a:p>
          <a:p>
            <a:pPr lvl="0"/>
            <a:r>
              <a:rPr lang="en-GB" sz="950" dirty="0"/>
              <a:t>Respond appropriately to simple requests which contain one key word (where there are alternative choices) when supported by a sign or symbol in familiar situations e.g. ’Get your coat’, ‘Stand up’ or ‘Clap your hands’. (Band 3) </a:t>
            </a:r>
          </a:p>
          <a:p>
            <a:pPr lvl="0"/>
            <a:r>
              <a:rPr lang="en-GB" sz="950" dirty="0"/>
              <a:t>Children can follow requests and instructions with three key words, signs or symbols for example, ‘Give me the little red book.’ (Band 4) </a:t>
            </a:r>
          </a:p>
          <a:p>
            <a:pPr lvl="0"/>
            <a:r>
              <a:rPr lang="en-GB" sz="950" dirty="0"/>
              <a:t>Blank level 1 activities linked to home and school </a:t>
            </a:r>
          </a:p>
          <a:p>
            <a:r>
              <a:rPr lang="en-GB" sz="950" u="sng" dirty="0"/>
              <a:t>Reading </a:t>
            </a:r>
            <a:endParaRPr lang="en-GB" sz="950" dirty="0"/>
          </a:p>
          <a:p>
            <a:pPr lvl="0"/>
            <a:r>
              <a:rPr lang="en-GB" sz="950" dirty="0"/>
              <a:t>Sensory story sessions </a:t>
            </a:r>
          </a:p>
          <a:p>
            <a:pPr lvl="0"/>
            <a:r>
              <a:rPr lang="en-GB" sz="950" dirty="0"/>
              <a:t>Library visits and opportunities to share stories on an individual basis with staff.</a:t>
            </a:r>
          </a:p>
          <a:p>
            <a:pPr lvl="0"/>
            <a:r>
              <a:rPr lang="en-GB" sz="950" dirty="0"/>
              <a:t>Every child to have a book bag and reading scheme book which is shared with a member of staff twice/three times weekly. Reading record book to be completed.  </a:t>
            </a:r>
          </a:p>
          <a:p>
            <a:pPr lvl="0"/>
            <a:r>
              <a:rPr lang="en-GB" sz="950" dirty="0"/>
              <a:t>Matches pictures to pictures and beginning to match words to pictures </a:t>
            </a:r>
          </a:p>
          <a:p>
            <a:pPr lvl="0"/>
            <a:r>
              <a:rPr lang="en-GB" sz="950" dirty="0"/>
              <a:t>Foundation for phonics (All)</a:t>
            </a:r>
          </a:p>
          <a:p>
            <a:pPr lvl="0"/>
            <a:r>
              <a:rPr lang="en-GB" sz="950" dirty="0"/>
              <a:t>To copy adult saying letter sounds (Band 3)</a:t>
            </a:r>
          </a:p>
          <a:p>
            <a:r>
              <a:rPr lang="en-GB" sz="950" u="sng" dirty="0"/>
              <a:t>Fine motor and writing</a:t>
            </a:r>
            <a:endParaRPr lang="en-GB" sz="950" dirty="0"/>
          </a:p>
          <a:p>
            <a:pPr lvl="0"/>
            <a:r>
              <a:rPr lang="en-GB" sz="950" dirty="0"/>
              <a:t>Pupil begins to understand that marks and symbols convey meaning e.g. make marks alongside a picture or placing photographs or symbols on a personal timetable (Band 2) </a:t>
            </a:r>
          </a:p>
          <a:p>
            <a:pPr lvl="0"/>
            <a:r>
              <a:rPr lang="en-GB" sz="950" dirty="0"/>
              <a:t>Writes several letters from name (Band 4) </a:t>
            </a:r>
          </a:p>
          <a:p>
            <a:pPr lvl="0"/>
            <a:r>
              <a:rPr lang="en-GB" sz="950" dirty="0"/>
              <a:t>Use a variety of media to explore mark-making watching as marks appear on paper (Band 2) </a:t>
            </a:r>
          </a:p>
          <a:p>
            <a:pPr lvl="0"/>
            <a:endParaRPr lang="en-GB" sz="1050" dirty="0"/>
          </a:p>
        </p:txBody>
      </p:sp>
      <p:sp>
        <p:nvSpPr>
          <p:cNvPr id="9" name="TextBox 8">
            <a:extLst>
              <a:ext uri="{FF2B5EF4-FFF2-40B4-BE49-F238E27FC236}">
                <a16:creationId xmlns:a16="http://schemas.microsoft.com/office/drawing/2014/main" id="{C60D9048-A8EF-46AE-864C-82EA4C6D5536}"/>
              </a:ext>
            </a:extLst>
          </p:cNvPr>
          <p:cNvSpPr txBox="1"/>
          <p:nvPr/>
        </p:nvSpPr>
        <p:spPr>
          <a:xfrm>
            <a:off x="8366113" y="4130848"/>
            <a:ext cx="4374585" cy="2277547"/>
          </a:xfrm>
          <a:prstGeom prst="rect">
            <a:avLst/>
          </a:prstGeom>
          <a:solidFill>
            <a:srgbClr val="E1CFF5"/>
          </a:solidFill>
          <a:ln>
            <a:solidFill>
              <a:schemeClr val="tx1"/>
            </a:solidFill>
          </a:ln>
        </p:spPr>
        <p:txBody>
          <a:bodyPr wrap="square" rtlCol="0">
            <a:spAutoFit/>
          </a:bodyPr>
          <a:lstStyle/>
          <a:p>
            <a:r>
              <a:rPr lang="en-GB" sz="1100" dirty="0"/>
              <a:t>Physical Education</a:t>
            </a:r>
          </a:p>
          <a:p>
            <a:r>
              <a:rPr lang="en-GB" sz="1050" u="sng" dirty="0"/>
              <a:t>Ball control and games</a:t>
            </a:r>
          </a:p>
          <a:p>
            <a:pPr marL="285750" indent="-285750">
              <a:buFont typeface="Arial" panose="020B0604020202020204" pitchFamily="34" charset="0"/>
              <a:buChar char="•"/>
            </a:pPr>
            <a:r>
              <a:rPr lang="en-GB" sz="1000" dirty="0"/>
              <a:t>Pupil can attempt to stack objects (Upper band 2) </a:t>
            </a:r>
          </a:p>
          <a:p>
            <a:pPr marL="285750" indent="-285750">
              <a:buFont typeface="Arial" panose="020B0604020202020204" pitchFamily="34" charset="0"/>
              <a:buChar char="•"/>
            </a:pPr>
            <a:r>
              <a:rPr lang="en-GB" sz="1000" dirty="0"/>
              <a:t>Pupil can throw an object towards a target (Band 3) </a:t>
            </a:r>
          </a:p>
          <a:p>
            <a:pPr marL="285750" indent="-285750">
              <a:buFont typeface="Arial" panose="020B0604020202020204" pitchFamily="34" charset="0"/>
              <a:buChar char="•"/>
            </a:pPr>
            <a:r>
              <a:rPr lang="en-GB" sz="1000" dirty="0"/>
              <a:t>Pupil can catch a ball  (such as a basketball or handball) thrown towards them (Band 5 ) </a:t>
            </a:r>
          </a:p>
          <a:p>
            <a:r>
              <a:rPr lang="en-GB" sz="1050" u="sng" dirty="0"/>
              <a:t>Moving and climbing </a:t>
            </a:r>
          </a:p>
          <a:p>
            <a:pPr marL="285750" indent="-285750">
              <a:buFont typeface="Arial" panose="020B0604020202020204" pitchFamily="34" charset="0"/>
              <a:buChar char="•"/>
            </a:pPr>
            <a:r>
              <a:rPr lang="en-GB" sz="1000" dirty="0"/>
              <a:t>Pupil can pick up an object (such as a bean bag) and place it inside a designated area (upper band 2) </a:t>
            </a:r>
          </a:p>
          <a:p>
            <a:pPr marL="285750" indent="-285750">
              <a:buFont typeface="Arial" panose="020B0604020202020204" pitchFamily="34" charset="0"/>
              <a:buChar char="•"/>
            </a:pPr>
            <a:r>
              <a:rPr lang="en-GB" sz="1000" dirty="0"/>
              <a:t>Pupil can stand up onto an object 2ft high. Monday  Sensory Circuit.</a:t>
            </a:r>
          </a:p>
          <a:p>
            <a:pPr marL="285750" indent="-285750">
              <a:buFont typeface="Arial" panose="020B0604020202020204" pitchFamily="34" charset="0"/>
              <a:buChar char="•"/>
            </a:pPr>
            <a:r>
              <a:rPr lang="en-GB" sz="1000" dirty="0"/>
              <a:t>Pupil can </a:t>
            </a:r>
            <a:r>
              <a:rPr lang="en-GB" sz="1000" i="1" dirty="0">
                <a:solidFill>
                  <a:srgbClr val="FF0000"/>
                </a:solidFill>
              </a:rPr>
              <a:t>safely</a:t>
            </a:r>
            <a:r>
              <a:rPr lang="en-GB" sz="1000" dirty="0"/>
              <a:t> step down from an object 2ft high (such as a gymnastics horse)  Monday  Sensory Circuit</a:t>
            </a:r>
          </a:p>
          <a:p>
            <a:pPr marL="285750" indent="-285750">
              <a:buFont typeface="Arial" panose="020B0604020202020204" pitchFamily="34" charset="0"/>
              <a:buChar char="•"/>
            </a:pPr>
            <a:r>
              <a:rPr lang="en-GB" sz="1000" dirty="0"/>
              <a:t>All off the above targets to be consolidated during Elliott’s Wednesday PE session.</a:t>
            </a:r>
          </a:p>
        </p:txBody>
      </p:sp>
      <p:sp>
        <p:nvSpPr>
          <p:cNvPr id="10" name="TextBox 9">
            <a:extLst>
              <a:ext uri="{FF2B5EF4-FFF2-40B4-BE49-F238E27FC236}">
                <a16:creationId xmlns:a16="http://schemas.microsoft.com/office/drawing/2014/main" id="{5E30FB68-64D0-4EB4-82BA-BAF57F28AEFD}"/>
              </a:ext>
            </a:extLst>
          </p:cNvPr>
          <p:cNvSpPr txBox="1"/>
          <p:nvPr/>
        </p:nvSpPr>
        <p:spPr>
          <a:xfrm>
            <a:off x="8369296" y="6642"/>
            <a:ext cx="4389827" cy="4124206"/>
          </a:xfrm>
          <a:prstGeom prst="rect">
            <a:avLst/>
          </a:prstGeom>
          <a:solidFill>
            <a:schemeClr val="accent5">
              <a:lumMod val="20000"/>
              <a:lumOff val="80000"/>
            </a:schemeClr>
          </a:solidFill>
          <a:ln>
            <a:solidFill>
              <a:schemeClr val="tx1"/>
            </a:solidFill>
          </a:ln>
        </p:spPr>
        <p:txBody>
          <a:bodyPr wrap="square" rtlCol="0">
            <a:spAutoFit/>
          </a:bodyPr>
          <a:lstStyle/>
          <a:p>
            <a:r>
              <a:rPr lang="en-GB" sz="1000" dirty="0"/>
              <a:t>Creative and Expressive Arts and Sensory play</a:t>
            </a:r>
          </a:p>
          <a:p>
            <a:pPr algn="ctr"/>
            <a:r>
              <a:rPr lang="en-GB" sz="1000" u="sng" dirty="0"/>
              <a:t>Expression </a:t>
            </a:r>
          </a:p>
          <a:p>
            <a:pPr marL="171450" indent="-171450">
              <a:buFont typeface="Arial" panose="020B0604020202020204" pitchFamily="34" charset="0"/>
              <a:buChar char="•"/>
            </a:pPr>
            <a:r>
              <a:rPr lang="en-GB" sz="1000" dirty="0">
                <a:solidFill>
                  <a:prstClr val="black"/>
                </a:solidFill>
              </a:rPr>
              <a:t>Children to have opportunities to make marks through different media.</a:t>
            </a:r>
          </a:p>
          <a:p>
            <a:pPr marL="171450" indent="-171450">
              <a:buFont typeface="Arial" panose="020B0604020202020204" pitchFamily="34" charset="0"/>
              <a:buChar char="•"/>
            </a:pPr>
            <a:r>
              <a:rPr lang="en-GB" sz="1000" dirty="0">
                <a:solidFill>
                  <a:prstClr val="black"/>
                </a:solidFill>
              </a:rPr>
              <a:t>Open ended resources are given so children can make unique art.</a:t>
            </a:r>
          </a:p>
          <a:p>
            <a:pPr marL="171450" indent="-171450">
              <a:buFont typeface="Arial" panose="020B0604020202020204" pitchFamily="34" charset="0"/>
              <a:buChar char="•"/>
            </a:pPr>
            <a:r>
              <a:rPr lang="en-GB" sz="1000" dirty="0">
                <a:solidFill>
                  <a:prstClr val="black"/>
                </a:solidFill>
              </a:rPr>
              <a:t>Children are allowed time to explore resources how they wish, they are also then given structured parts of the session then where they can then learn the appropriate use of the equipment</a:t>
            </a:r>
            <a:r>
              <a:rPr lang="en-GB" sz="1200" dirty="0">
                <a:solidFill>
                  <a:prstClr val="black"/>
                </a:solidFill>
              </a:rPr>
              <a:t>.</a:t>
            </a:r>
          </a:p>
          <a:p>
            <a:pPr algn="ctr"/>
            <a:r>
              <a:rPr lang="en-GB" sz="1000" u="sng" dirty="0"/>
              <a:t>Exposure </a:t>
            </a:r>
          </a:p>
          <a:p>
            <a:pPr marL="171450" indent="-171450">
              <a:buFont typeface="Arial" panose="020B0604020202020204" pitchFamily="34" charset="0"/>
              <a:buChar char="•"/>
            </a:pPr>
            <a:r>
              <a:rPr lang="en-GB" sz="1000" dirty="0">
                <a:solidFill>
                  <a:prstClr val="black"/>
                </a:solidFill>
              </a:rPr>
              <a:t>Children will be offered a variety of media through different art sessions throughout the term. </a:t>
            </a:r>
          </a:p>
          <a:p>
            <a:pPr marL="171450" indent="-171450">
              <a:buFont typeface="Arial" panose="020B0604020202020204" pitchFamily="34" charset="0"/>
              <a:buChar char="•"/>
            </a:pPr>
            <a:r>
              <a:rPr lang="en-GB" sz="1000" dirty="0">
                <a:solidFill>
                  <a:prstClr val="black"/>
                </a:solidFill>
              </a:rPr>
              <a:t>Opportunity to touch a variety of different textures through crafting activities. </a:t>
            </a:r>
          </a:p>
          <a:p>
            <a:pPr marL="171450" indent="-171450">
              <a:buFont typeface="Arial" panose="020B0604020202020204" pitchFamily="34" charset="0"/>
              <a:buChar char="•"/>
            </a:pPr>
            <a:r>
              <a:rPr lang="en-GB" sz="1000" dirty="0">
                <a:solidFill>
                  <a:prstClr val="black"/>
                </a:solidFill>
              </a:rPr>
              <a:t>Builds up tolerance for different texture such as wet paint, sticky glue, soft feathers. </a:t>
            </a:r>
          </a:p>
          <a:p>
            <a:pPr algn="ctr"/>
            <a:r>
              <a:rPr lang="en-GB" sz="1000" u="sng" dirty="0"/>
              <a:t>Engagement </a:t>
            </a:r>
          </a:p>
          <a:p>
            <a:pPr marL="171450" indent="-171450">
              <a:buFont typeface="Arial" panose="020B0604020202020204" pitchFamily="34" charset="0"/>
              <a:buChar char="•"/>
            </a:pPr>
            <a:r>
              <a:rPr lang="en-GB" sz="1000" dirty="0">
                <a:solidFill>
                  <a:prstClr val="black"/>
                </a:solidFill>
              </a:rPr>
              <a:t>Children to develop shared and sustained attention when mark making with other adults. </a:t>
            </a:r>
          </a:p>
          <a:p>
            <a:pPr marL="171450" indent="-171450">
              <a:buFont typeface="Arial" panose="020B0604020202020204" pitchFamily="34" charset="0"/>
              <a:buChar char="•"/>
            </a:pPr>
            <a:r>
              <a:rPr lang="en-GB" sz="1000" dirty="0">
                <a:solidFill>
                  <a:prstClr val="black"/>
                </a:solidFill>
              </a:rPr>
              <a:t>Children build up independence and need less prompting as the activity goes on</a:t>
            </a:r>
          </a:p>
          <a:p>
            <a:pPr marL="171450" indent="-171450">
              <a:buFont typeface="Arial" panose="020B0604020202020204" pitchFamily="34" charset="0"/>
              <a:buChar char="•"/>
            </a:pPr>
            <a:r>
              <a:rPr lang="en-GB" sz="1000" dirty="0">
                <a:solidFill>
                  <a:prstClr val="black"/>
                </a:solidFill>
              </a:rPr>
              <a:t>Art topics to be  introduced and modelled in Attention Autism </a:t>
            </a:r>
          </a:p>
          <a:p>
            <a:pPr algn="ctr"/>
            <a:r>
              <a:rPr lang="en-GB" sz="1000" u="sng" dirty="0">
                <a:solidFill>
                  <a:prstClr val="black"/>
                </a:solidFill>
              </a:rPr>
              <a:t>Cooking</a:t>
            </a:r>
          </a:p>
          <a:p>
            <a:pPr marL="171450" indent="-171450">
              <a:buFont typeface="Arial" panose="020B0604020202020204" pitchFamily="34" charset="0"/>
              <a:buChar char="•"/>
            </a:pPr>
            <a:r>
              <a:rPr lang="en-GB" sz="1000" dirty="0">
                <a:solidFill>
                  <a:prstClr val="black"/>
                </a:solidFill>
              </a:rPr>
              <a:t>Developing pouring skills </a:t>
            </a:r>
          </a:p>
          <a:p>
            <a:pPr marL="171450" indent="-171450">
              <a:buFont typeface="Arial" panose="020B0604020202020204" pitchFamily="34" charset="0"/>
              <a:buChar char="•"/>
            </a:pPr>
            <a:r>
              <a:rPr lang="en-GB" sz="1000" dirty="0">
                <a:solidFill>
                  <a:prstClr val="black"/>
                </a:solidFill>
              </a:rPr>
              <a:t>Use a variety of kitchen equipment.</a:t>
            </a:r>
          </a:p>
          <a:p>
            <a:pPr marL="171450" indent="-171450">
              <a:buFont typeface="Arial" panose="020B0604020202020204" pitchFamily="34" charset="0"/>
              <a:buChar char="•"/>
            </a:pPr>
            <a:r>
              <a:rPr lang="en-GB" sz="1000" dirty="0">
                <a:solidFill>
                  <a:prstClr val="black"/>
                </a:solidFill>
              </a:rPr>
              <a:t>Wash hands with lessening support </a:t>
            </a:r>
          </a:p>
          <a:p>
            <a:pPr marL="171450" indent="-171450">
              <a:buFont typeface="Arial" panose="020B0604020202020204" pitchFamily="34" charset="0"/>
              <a:buChar char="•"/>
            </a:pPr>
            <a:r>
              <a:rPr lang="en-GB" sz="1000" dirty="0">
                <a:solidFill>
                  <a:prstClr val="black"/>
                </a:solidFill>
              </a:rPr>
              <a:t>Developing kitchen safety.</a:t>
            </a:r>
          </a:p>
          <a:p>
            <a:pPr marL="171450" indent="-171450">
              <a:buFont typeface="Arial" panose="020B0604020202020204" pitchFamily="34" charset="0"/>
              <a:buChar char="•"/>
            </a:pPr>
            <a:r>
              <a:rPr lang="en-GB" sz="1000" dirty="0">
                <a:solidFill>
                  <a:prstClr val="black"/>
                </a:solidFill>
              </a:rPr>
              <a:t>Begins to use dog knifes with some adult support for those who need it. </a:t>
            </a:r>
          </a:p>
          <a:p>
            <a:pPr marL="171450" indent="-171450">
              <a:buFont typeface="Arial" panose="020B0604020202020204" pitchFamily="34" charset="0"/>
              <a:buChar char="•"/>
            </a:pPr>
            <a:r>
              <a:rPr lang="en-GB" sz="1000" dirty="0">
                <a:solidFill>
                  <a:prstClr val="black"/>
                </a:solidFill>
              </a:rPr>
              <a:t>Supports with washing up items at the sink. </a:t>
            </a:r>
            <a:endParaRPr lang="en-GB" sz="1200" dirty="0"/>
          </a:p>
        </p:txBody>
      </p:sp>
      <p:sp>
        <p:nvSpPr>
          <p:cNvPr id="11" name="TextBox 10">
            <a:extLst>
              <a:ext uri="{FF2B5EF4-FFF2-40B4-BE49-F238E27FC236}">
                <a16:creationId xmlns:a16="http://schemas.microsoft.com/office/drawing/2014/main" id="{0CB758A9-B9E3-4C3D-9459-6241ECCB6AA7}"/>
              </a:ext>
            </a:extLst>
          </p:cNvPr>
          <p:cNvSpPr txBox="1"/>
          <p:nvPr/>
        </p:nvSpPr>
        <p:spPr>
          <a:xfrm>
            <a:off x="4569949" y="3516755"/>
            <a:ext cx="3796164" cy="4093428"/>
          </a:xfrm>
          <a:prstGeom prst="rect">
            <a:avLst/>
          </a:prstGeom>
          <a:solidFill>
            <a:schemeClr val="accent4">
              <a:lumMod val="20000"/>
              <a:lumOff val="80000"/>
            </a:schemeClr>
          </a:solidFill>
          <a:ln>
            <a:solidFill>
              <a:schemeClr val="tx1"/>
            </a:solidFill>
          </a:ln>
        </p:spPr>
        <p:txBody>
          <a:bodyPr wrap="square" rtlCol="0">
            <a:spAutoFit/>
          </a:bodyPr>
          <a:lstStyle/>
          <a:p>
            <a:r>
              <a:rPr lang="en-GB" sz="1000" u="sng" dirty="0"/>
              <a:t>Knowledge and Understanding of the World- Living things and our ecosystem</a:t>
            </a:r>
          </a:p>
          <a:p>
            <a:r>
              <a:rPr lang="en-GB" sz="1000" dirty="0"/>
              <a:t>Forest school activities including finding different natural world items and collecting them such as leaves, pinecones, flowers etc. (Upper Band 2) </a:t>
            </a:r>
          </a:p>
          <a:p>
            <a:r>
              <a:rPr lang="en-GB" sz="1000" dirty="0"/>
              <a:t>Go to the forest collect pieces of the environment, this can be used for in class tuff trays or art. </a:t>
            </a:r>
          </a:p>
          <a:p>
            <a:r>
              <a:rPr lang="en-GB" sz="1000" dirty="0"/>
              <a:t>Discuss the weather daily and show children the corresponding symbols</a:t>
            </a:r>
          </a:p>
          <a:p>
            <a:r>
              <a:rPr lang="en-GB" sz="1000" dirty="0"/>
              <a:t>Allow children to go out in all weathers if appropriately dressed. (Upper Band 2)</a:t>
            </a:r>
          </a:p>
          <a:p>
            <a:r>
              <a:rPr lang="en-GB" sz="1000" dirty="0"/>
              <a:t>Links to weather tuff tray sessions. Children building awareness of what to wear in what weather.</a:t>
            </a:r>
          </a:p>
          <a:p>
            <a:r>
              <a:rPr lang="en-GB" sz="1000" dirty="0"/>
              <a:t>HA – Explore natural habitats (Forest) (band 3)</a:t>
            </a:r>
          </a:p>
          <a:p>
            <a:r>
              <a:rPr lang="en-GB" sz="1000" dirty="0"/>
              <a:t>Show an interest in a variety of animals. (matching games, match the animal to the habitat.) (band 3) </a:t>
            </a:r>
          </a:p>
          <a:p>
            <a:r>
              <a:rPr lang="en-GB" sz="1000" u="sng" dirty="0"/>
              <a:t>People and Communities </a:t>
            </a:r>
          </a:p>
          <a:p>
            <a:r>
              <a:rPr lang="en-GB" sz="1000" u="sng" dirty="0"/>
              <a:t>My family</a:t>
            </a:r>
          </a:p>
          <a:p>
            <a:r>
              <a:rPr lang="en-GB" sz="1000" dirty="0"/>
              <a:t>Have mirrors to look at ourselves (Upper Band 2)</a:t>
            </a:r>
          </a:p>
          <a:p>
            <a:r>
              <a:rPr lang="en-GB" sz="1000" dirty="0"/>
              <a:t>Use iPad mirroring to mirror on the smart board children can look at themselves on the big screen. </a:t>
            </a:r>
          </a:p>
          <a:p>
            <a:r>
              <a:rPr lang="en-GB" sz="1000" dirty="0"/>
              <a:t>Use screen mirroring PowerPoint to support.</a:t>
            </a:r>
          </a:p>
          <a:p>
            <a:r>
              <a:rPr lang="en-GB" sz="1000" dirty="0"/>
              <a:t>To point to the main features on their face and body when asked (Band 3)</a:t>
            </a:r>
          </a:p>
          <a:p>
            <a:r>
              <a:rPr lang="en-GB" sz="1000" dirty="0"/>
              <a:t>-body awareness sessions</a:t>
            </a:r>
          </a:p>
          <a:p>
            <a:r>
              <a:rPr lang="en-GB" sz="1000" dirty="0"/>
              <a:t>-leaf portraits, do this after screen mirroring.</a:t>
            </a:r>
            <a:endParaRPr lang="en-GB" sz="1400" u="sng" dirty="0"/>
          </a:p>
        </p:txBody>
      </p:sp>
      <p:sp>
        <p:nvSpPr>
          <p:cNvPr id="12" name="TextBox 11">
            <a:extLst>
              <a:ext uri="{FF2B5EF4-FFF2-40B4-BE49-F238E27FC236}">
                <a16:creationId xmlns:a16="http://schemas.microsoft.com/office/drawing/2014/main" id="{C1100EEE-3D4B-48AB-A8D0-4F1E61074E19}"/>
              </a:ext>
            </a:extLst>
          </p:cNvPr>
          <p:cNvSpPr txBox="1"/>
          <p:nvPr/>
        </p:nvSpPr>
        <p:spPr>
          <a:xfrm>
            <a:off x="-18425" y="4061598"/>
            <a:ext cx="4559146" cy="5470728"/>
          </a:xfrm>
          <a:prstGeom prst="rect">
            <a:avLst/>
          </a:prstGeom>
          <a:solidFill>
            <a:schemeClr val="accent6">
              <a:lumMod val="20000"/>
              <a:lumOff val="80000"/>
            </a:schemeClr>
          </a:solidFill>
          <a:ln>
            <a:solidFill>
              <a:schemeClr val="tx1"/>
            </a:solidFill>
          </a:ln>
        </p:spPr>
        <p:txBody>
          <a:bodyPr wrap="square" rtlCol="0">
            <a:spAutoFit/>
          </a:bodyPr>
          <a:lstStyle/>
          <a:p>
            <a:r>
              <a:rPr lang="en-GB" sz="1000" u="sng" dirty="0"/>
              <a:t>Number </a:t>
            </a:r>
          </a:p>
          <a:p>
            <a:pPr marL="171450" indent="-171450">
              <a:buFont typeface="Arial" panose="020B0604020202020204" pitchFamily="34" charset="0"/>
              <a:buChar char="•"/>
            </a:pPr>
            <a:r>
              <a:rPr lang="en-GB" sz="1000" dirty="0"/>
              <a:t>Counting out items at snack time.</a:t>
            </a:r>
          </a:p>
          <a:p>
            <a:pPr marL="171450" indent="-171450">
              <a:buFont typeface="Arial" panose="020B0604020202020204" pitchFamily="34" charset="0"/>
              <a:buChar char="•"/>
            </a:pPr>
            <a:r>
              <a:rPr lang="en-GB" sz="1000" dirty="0"/>
              <a:t>Regular number songs</a:t>
            </a:r>
          </a:p>
          <a:p>
            <a:pPr marL="171450" indent="-171450">
              <a:buFont typeface="Arial" panose="020B0604020202020204" pitchFamily="34" charset="0"/>
              <a:buChar char="•"/>
            </a:pPr>
            <a:r>
              <a:rPr lang="en-GB" sz="1000" dirty="0"/>
              <a:t>Counting to open bucket 1, 2, 3 </a:t>
            </a:r>
          </a:p>
          <a:p>
            <a:pPr marL="171450" indent="-171450">
              <a:buFont typeface="Arial" panose="020B0604020202020204" pitchFamily="34" charset="0"/>
              <a:buChar char="•"/>
            </a:pPr>
            <a:r>
              <a:rPr lang="en-GB" sz="1000" dirty="0"/>
              <a:t>I can show some enjoyment of action rhymes and songs (Band 2)</a:t>
            </a:r>
          </a:p>
          <a:p>
            <a:pPr marL="171450" indent="-171450">
              <a:buFont typeface="Arial" panose="020B0604020202020204" pitchFamily="34" charset="0"/>
              <a:buChar char="•"/>
            </a:pPr>
            <a:r>
              <a:rPr lang="en-GB" sz="1000" dirty="0"/>
              <a:t>I can sort out my toys and things so that all the same ones are together (Band 3) When I am playing with my toys or singing songs I will say some number names (Band 3) J</a:t>
            </a:r>
          </a:p>
          <a:p>
            <a:r>
              <a:rPr lang="en-GB" sz="1000" u="sng" dirty="0"/>
              <a:t>Money </a:t>
            </a:r>
          </a:p>
          <a:p>
            <a:pPr marL="285750" indent="-285750">
              <a:buFont typeface="Arial" panose="020B0604020202020204" pitchFamily="34" charset="0"/>
              <a:buChar char="•"/>
            </a:pPr>
            <a:r>
              <a:rPr lang="en-GB" sz="1000" dirty="0"/>
              <a:t>Exchanging and passing items, </a:t>
            </a:r>
          </a:p>
          <a:p>
            <a:pPr marL="285750" indent="-285750">
              <a:buFont typeface="Arial" panose="020B0604020202020204" pitchFamily="34" charset="0"/>
              <a:buChar char="•"/>
            </a:pPr>
            <a:r>
              <a:rPr lang="en-GB" sz="1000" dirty="0"/>
              <a:t>Role play shops/ice cream parlour through happy cafe sessions (Band 3)</a:t>
            </a:r>
          </a:p>
          <a:p>
            <a:pPr marL="285750" indent="-285750">
              <a:buFont typeface="Arial" panose="020B0604020202020204" pitchFamily="34" charset="0"/>
              <a:buChar char="•"/>
            </a:pPr>
            <a:r>
              <a:rPr lang="en-GB" sz="1000" dirty="0"/>
              <a:t>Understand shops sell things (Band 3)</a:t>
            </a:r>
          </a:p>
          <a:p>
            <a:r>
              <a:rPr lang="en-GB" sz="1000" u="sng" dirty="0"/>
              <a:t>Positional Objects</a:t>
            </a:r>
          </a:p>
          <a:p>
            <a:pPr marL="285750" indent="-285750">
              <a:buFont typeface="Arial" panose="020B0604020202020204" pitchFamily="34" charset="0"/>
              <a:buChar char="•"/>
            </a:pPr>
            <a:r>
              <a:rPr lang="en-GB" sz="1000" dirty="0"/>
              <a:t>Emptying and filling</a:t>
            </a:r>
          </a:p>
          <a:p>
            <a:pPr marL="285750" indent="-285750">
              <a:buFont typeface="Arial" panose="020B0604020202020204" pitchFamily="34" charset="0"/>
              <a:buChar char="•"/>
            </a:pPr>
            <a:r>
              <a:rPr lang="en-GB" sz="1000" dirty="0"/>
              <a:t>Putting objects in and out of container</a:t>
            </a:r>
          </a:p>
          <a:p>
            <a:pPr marL="285750" indent="-285750">
              <a:buFont typeface="Arial" panose="020B0604020202020204" pitchFamily="34" charset="0"/>
              <a:buChar char="•"/>
            </a:pPr>
            <a:r>
              <a:rPr lang="en-GB" sz="1000" dirty="0"/>
              <a:t>Fitting parts together.</a:t>
            </a:r>
          </a:p>
          <a:p>
            <a:pPr marL="285750" indent="-285750">
              <a:buFont typeface="Arial" panose="020B0604020202020204" pitchFamily="34" charset="0"/>
              <a:buChar char="•"/>
            </a:pPr>
            <a:r>
              <a:rPr lang="en-GB" sz="1000" dirty="0"/>
              <a:t>Putting away bags at the start of the day</a:t>
            </a:r>
          </a:p>
          <a:p>
            <a:pPr marL="285750" indent="-285750">
              <a:buFont typeface="Arial" panose="020B0604020202020204" pitchFamily="34" charset="0"/>
              <a:buChar char="•"/>
            </a:pPr>
            <a:r>
              <a:rPr lang="en-GB" sz="1000" dirty="0"/>
              <a:t>Building towers</a:t>
            </a:r>
          </a:p>
          <a:p>
            <a:pPr marL="285750" indent="-285750">
              <a:buFont typeface="Arial" panose="020B0604020202020204" pitchFamily="34" charset="0"/>
              <a:buChar char="•"/>
            </a:pPr>
            <a:r>
              <a:rPr lang="en-GB" sz="1000" dirty="0"/>
              <a:t>Handle and explore objects (band 2) </a:t>
            </a:r>
          </a:p>
          <a:p>
            <a:pPr marL="285750" indent="-285750">
              <a:buFont typeface="Arial" panose="020B0604020202020204" pitchFamily="34" charset="0"/>
              <a:buChar char="•"/>
            </a:pPr>
            <a:r>
              <a:rPr lang="en-GB" sz="1000" dirty="0"/>
              <a:t>Demonstrate an interest in the relationship between objects (Band 2) (to be delivered in soft play)</a:t>
            </a:r>
          </a:p>
          <a:p>
            <a:r>
              <a:rPr lang="en-GB" sz="1000" u="sng" dirty="0"/>
              <a:t>Shape </a:t>
            </a:r>
          </a:p>
          <a:p>
            <a:pPr marL="285750" indent="-285750">
              <a:buFont typeface="Arial" panose="020B0604020202020204" pitchFamily="34" charset="0"/>
              <a:buChar char="•"/>
            </a:pPr>
            <a:r>
              <a:rPr lang="en-GB" sz="1000" dirty="0"/>
              <a:t>Exploring and handling different objects.</a:t>
            </a:r>
          </a:p>
          <a:p>
            <a:pPr marL="285750" indent="-285750">
              <a:buFont typeface="Arial" panose="020B0604020202020204" pitchFamily="34" charset="0"/>
              <a:buChar char="•"/>
            </a:pPr>
            <a:r>
              <a:rPr lang="en-GB" sz="1000" dirty="0"/>
              <a:t>Matching shape games</a:t>
            </a:r>
          </a:p>
          <a:p>
            <a:pPr marL="285750" indent="-285750">
              <a:buFont typeface="Arial" panose="020B0604020202020204" pitchFamily="34" charset="0"/>
              <a:buChar char="•"/>
            </a:pPr>
            <a:r>
              <a:rPr lang="en-GB" sz="1000" dirty="0"/>
              <a:t>Stacking cups</a:t>
            </a:r>
          </a:p>
          <a:p>
            <a:pPr marL="285750" indent="-285750">
              <a:buFont typeface="Arial" panose="020B0604020202020204" pitchFamily="34" charset="0"/>
              <a:buChar char="•"/>
            </a:pPr>
            <a:r>
              <a:rPr lang="en-GB" sz="1000" dirty="0"/>
              <a:t>Printing with shapes/ fruit and veg</a:t>
            </a:r>
          </a:p>
          <a:p>
            <a:pPr marL="285750" indent="-285750">
              <a:buFont typeface="Arial" panose="020B0604020202020204" pitchFamily="34" charset="0"/>
              <a:buChar char="•"/>
            </a:pPr>
            <a:r>
              <a:rPr lang="en-GB" sz="1000" dirty="0"/>
              <a:t>Use blocks and 3D shapes to create their own simple structures and arrangements. (Band 3)</a:t>
            </a:r>
          </a:p>
          <a:p>
            <a:pPr marL="285750" indent="-285750">
              <a:buFont typeface="Arial" panose="020B0604020202020204" pitchFamily="34" charset="0"/>
              <a:buChar char="•"/>
            </a:pPr>
            <a:r>
              <a:rPr lang="en-GB" sz="1000" dirty="0"/>
              <a:t>Show an awareness of similarities of shapes in the environment . (Band 4) </a:t>
            </a:r>
          </a:p>
          <a:p>
            <a:r>
              <a:rPr lang="en-GB" sz="1000" u="sng" dirty="0"/>
              <a:t>Weight and capacity</a:t>
            </a:r>
          </a:p>
          <a:p>
            <a:pPr marL="285750" indent="-285750">
              <a:buFont typeface="Arial" panose="020B0604020202020204" pitchFamily="34" charset="0"/>
              <a:buChar char="•"/>
            </a:pPr>
            <a:r>
              <a:rPr lang="en-GB" sz="1000" dirty="0"/>
              <a:t>Pouring water feeling a jug has gone from heavy to light. </a:t>
            </a:r>
          </a:p>
          <a:p>
            <a:pPr marL="285750" indent="-285750">
              <a:buFont typeface="Arial" panose="020B0604020202020204" pitchFamily="34" charset="0"/>
              <a:buChar char="•"/>
            </a:pPr>
            <a:r>
              <a:rPr lang="en-GB" sz="1000" dirty="0"/>
              <a:t>Exploring a weight tuff tray with objects that are heavy and light (Band 3) </a:t>
            </a:r>
          </a:p>
          <a:p>
            <a:pPr marL="285750" indent="-285750">
              <a:buFont typeface="Arial" panose="020B0604020202020204" pitchFamily="34" charset="0"/>
              <a:buChar char="•"/>
            </a:pPr>
            <a:r>
              <a:rPr lang="en-GB" sz="1000" dirty="0"/>
              <a:t>Experience full and empty containers (Band 3) </a:t>
            </a:r>
          </a:p>
          <a:p>
            <a:endParaRPr lang="en-GB" sz="950" dirty="0"/>
          </a:p>
          <a:p>
            <a:pPr marL="285750" indent="-285750">
              <a:buFont typeface="Arial" panose="020B0604020202020204" pitchFamily="34" charset="0"/>
              <a:buChar char="•"/>
            </a:pPr>
            <a:endParaRPr lang="en-GB" sz="1000" dirty="0"/>
          </a:p>
        </p:txBody>
      </p:sp>
      <p:sp>
        <p:nvSpPr>
          <p:cNvPr id="13" name="TextBox 12">
            <a:extLst>
              <a:ext uri="{FF2B5EF4-FFF2-40B4-BE49-F238E27FC236}">
                <a16:creationId xmlns:a16="http://schemas.microsoft.com/office/drawing/2014/main" id="{09EDD91D-2565-42B7-A6F9-BE0AA3F2E90D}"/>
              </a:ext>
            </a:extLst>
          </p:cNvPr>
          <p:cNvSpPr txBox="1"/>
          <p:nvPr/>
        </p:nvSpPr>
        <p:spPr>
          <a:xfrm>
            <a:off x="8376916" y="6413829"/>
            <a:ext cx="4374585" cy="3016210"/>
          </a:xfrm>
          <a:prstGeom prst="rect">
            <a:avLst/>
          </a:prstGeom>
          <a:solidFill>
            <a:srgbClr val="FBBDBD"/>
          </a:solidFill>
          <a:ln>
            <a:solidFill>
              <a:schemeClr val="tx1"/>
            </a:solidFill>
          </a:ln>
        </p:spPr>
        <p:txBody>
          <a:bodyPr wrap="square" rtlCol="0">
            <a:spAutoFit/>
          </a:bodyPr>
          <a:lstStyle/>
          <a:p>
            <a:r>
              <a:rPr lang="en-GB" sz="950" u="sng" dirty="0"/>
              <a:t>PH+RSE</a:t>
            </a:r>
          </a:p>
          <a:p>
            <a:r>
              <a:rPr lang="en-GB" sz="950" u="sng" dirty="0"/>
              <a:t>Turn taking and sharing attention</a:t>
            </a:r>
          </a:p>
          <a:p>
            <a:pPr marL="171450" indent="-171450">
              <a:buFont typeface="Arial" panose="020B0604020202020204" pitchFamily="34" charset="0"/>
              <a:buChar char="•"/>
            </a:pPr>
            <a:r>
              <a:rPr lang="en-GB" sz="950" dirty="0"/>
              <a:t>To further develop each child’s ability to take turns and share attention in a range of learning situations, circle times, snack and lunchtimes and small group activities. </a:t>
            </a:r>
            <a:endParaRPr lang="en-GB" sz="950" u="sng" dirty="0"/>
          </a:p>
          <a:p>
            <a:r>
              <a:rPr lang="en-GB" sz="950" u="sng" dirty="0"/>
              <a:t>Hygiene and personal care</a:t>
            </a:r>
          </a:p>
          <a:p>
            <a:pPr marL="285750" indent="-285750">
              <a:buFont typeface="Arial" panose="020B0604020202020204" pitchFamily="34" charset="0"/>
              <a:buChar char="•"/>
            </a:pPr>
            <a:r>
              <a:rPr lang="en-GB" sz="950" dirty="0"/>
              <a:t>To continue with daily toothbrushing, continue washing hands before eating,  after toileting etc(band 2)</a:t>
            </a:r>
          </a:p>
          <a:p>
            <a:pPr marL="285750" indent="-285750">
              <a:buFont typeface="Arial" panose="020B0604020202020204" pitchFamily="34" charset="0"/>
              <a:buChar char="•"/>
            </a:pPr>
            <a:r>
              <a:rPr lang="en-GB" sz="950" dirty="0"/>
              <a:t>Update personal care plans in preparation to new classes in September 2026.</a:t>
            </a:r>
          </a:p>
          <a:p>
            <a:r>
              <a:rPr lang="en-GB" sz="950" u="sng" dirty="0"/>
              <a:t>Play Skills </a:t>
            </a:r>
          </a:p>
          <a:p>
            <a:pPr marL="171450" indent="-171450">
              <a:buFont typeface="Arial" panose="020B0604020202020204" pitchFamily="34" charset="0"/>
              <a:buChar char="•"/>
            </a:pPr>
            <a:r>
              <a:rPr lang="en-GB" sz="950" dirty="0"/>
              <a:t>To further develop each child’s ability to self-occupy and increase the type of equipment used within sessions. </a:t>
            </a:r>
          </a:p>
          <a:p>
            <a:pPr marL="171450" indent="-171450">
              <a:buFont typeface="Arial" panose="020B0604020202020204" pitchFamily="34" charset="0"/>
              <a:buChar char="•"/>
            </a:pPr>
            <a:r>
              <a:rPr lang="en-GB" sz="950" dirty="0"/>
              <a:t>Pupils to become more willing to accept adult’s playing alongside them and engaging in their play. </a:t>
            </a:r>
          </a:p>
          <a:p>
            <a:pPr marL="171450" indent="-171450">
              <a:buFont typeface="Arial" panose="020B0604020202020204" pitchFamily="34" charset="0"/>
              <a:buChar char="•"/>
            </a:pPr>
            <a:r>
              <a:rPr lang="en-GB" sz="950" dirty="0"/>
              <a:t>Pupils to become more willing to play alongside their peers – arrange integration on a Friday afternoon. </a:t>
            </a:r>
          </a:p>
          <a:p>
            <a:r>
              <a:rPr lang="en-GB" sz="950" u="sng" dirty="0"/>
              <a:t>Dressing and undressing</a:t>
            </a:r>
          </a:p>
          <a:p>
            <a:pPr marL="171450" indent="-171450">
              <a:buFont typeface="Arial" panose="020B0604020202020204" pitchFamily="34" charset="0"/>
              <a:buChar char="•"/>
            </a:pPr>
            <a:r>
              <a:rPr lang="en-GB" sz="950" dirty="0"/>
              <a:t>Pupils will become more able to choose clothes appropriate to daily weather conditions and wear them during outdoor activities and journeys to and from school. </a:t>
            </a:r>
          </a:p>
        </p:txBody>
      </p:sp>
      <p:sp>
        <p:nvSpPr>
          <p:cNvPr id="15" name="TextBox 14">
            <a:extLst>
              <a:ext uri="{FF2B5EF4-FFF2-40B4-BE49-F238E27FC236}">
                <a16:creationId xmlns:a16="http://schemas.microsoft.com/office/drawing/2014/main" id="{EFD0D814-205F-43C1-851A-980A23A2D4BC}"/>
              </a:ext>
            </a:extLst>
          </p:cNvPr>
          <p:cNvSpPr txBox="1"/>
          <p:nvPr/>
        </p:nvSpPr>
        <p:spPr>
          <a:xfrm>
            <a:off x="4551524" y="7644935"/>
            <a:ext cx="3814589" cy="1815882"/>
          </a:xfrm>
          <a:prstGeom prst="rect">
            <a:avLst/>
          </a:prstGeom>
          <a:solidFill>
            <a:srgbClr val="BAE8D6"/>
          </a:solidFill>
          <a:ln>
            <a:solidFill>
              <a:schemeClr val="tx1"/>
            </a:solidFill>
          </a:ln>
        </p:spPr>
        <p:txBody>
          <a:bodyPr wrap="square" rtlCol="0">
            <a:spAutoFit/>
          </a:bodyPr>
          <a:lstStyle/>
          <a:p>
            <a:r>
              <a:rPr lang="en-GB" sz="1000" u="sng" dirty="0"/>
              <a:t>Independence</a:t>
            </a:r>
          </a:p>
          <a:p>
            <a:pPr marL="285750" indent="-285750">
              <a:buFont typeface="Arial" panose="020B0604020202020204" pitchFamily="34" charset="0"/>
              <a:buChar char="•"/>
            </a:pPr>
            <a:r>
              <a:rPr lang="en-GB" sz="1000" dirty="0"/>
              <a:t>Pupils will become more independent within the classroom, transitioning between activities with less prompting and collecting communication books and devices with less support. </a:t>
            </a:r>
          </a:p>
          <a:p>
            <a:pPr marL="285750" indent="-285750">
              <a:buFont typeface="Arial" panose="020B0604020202020204" pitchFamily="34" charset="0"/>
              <a:buChar char="•"/>
            </a:pPr>
            <a:r>
              <a:rPr lang="en-GB" sz="1000" dirty="0"/>
              <a:t>To continue to develop each child’s ability to cope with less familiar environments and engage effectively with activities both in school and in the wider community. </a:t>
            </a:r>
          </a:p>
          <a:p>
            <a:pPr marL="285750" indent="-285750">
              <a:buFont typeface="Arial" panose="020B0604020202020204" pitchFamily="34" charset="0"/>
              <a:buChar char="•"/>
            </a:pPr>
            <a:r>
              <a:rPr lang="en-GB" sz="1000" dirty="0"/>
              <a:t>To encourage children to use photos to transits to places around school e.g. photos on PowerPoint matching photos around the school. </a:t>
            </a:r>
          </a:p>
          <a:p>
            <a:pPr marL="285750" indent="-285750">
              <a:buFont typeface="Arial" panose="020B0604020202020204" pitchFamily="34" charset="0"/>
              <a:buChar char="•"/>
            </a:pPr>
            <a:endParaRPr lang="en-GB" sz="1200" dirty="0"/>
          </a:p>
        </p:txBody>
      </p:sp>
      <p:sp>
        <p:nvSpPr>
          <p:cNvPr id="4" name="TextBox 3">
            <a:extLst>
              <a:ext uri="{FF2B5EF4-FFF2-40B4-BE49-F238E27FC236}">
                <a16:creationId xmlns:a16="http://schemas.microsoft.com/office/drawing/2014/main" id="{B9565063-F49E-418E-B585-ACD8AEC722D8}"/>
              </a:ext>
            </a:extLst>
          </p:cNvPr>
          <p:cNvSpPr txBox="1"/>
          <p:nvPr/>
        </p:nvSpPr>
        <p:spPr>
          <a:xfrm>
            <a:off x="4622761" y="1233773"/>
            <a:ext cx="3754154" cy="2322301"/>
          </a:xfrm>
          <a:prstGeom prst="rect">
            <a:avLst/>
          </a:prstGeom>
          <a:solidFill>
            <a:srgbClr val="FFC000"/>
          </a:solidFill>
        </p:spPr>
        <p:txBody>
          <a:bodyPr wrap="square" rtlCol="0">
            <a:spAutoFit/>
          </a:bodyPr>
          <a:lstStyle/>
          <a:p>
            <a:endParaRPr lang="en-GB" dirty="0"/>
          </a:p>
        </p:txBody>
      </p:sp>
      <p:sp>
        <p:nvSpPr>
          <p:cNvPr id="39" name="TextBox 6">
            <a:extLst>
              <a:ext uri="{FF2B5EF4-FFF2-40B4-BE49-F238E27FC236}">
                <a16:creationId xmlns:a16="http://schemas.microsoft.com/office/drawing/2014/main" id="{ACA94DF3-F8F7-4089-9BFE-B8F960F9A29A}"/>
              </a:ext>
            </a:extLst>
          </p:cNvPr>
          <p:cNvSpPr txBox="1"/>
          <p:nvPr/>
        </p:nvSpPr>
        <p:spPr>
          <a:xfrm>
            <a:off x="4599988" y="0"/>
            <a:ext cx="3776928" cy="1408078"/>
          </a:xfrm>
          <a:prstGeom prst="rect">
            <a:avLst/>
          </a:prstGeom>
          <a:solidFill>
            <a:schemeClr val="accent4">
              <a:lumMod val="20000"/>
              <a:lumOff val="80000"/>
            </a:schemeClr>
          </a:solidFill>
          <a:ln w="38100">
            <a:solidFill>
              <a:schemeClr val="accent4">
                <a:lumMod val="60000"/>
                <a:lumOff val="40000"/>
              </a:schemeClr>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950" dirty="0"/>
              <a:t>Work stations</a:t>
            </a:r>
          </a:p>
          <a:p>
            <a:r>
              <a:rPr lang="en-GB" sz="950" dirty="0"/>
              <a:t>Each child will complete four numbered tasks  The focus of each work station is unique to the child and what they are working on, the tasks covered include maths, writing, OT and reading skills  The children will also be working on independence and we will be encouraging the children to complete the tasks with minimal adult support.</a:t>
            </a:r>
          </a:p>
          <a:p>
            <a:endParaRPr lang="en-GB" sz="950" dirty="0"/>
          </a:p>
          <a:p>
            <a:endParaRPr lang="en-GB" sz="950" dirty="0"/>
          </a:p>
          <a:p>
            <a:endParaRPr lang="en-GB" sz="950" dirty="0"/>
          </a:p>
        </p:txBody>
      </p:sp>
      <p:pic>
        <p:nvPicPr>
          <p:cNvPr id="16" name="Picture 2" descr="Weather condition forecast cloud with ...">
            <a:extLst>
              <a:ext uri="{FF2B5EF4-FFF2-40B4-BE49-F238E27FC236}">
                <a16:creationId xmlns:a16="http://schemas.microsoft.com/office/drawing/2014/main" id="{D72BD2BE-603C-4F1B-A8A5-6BC9049279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73773" y="1805217"/>
            <a:ext cx="1630572" cy="1531440"/>
          </a:xfrm>
          <a:prstGeom prst="round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05F9D91-8A7D-4D71-9061-581033378524}"/>
              </a:ext>
            </a:extLst>
          </p:cNvPr>
          <p:cNvSpPr txBox="1"/>
          <p:nvPr/>
        </p:nvSpPr>
        <p:spPr>
          <a:xfrm flipH="1">
            <a:off x="5682726" y="3151991"/>
            <a:ext cx="1812666" cy="369332"/>
          </a:xfrm>
          <a:prstGeom prst="rect">
            <a:avLst/>
          </a:prstGeom>
          <a:solidFill>
            <a:srgbClr val="FFC000"/>
          </a:solidFill>
        </p:spPr>
        <p:txBody>
          <a:bodyPr wrap="square" rtlCol="0">
            <a:spAutoFit/>
          </a:bodyPr>
          <a:lstStyle/>
          <a:p>
            <a:pPr algn="ctr"/>
            <a:r>
              <a:rPr lang="en-GB" dirty="0"/>
              <a:t>Weather </a:t>
            </a:r>
          </a:p>
        </p:txBody>
      </p:sp>
      <p:sp>
        <p:nvSpPr>
          <p:cNvPr id="17" name="TextBox 16">
            <a:extLst>
              <a:ext uri="{FF2B5EF4-FFF2-40B4-BE49-F238E27FC236}">
                <a16:creationId xmlns:a16="http://schemas.microsoft.com/office/drawing/2014/main" id="{8A24B0A6-325F-4038-88DE-B8AB192E13D6}"/>
              </a:ext>
            </a:extLst>
          </p:cNvPr>
          <p:cNvSpPr txBox="1"/>
          <p:nvPr/>
        </p:nvSpPr>
        <p:spPr>
          <a:xfrm flipH="1">
            <a:off x="5723746" y="1462748"/>
            <a:ext cx="1812666" cy="369332"/>
          </a:xfrm>
          <a:prstGeom prst="rect">
            <a:avLst/>
          </a:prstGeom>
          <a:solidFill>
            <a:srgbClr val="FFC000"/>
          </a:solidFill>
        </p:spPr>
        <p:txBody>
          <a:bodyPr wrap="square" rtlCol="0">
            <a:spAutoFit/>
          </a:bodyPr>
          <a:lstStyle/>
          <a:p>
            <a:pPr algn="ctr"/>
            <a:r>
              <a:rPr lang="en-GB" dirty="0"/>
              <a:t>Summer 2026 </a:t>
            </a:r>
          </a:p>
        </p:txBody>
      </p:sp>
    </p:spTree>
    <p:extLst>
      <p:ext uri="{BB962C8B-B14F-4D97-AF65-F5344CB8AC3E}">
        <p14:creationId xmlns:p14="http://schemas.microsoft.com/office/powerpoint/2010/main" val="37259907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12668</TotalTime>
  <Words>1359</Words>
  <Application>Microsoft Office PowerPoint</Application>
  <PresentationFormat>A3 Paper (297x420 mm)</PresentationFormat>
  <Paragraphs>116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James</dc:creator>
  <cp:lastModifiedBy>Paula Rhodes</cp:lastModifiedBy>
  <cp:revision>135</cp:revision>
  <cp:lastPrinted>2024-09-18T14:10:58Z</cp:lastPrinted>
  <dcterms:created xsi:type="dcterms:W3CDTF">2023-07-24T11:16:39Z</dcterms:created>
  <dcterms:modified xsi:type="dcterms:W3CDTF">2026-04-02T09:19:37Z</dcterms:modified>
</cp:coreProperties>
</file>