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11" autoAdjust="0"/>
  </p:normalViewPr>
  <p:slideViewPr>
    <p:cSldViewPr snapToGrid="0">
      <p:cViewPr varScale="1">
        <p:scale>
          <a:sx n="119" d="100"/>
          <a:sy n="119" d="100"/>
        </p:scale>
        <p:origin x="2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A10F4-83FB-2643-B69E-50E1CAF57BC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43D1DDC-75B2-084D-8967-C3E8705DB4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3A0370F-7BEA-BE4A-853C-600A340A4DE9}"/>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5" name="Footer Placeholder 4">
            <a:extLst>
              <a:ext uri="{FF2B5EF4-FFF2-40B4-BE49-F238E27FC236}">
                <a16:creationId xmlns:a16="http://schemas.microsoft.com/office/drawing/2014/main" id="{5DA36230-012E-494D-9E95-A844F6E06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CDB7A8-12EA-FB40-8BDD-E872B1F1A36F}"/>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1017331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E0F27-831B-B74D-A69E-2594C527CCC7}"/>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4F4DC45-9292-E949-9C25-CAB8891DE14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5CA76C7-6F01-7D47-B821-25E7245666D7}"/>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5" name="Footer Placeholder 4">
            <a:extLst>
              <a:ext uri="{FF2B5EF4-FFF2-40B4-BE49-F238E27FC236}">
                <a16:creationId xmlns:a16="http://schemas.microsoft.com/office/drawing/2014/main" id="{BECB46EC-488A-3347-B9DD-F00D0F47A8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3FF271-34A6-0043-BE5F-9E41298E7F78}"/>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830614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8F5A51-8047-5947-92C7-A310B42EABA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0E85B3F-F0A1-E149-84AF-049B54778D6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4BDDE76-AACC-0E4A-8216-46496829C687}"/>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5" name="Footer Placeholder 4">
            <a:extLst>
              <a:ext uri="{FF2B5EF4-FFF2-40B4-BE49-F238E27FC236}">
                <a16:creationId xmlns:a16="http://schemas.microsoft.com/office/drawing/2014/main" id="{28A03C96-B89D-FD47-8794-62BC7CF244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B31B83-5CEB-6143-8FA1-42ADCB0D9418}"/>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89317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17FCC-853E-3C48-926A-5B4738B0BE4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1FC1C3-49C2-534C-86AC-0714FB280E8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2F05001-232C-074A-ADAA-64D8F876AFCE}"/>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5" name="Footer Placeholder 4">
            <a:extLst>
              <a:ext uri="{FF2B5EF4-FFF2-40B4-BE49-F238E27FC236}">
                <a16:creationId xmlns:a16="http://schemas.microsoft.com/office/drawing/2014/main" id="{85A8B34B-6DF2-9446-AC92-B07AFADC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59E28E-984F-B746-9415-4DB46843551F}"/>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543625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E8CC2-5077-5C43-A17E-506253B9D00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7D1B853-D058-5E45-A659-67297CF595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A196264-DFF9-774F-8656-361E4F3D50DF}"/>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5" name="Footer Placeholder 4">
            <a:extLst>
              <a:ext uri="{FF2B5EF4-FFF2-40B4-BE49-F238E27FC236}">
                <a16:creationId xmlns:a16="http://schemas.microsoft.com/office/drawing/2014/main" id="{06EA8196-E489-1041-9CE0-344E6DE276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1D2FE2-B335-F041-9D59-58F6F3454522}"/>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451965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DC2CC-29C0-0346-A986-81595C30268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4DA3AA7-B2D3-BE45-8684-21DA5315955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A7DC296-840B-F04C-BC3B-8D072174694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ACFB66D-D9A8-B54D-AE2B-AEC23960753F}"/>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6" name="Footer Placeholder 5">
            <a:extLst>
              <a:ext uri="{FF2B5EF4-FFF2-40B4-BE49-F238E27FC236}">
                <a16:creationId xmlns:a16="http://schemas.microsoft.com/office/drawing/2014/main" id="{8DCE80D7-E20C-554D-A80C-E046EE51C5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D49D61-E0DF-4B4B-B6DA-C5FBAE68D4D7}"/>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1730680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51AC8-042A-7C4B-AFB5-FA1C8D4F130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E07712B-0376-5A4E-A4DF-69131A5490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5F2050E-81E5-C049-B018-F5A474342EF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9DE3675-E806-6140-9A5D-D27325437E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140A6B5-339F-5340-A489-89B2AC9A77C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BA62139-F313-3D4B-B3E5-BDB2371716FC}"/>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8" name="Footer Placeholder 7">
            <a:extLst>
              <a:ext uri="{FF2B5EF4-FFF2-40B4-BE49-F238E27FC236}">
                <a16:creationId xmlns:a16="http://schemas.microsoft.com/office/drawing/2014/main" id="{8E345FA6-158F-D84F-AF3A-00253E1945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B671A4-9618-DF49-BE88-2D08E485199D}"/>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845441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A9419-A0F4-674D-AE67-835E749A39D6}"/>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E1898A5-890D-714A-AAAD-E139C0B34239}"/>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4" name="Footer Placeholder 3">
            <a:extLst>
              <a:ext uri="{FF2B5EF4-FFF2-40B4-BE49-F238E27FC236}">
                <a16:creationId xmlns:a16="http://schemas.microsoft.com/office/drawing/2014/main" id="{591F5150-E770-7348-BF26-4AD3CEAD2E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D5E385-F4AC-2543-BB78-921D188AFCA7}"/>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735567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9E86A0-108E-804F-BD19-0A7FF95F0F21}"/>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3" name="Footer Placeholder 2">
            <a:extLst>
              <a:ext uri="{FF2B5EF4-FFF2-40B4-BE49-F238E27FC236}">
                <a16:creationId xmlns:a16="http://schemas.microsoft.com/office/drawing/2014/main" id="{09B2E941-95C2-894F-8596-09A48D1A14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2364D8F-9C21-F146-B533-35D06A58FA39}"/>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329125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C8450-ED96-E54A-AA5E-53CB2C2A338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D15F46E-0418-9348-8389-229A2DECC6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01EBCC4-BDDD-9D43-ADF6-378D64E9E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35C5341-75B3-064A-A5CB-47C1207862E0}"/>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6" name="Footer Placeholder 5">
            <a:extLst>
              <a:ext uri="{FF2B5EF4-FFF2-40B4-BE49-F238E27FC236}">
                <a16:creationId xmlns:a16="http://schemas.microsoft.com/office/drawing/2014/main" id="{8C3ECD7C-7FD5-1443-886C-4AEF8850AA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02B1F1-B089-7142-A4F4-6D4AB2BBAFEA}"/>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189255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C725A-CB28-0D4F-8702-B928CA9EF18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33AAEE7-0338-6243-A3F5-B03D2B9F0F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5D7441-4C90-9044-A2A7-0DA86C8894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B85AE4-67CE-2447-93F2-6055A27CD1E9}"/>
              </a:ext>
            </a:extLst>
          </p:cNvPr>
          <p:cNvSpPr>
            <a:spLocks noGrp="1"/>
          </p:cNvSpPr>
          <p:nvPr>
            <p:ph type="dt" sz="half" idx="10"/>
          </p:nvPr>
        </p:nvSpPr>
        <p:spPr/>
        <p:txBody>
          <a:bodyPr/>
          <a:lstStyle/>
          <a:p>
            <a:fld id="{C981D040-40D6-C54A-8804-6618A004C044}" type="datetimeFigureOut">
              <a:rPr lang="en-US" smtClean="0"/>
              <a:t>1/30/2026</a:t>
            </a:fld>
            <a:endParaRPr lang="en-US"/>
          </a:p>
        </p:txBody>
      </p:sp>
      <p:sp>
        <p:nvSpPr>
          <p:cNvPr id="6" name="Footer Placeholder 5">
            <a:extLst>
              <a:ext uri="{FF2B5EF4-FFF2-40B4-BE49-F238E27FC236}">
                <a16:creationId xmlns:a16="http://schemas.microsoft.com/office/drawing/2014/main" id="{8DC31525-629B-5546-9820-35640C2A0E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D22B08-7024-A146-B442-F97B4ECD2483}"/>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668709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2B8AEA-ABF7-6F4F-9E85-E6A2802EFA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79A826D-8FDF-6744-96FF-BDA877D74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72FB35F-64CB-A145-B670-C9E76C2FBF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81D040-40D6-C54A-8804-6618A004C044}" type="datetimeFigureOut">
              <a:rPr lang="en-US" smtClean="0"/>
              <a:t>1/30/2026</a:t>
            </a:fld>
            <a:endParaRPr lang="en-US"/>
          </a:p>
        </p:txBody>
      </p:sp>
      <p:sp>
        <p:nvSpPr>
          <p:cNvPr id="5" name="Footer Placeholder 4">
            <a:extLst>
              <a:ext uri="{FF2B5EF4-FFF2-40B4-BE49-F238E27FC236}">
                <a16:creationId xmlns:a16="http://schemas.microsoft.com/office/drawing/2014/main" id="{1D84AE87-4F1F-F946-A81A-1A5A5E5589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6B2CE41-D9C8-4C47-9FC9-80AA68AD80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120899-06DA-E641-B7DF-6BDC9C51A562}" type="slidenum">
              <a:rPr lang="en-US" smtClean="0"/>
              <a:t>‹#›</a:t>
            </a:fld>
            <a:endParaRPr lang="en-US"/>
          </a:p>
        </p:txBody>
      </p:sp>
    </p:spTree>
    <p:extLst>
      <p:ext uri="{BB962C8B-B14F-4D97-AF65-F5344CB8AC3E}">
        <p14:creationId xmlns:p14="http://schemas.microsoft.com/office/powerpoint/2010/main" val="2254866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ummer Flowers On A Meadow Illustration of meadow full of beautiful flowers, bees and butterflies in spring or summer. In the background is a landscape with hills and a bright blue sky with clouds. Vector illustration with space for text. EPS 10, grouped and labeled in layers. Flower stock vector">
            <a:extLst>
              <a:ext uri="{FF2B5EF4-FFF2-40B4-BE49-F238E27FC236}">
                <a16:creationId xmlns:a16="http://schemas.microsoft.com/office/drawing/2014/main" id="{65767F71-096D-4FD0-B4A6-25A5DE32EC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 b="39829"/>
          <a:stretch/>
        </p:blipFill>
        <p:spPr bwMode="auto">
          <a:xfrm>
            <a:off x="-5678" y="0"/>
            <a:ext cx="12197678"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E3600C2-7378-4BD0-ACB1-A3F214ED20E7}"/>
              </a:ext>
            </a:extLst>
          </p:cNvPr>
          <p:cNvSpPr txBox="1"/>
          <p:nvPr/>
        </p:nvSpPr>
        <p:spPr>
          <a:xfrm>
            <a:off x="2493818" y="314184"/>
            <a:ext cx="8198679" cy="523220"/>
          </a:xfrm>
          <a:prstGeom prst="rect">
            <a:avLst/>
          </a:prstGeom>
          <a:noFill/>
        </p:spPr>
        <p:txBody>
          <a:bodyPr wrap="square">
            <a:spAutoFit/>
          </a:bodyPr>
          <a:lstStyle/>
          <a:p>
            <a:r>
              <a:rPr lang="en-US" sz="1800" dirty="0">
                <a:solidFill>
                  <a:srgbClr val="FFC000"/>
                </a:solidFill>
                <a:latin typeface="Comic Sans MS" panose="030F0702030302020204" pitchFamily="66" charset="0"/>
              </a:rPr>
              <a:t>           </a:t>
            </a:r>
            <a:r>
              <a:rPr lang="en-GB" sz="2800" b="1" u="sng" dirty="0">
                <a:solidFill>
                  <a:srgbClr val="002060"/>
                </a:solidFill>
                <a:latin typeface="Comic Sans MS" panose="030F0702030302020204" pitchFamily="66" charset="0"/>
              </a:rPr>
              <a:t>Pelicans Class Newsletter </a:t>
            </a:r>
            <a:r>
              <a:rPr lang="en-US" sz="2800" b="1" u="sng" dirty="0">
                <a:solidFill>
                  <a:srgbClr val="002060"/>
                </a:solidFill>
                <a:latin typeface="Comic Sans MS" panose="030F0702030302020204" pitchFamily="66" charset="0"/>
              </a:rPr>
              <a:t>Spring Term</a:t>
            </a:r>
          </a:p>
        </p:txBody>
      </p:sp>
      <p:sp>
        <p:nvSpPr>
          <p:cNvPr id="2" name="Rectangle 1">
            <a:extLst>
              <a:ext uri="{FF2B5EF4-FFF2-40B4-BE49-F238E27FC236}">
                <a16:creationId xmlns:a16="http://schemas.microsoft.com/office/drawing/2014/main" id="{B2186AA6-5F64-4DC2-A633-2547C9D61345}"/>
              </a:ext>
            </a:extLst>
          </p:cNvPr>
          <p:cNvSpPr/>
          <p:nvPr/>
        </p:nvSpPr>
        <p:spPr>
          <a:xfrm>
            <a:off x="831273" y="1028343"/>
            <a:ext cx="10640291" cy="5755422"/>
          </a:xfrm>
          <a:prstGeom prst="rect">
            <a:avLst/>
          </a:prstGeom>
        </p:spPr>
        <p:txBody>
          <a:bodyPr wrap="square">
            <a:spAutoFit/>
          </a:bodyPr>
          <a:lstStyle/>
          <a:p>
            <a:r>
              <a:rPr lang="en-GB" dirty="0">
                <a:solidFill>
                  <a:srgbClr val="002060"/>
                </a:solidFill>
                <a:latin typeface="Comic Sans MS" panose="030F0702030302020204" pitchFamily="66" charset="0"/>
              </a:rPr>
              <a:t>Welcome to the Spring. The children have settled back well after the Christmas break, which seems such a long time </a:t>
            </a:r>
            <a:r>
              <a:rPr lang="en-GB">
                <a:solidFill>
                  <a:srgbClr val="002060"/>
                </a:solidFill>
                <a:latin typeface="Comic Sans MS" panose="030F0702030302020204" pitchFamily="66" charset="0"/>
              </a:rPr>
              <a:t>ago now!</a:t>
            </a:r>
            <a:endParaRPr lang="en-GB" dirty="0">
              <a:solidFill>
                <a:srgbClr val="002060"/>
              </a:solidFill>
              <a:latin typeface="Comic Sans MS" panose="030F0702030302020204" pitchFamily="66" charset="0"/>
            </a:endParaRPr>
          </a:p>
          <a:p>
            <a:endParaRPr lang="en-GB" dirty="0">
              <a:solidFill>
                <a:srgbClr val="002060"/>
              </a:solidFill>
              <a:latin typeface="Comic Sans MS" panose="030F0702030302020204" pitchFamily="66" charset="0"/>
            </a:endParaRPr>
          </a:p>
          <a:p>
            <a:r>
              <a:rPr lang="en-GB" u="sng" dirty="0">
                <a:solidFill>
                  <a:srgbClr val="002060"/>
                </a:solidFill>
                <a:latin typeface="Comic Sans MS" panose="030F0702030302020204" pitchFamily="66" charset="0"/>
              </a:rPr>
              <a:t>Pelican Children</a:t>
            </a:r>
          </a:p>
          <a:p>
            <a:r>
              <a:rPr lang="en-GB" dirty="0">
                <a:solidFill>
                  <a:srgbClr val="002060"/>
                </a:solidFill>
                <a:latin typeface="Comic Sans MS" panose="030F0702030302020204" pitchFamily="66" charset="0"/>
              </a:rPr>
              <a:t>Ethan Year 6      Dan Year 6             Alex Year 6</a:t>
            </a:r>
          </a:p>
          <a:p>
            <a:r>
              <a:rPr lang="en-GB" dirty="0">
                <a:solidFill>
                  <a:srgbClr val="002060"/>
                </a:solidFill>
                <a:latin typeface="Comic Sans MS" panose="030F0702030302020204" pitchFamily="66" charset="0"/>
              </a:rPr>
              <a:t>Dillon Year 5      Sufyaan Year 5      Rhys Year 5     Ward Year 5</a:t>
            </a:r>
          </a:p>
          <a:p>
            <a:r>
              <a:rPr lang="en-GB" dirty="0">
                <a:solidFill>
                  <a:srgbClr val="002060"/>
                </a:solidFill>
                <a:latin typeface="Comic Sans MS" panose="030F0702030302020204" pitchFamily="66" charset="0"/>
              </a:rPr>
              <a:t>Max   Year 4      Jael Year 4          </a:t>
            </a:r>
          </a:p>
          <a:p>
            <a:endParaRPr lang="en-US" sz="2000" u="sng" dirty="0">
              <a:solidFill>
                <a:srgbClr val="002060"/>
              </a:solidFill>
            </a:endParaRPr>
          </a:p>
          <a:p>
            <a:r>
              <a:rPr lang="en-US" u="sng" dirty="0">
                <a:solidFill>
                  <a:srgbClr val="002060"/>
                </a:solidFill>
                <a:latin typeface="Comic Sans MS" panose="030F0702030302020204" pitchFamily="66" charset="0"/>
              </a:rPr>
              <a:t>Pelican Staff Team</a:t>
            </a:r>
          </a:p>
          <a:p>
            <a:r>
              <a:rPr lang="en-US" dirty="0">
                <a:solidFill>
                  <a:srgbClr val="002060"/>
                </a:solidFill>
                <a:latin typeface="Comic Sans MS" panose="030F0702030302020204" pitchFamily="66" charset="0"/>
              </a:rPr>
              <a:t>Paula – Class teacher</a:t>
            </a:r>
          </a:p>
          <a:p>
            <a:r>
              <a:rPr lang="en-US" dirty="0">
                <a:solidFill>
                  <a:srgbClr val="002060"/>
                </a:solidFill>
                <a:latin typeface="Comic Sans MS" panose="030F0702030302020204" pitchFamily="66" charset="0"/>
              </a:rPr>
              <a:t>Noor &amp; Rehana – Level three TAs</a:t>
            </a:r>
          </a:p>
          <a:p>
            <a:r>
              <a:rPr lang="en-US" dirty="0">
                <a:solidFill>
                  <a:srgbClr val="002060"/>
                </a:solidFill>
                <a:latin typeface="Comic Sans MS" panose="030F0702030302020204" pitchFamily="66" charset="0"/>
              </a:rPr>
              <a:t>Catherine, Sandra and Trish – Level one TAs</a:t>
            </a:r>
          </a:p>
          <a:p>
            <a:r>
              <a:rPr lang="en-US" dirty="0">
                <a:solidFill>
                  <a:srgbClr val="002060"/>
                </a:solidFill>
                <a:latin typeface="Comic Sans MS" panose="030F0702030302020204" pitchFamily="66" charset="0"/>
              </a:rPr>
              <a:t>Lisa – Lunchtime Support Assistant</a:t>
            </a:r>
          </a:p>
          <a:p>
            <a:endParaRPr lang="en-US" sz="2000" dirty="0">
              <a:solidFill>
                <a:srgbClr val="002060"/>
              </a:solidFill>
            </a:endParaRPr>
          </a:p>
          <a:p>
            <a:r>
              <a:rPr lang="en-US" dirty="0">
                <a:solidFill>
                  <a:srgbClr val="002060"/>
                </a:solidFill>
                <a:latin typeface="Comic Sans MS" panose="030F0702030302020204" pitchFamily="66" charset="0"/>
              </a:rPr>
              <a:t>Our topic for the Spring Term is Our School/Community</a:t>
            </a:r>
            <a:r>
              <a:rPr lang="en-US" b="1" dirty="0">
                <a:solidFill>
                  <a:srgbClr val="002060"/>
                </a:solidFill>
                <a:latin typeface="Comic Sans MS" panose="030F0702030302020204" pitchFamily="66" charset="0"/>
              </a:rPr>
              <a:t>. </a:t>
            </a:r>
            <a:r>
              <a:rPr lang="en-US" dirty="0">
                <a:solidFill>
                  <a:srgbClr val="002060"/>
                </a:solidFill>
                <a:latin typeface="Comic Sans MS" panose="030F0702030302020204" pitchFamily="66" charset="0"/>
              </a:rPr>
              <a:t>Some of our activities will include sensory stories, exploring objects belonging to different cultures, identifying special people at home and at school, </a:t>
            </a:r>
            <a:r>
              <a:rPr lang="en-GB" dirty="0">
                <a:solidFill>
                  <a:srgbClr val="002060"/>
                </a:solidFill>
                <a:latin typeface="Comic Sans MS" panose="030F0702030302020204" pitchFamily="66" charset="0"/>
              </a:rPr>
              <a:t>People and Communities (The Place I Live). We will be looking at religious celebrations Eid and Easter, this means lots of cooking and chocolate.</a:t>
            </a:r>
          </a:p>
          <a:p>
            <a:endParaRPr lang="en-US" sz="2000" dirty="0">
              <a:solidFill>
                <a:srgbClr val="002060"/>
              </a:solidFill>
              <a:latin typeface="Comic Sans MS" panose="030F0702030302020204" pitchFamily="66" charset="0"/>
            </a:endParaRPr>
          </a:p>
          <a:p>
            <a:r>
              <a:rPr lang="en-US" sz="2000" dirty="0">
                <a:solidFill>
                  <a:srgbClr val="002060"/>
                </a:solidFill>
                <a:latin typeface="Comic Sans MS" panose="030F0702030302020204" pitchFamily="66" charset="0"/>
              </a:rPr>
              <a:t> </a:t>
            </a:r>
          </a:p>
        </p:txBody>
      </p:sp>
    </p:spTree>
    <p:extLst>
      <p:ext uri="{BB962C8B-B14F-4D97-AF65-F5344CB8AC3E}">
        <p14:creationId xmlns:p14="http://schemas.microsoft.com/office/powerpoint/2010/main" val="197345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Summer Flowers On A Meadow Illustration of meadow full of beautiful flowers, bees and butterflies in spring or summer. In the background is a landscape with hills and a bright blue sky with clouds. Vector illustration with space for text. EPS 10, grouped and labeled in layers. Flower stock vector">
            <a:extLst>
              <a:ext uri="{FF2B5EF4-FFF2-40B4-BE49-F238E27FC236}">
                <a16:creationId xmlns:a16="http://schemas.microsoft.com/office/drawing/2014/main" id="{1D3117C2-C0F7-48FE-AC97-DEBB2341883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 b="39829"/>
          <a:stretch/>
        </p:blipFill>
        <p:spPr bwMode="auto">
          <a:xfrm>
            <a:off x="-5678" y="0"/>
            <a:ext cx="12197678"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3E6228D-79B7-4E1F-9C84-3C40777891C6}"/>
              </a:ext>
            </a:extLst>
          </p:cNvPr>
          <p:cNvSpPr txBox="1"/>
          <p:nvPr/>
        </p:nvSpPr>
        <p:spPr>
          <a:xfrm>
            <a:off x="695924" y="376893"/>
            <a:ext cx="11496076" cy="5078313"/>
          </a:xfrm>
          <a:prstGeom prst="rect">
            <a:avLst/>
          </a:prstGeom>
          <a:noFill/>
        </p:spPr>
        <p:txBody>
          <a:bodyPr wrap="square">
            <a:spAutoFit/>
          </a:bodyPr>
          <a:lstStyle/>
          <a:p>
            <a:r>
              <a:rPr lang="en-US" dirty="0">
                <a:solidFill>
                  <a:srgbClr val="002060"/>
                </a:solidFill>
                <a:latin typeface="Comic Sans MS" panose="030F0702030302020204" pitchFamily="66" charset="0"/>
              </a:rPr>
              <a:t>In Maths </a:t>
            </a:r>
            <a:r>
              <a:rPr lang="en-GB" dirty="0">
                <a:solidFill>
                  <a:srgbClr val="002060"/>
                </a:solidFill>
                <a:latin typeface="Comic Sans MS" panose="030F0702030302020204" pitchFamily="66" charset="0"/>
              </a:rPr>
              <a:t>this term, we will be learning Number and Place Value and Length, Capacity and Volume.</a:t>
            </a:r>
          </a:p>
          <a:p>
            <a:r>
              <a:rPr lang="en-GB" dirty="0">
                <a:solidFill>
                  <a:srgbClr val="002060"/>
                </a:solidFill>
                <a:latin typeface="Comic Sans MS" panose="030F0702030302020204" pitchFamily="66" charset="0"/>
              </a:rPr>
              <a:t>In literacy we will be continuing our core word of the week, group phonics and individual writing/mark making task and letter formation work. </a:t>
            </a:r>
          </a:p>
          <a:p>
            <a:r>
              <a:rPr lang="en-US" dirty="0">
                <a:solidFill>
                  <a:srgbClr val="002060"/>
                </a:solidFill>
                <a:latin typeface="Comic Sans MS" panose="030F0702030302020204" pitchFamily="66" charset="0"/>
              </a:rPr>
              <a:t>All children will continue to work on their individual Literacy and Maths targets during 1:1 and workstation sessions. </a:t>
            </a:r>
          </a:p>
          <a:p>
            <a:endParaRPr lang="en-US" dirty="0">
              <a:solidFill>
                <a:srgbClr val="002060"/>
              </a:solidFill>
              <a:latin typeface="Comic Sans MS" panose="030F0702030302020204" pitchFamily="66" charset="0"/>
            </a:endParaRPr>
          </a:p>
          <a:p>
            <a:r>
              <a:rPr lang="en-US" dirty="0">
                <a:solidFill>
                  <a:srgbClr val="002060"/>
                </a:solidFill>
                <a:latin typeface="Comic Sans MS" panose="030F0702030302020204" pitchFamily="66" charset="0"/>
              </a:rPr>
              <a:t>There will be plenty of opportunities throughout the week for the children to develop their personal communication skills as well as their Individual Education Plan targets.  </a:t>
            </a:r>
          </a:p>
          <a:p>
            <a:r>
              <a:rPr lang="en-US" dirty="0">
                <a:solidFill>
                  <a:srgbClr val="002060"/>
                </a:solidFill>
                <a:latin typeface="Comic Sans MS" panose="030F0702030302020204" pitchFamily="66" charset="0"/>
              </a:rPr>
              <a:t>During library times, all children will be encouraged to choose a book from our reading scheme, which will then be shared with them during workstation and library time.</a:t>
            </a:r>
          </a:p>
          <a:p>
            <a:endParaRPr lang="en-US" dirty="0">
              <a:solidFill>
                <a:srgbClr val="002060"/>
              </a:solidFill>
              <a:latin typeface="Comic Sans MS" panose="030F0702030302020204" pitchFamily="66" charset="0"/>
            </a:endParaRPr>
          </a:p>
          <a:p>
            <a:r>
              <a:rPr lang="en-US" dirty="0">
                <a:solidFill>
                  <a:srgbClr val="002060"/>
                </a:solidFill>
                <a:latin typeface="Comic Sans MS" panose="030F0702030302020204" pitchFamily="66" charset="0"/>
              </a:rPr>
              <a:t>During this term’s topic we will be looking at </a:t>
            </a:r>
            <a:r>
              <a:rPr lang="en-GB" dirty="0">
                <a:solidFill>
                  <a:srgbClr val="002060"/>
                </a:solidFill>
                <a:latin typeface="Comic Sans MS" panose="030F0702030302020204" pitchFamily="66" charset="0"/>
              </a:rPr>
              <a:t>People and Communities (The Place I Live),R.E. - Easter/Eid. Computing: e-Safety Safer Internet Day: 10</a:t>
            </a:r>
            <a:r>
              <a:rPr lang="en-GB" baseline="30000" dirty="0">
                <a:solidFill>
                  <a:srgbClr val="002060"/>
                </a:solidFill>
                <a:latin typeface="Comic Sans MS" panose="030F0702030302020204" pitchFamily="66" charset="0"/>
              </a:rPr>
              <a:t>th</a:t>
            </a:r>
            <a:r>
              <a:rPr lang="en-GB" dirty="0">
                <a:solidFill>
                  <a:srgbClr val="002060"/>
                </a:solidFill>
                <a:latin typeface="Comic Sans MS" panose="030F0702030302020204" pitchFamily="66" charset="0"/>
              </a:rPr>
              <a:t> February, </a:t>
            </a:r>
            <a:r>
              <a:rPr lang="en-GB" dirty="0"/>
              <a:t>Art – </a:t>
            </a:r>
            <a:r>
              <a:rPr lang="en-GB" dirty="0">
                <a:solidFill>
                  <a:srgbClr val="002060"/>
                </a:solidFill>
                <a:latin typeface="Comic Sans MS" panose="030F0702030302020204" pitchFamily="66" charset="0"/>
              </a:rPr>
              <a:t>Painting (Topic Related Art Work), building houses with </a:t>
            </a:r>
            <a:r>
              <a:rPr lang="en-GB" dirty="0" err="1">
                <a:solidFill>
                  <a:srgbClr val="002060"/>
                </a:solidFill>
                <a:latin typeface="Comic Sans MS" panose="030F0702030302020204" pitchFamily="66" charset="0"/>
              </a:rPr>
              <a:t>lifesize</a:t>
            </a:r>
            <a:r>
              <a:rPr lang="en-GB" dirty="0">
                <a:solidFill>
                  <a:srgbClr val="002060"/>
                </a:solidFill>
                <a:latin typeface="Comic Sans MS" panose="030F0702030302020204" pitchFamily="66" charset="0"/>
              </a:rPr>
              <a:t> bricks. </a:t>
            </a:r>
          </a:p>
          <a:p>
            <a:r>
              <a:rPr lang="en-GB" dirty="0"/>
              <a:t>Music – </a:t>
            </a:r>
          </a:p>
          <a:p>
            <a:endParaRPr lang="en-GB" dirty="0">
              <a:solidFill>
                <a:srgbClr val="002060"/>
              </a:solidFill>
              <a:latin typeface="Comic Sans MS" panose="030F0702030302020204" pitchFamily="66" charset="0"/>
            </a:endParaRPr>
          </a:p>
          <a:p>
            <a:endParaRPr lang="en-US" dirty="0">
              <a:solidFill>
                <a:srgbClr val="002060"/>
              </a:solidFill>
              <a:latin typeface="Comic Sans MS" panose="030F0702030302020204" pitchFamily="66" charset="0"/>
            </a:endParaRPr>
          </a:p>
          <a:p>
            <a:endParaRPr lang="en-US" dirty="0"/>
          </a:p>
        </p:txBody>
      </p:sp>
    </p:spTree>
    <p:extLst>
      <p:ext uri="{BB962C8B-B14F-4D97-AF65-F5344CB8AC3E}">
        <p14:creationId xmlns:p14="http://schemas.microsoft.com/office/powerpoint/2010/main" val="3012542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Summer Flowers On A Meadow Illustration of meadow full of beautiful flowers, bees and butterflies in spring or summer. In the background is a landscape with hills and a bright blue sky with clouds. Vector illustration with space for text. EPS 10, grouped and labeled in layers. Flower stock vector">
            <a:extLst>
              <a:ext uri="{FF2B5EF4-FFF2-40B4-BE49-F238E27FC236}">
                <a16:creationId xmlns:a16="http://schemas.microsoft.com/office/drawing/2014/main" id="{74C178BB-AD92-482C-8255-51D6C16CC1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4" b="39829"/>
          <a:stretch/>
        </p:blipFill>
        <p:spPr bwMode="auto">
          <a:xfrm>
            <a:off x="-5678" y="0"/>
            <a:ext cx="12197678"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34256A4-4BDD-4C8F-A7A5-041B104D83D0}"/>
              </a:ext>
            </a:extLst>
          </p:cNvPr>
          <p:cNvSpPr txBox="1"/>
          <p:nvPr/>
        </p:nvSpPr>
        <p:spPr>
          <a:xfrm>
            <a:off x="676893" y="399205"/>
            <a:ext cx="11186556" cy="4801314"/>
          </a:xfrm>
          <a:prstGeom prst="rect">
            <a:avLst/>
          </a:prstGeom>
          <a:noFill/>
        </p:spPr>
        <p:txBody>
          <a:bodyPr wrap="square">
            <a:spAutoFit/>
          </a:bodyPr>
          <a:lstStyle/>
          <a:p>
            <a:r>
              <a:rPr lang="en-GB" dirty="0">
                <a:solidFill>
                  <a:srgbClr val="002060"/>
                </a:solidFill>
                <a:latin typeface="Comic Sans MS" panose="030F0702030302020204" pitchFamily="66" charset="0"/>
              </a:rPr>
              <a:t>We are </a:t>
            </a:r>
            <a:r>
              <a:rPr lang="en-US" dirty="0">
                <a:solidFill>
                  <a:srgbClr val="002060"/>
                </a:solidFill>
                <a:latin typeface="Comic Sans MS" panose="030F0702030302020204" pitchFamily="66" charset="0"/>
              </a:rPr>
              <a:t>continuing to </a:t>
            </a:r>
            <a:r>
              <a:rPr lang="en-GB" dirty="0">
                <a:solidFill>
                  <a:srgbClr val="002060"/>
                </a:solidFill>
                <a:latin typeface="Comic Sans MS" panose="030F0702030302020204" pitchFamily="66" charset="0"/>
              </a:rPr>
              <a:t>work </a:t>
            </a:r>
            <a:r>
              <a:rPr lang="en-US" dirty="0">
                <a:solidFill>
                  <a:srgbClr val="002060"/>
                </a:solidFill>
                <a:latin typeface="Comic Sans MS" panose="030F0702030302020204" pitchFamily="66" charset="0"/>
              </a:rPr>
              <a:t>on </a:t>
            </a:r>
            <a:r>
              <a:rPr lang="en-GB" dirty="0">
                <a:solidFill>
                  <a:srgbClr val="002060"/>
                </a:solidFill>
                <a:latin typeface="Comic Sans MS" panose="030F0702030302020204" pitchFamily="66" charset="0"/>
              </a:rPr>
              <a:t>developing the children’s self help skills.</a:t>
            </a:r>
            <a:r>
              <a:rPr lang="en-US" dirty="0">
                <a:solidFill>
                  <a:srgbClr val="002060"/>
                </a:solidFill>
                <a:latin typeface="Comic Sans MS" panose="030F0702030302020204" pitchFamily="66" charset="0"/>
              </a:rPr>
              <a:t>e.g.</a:t>
            </a:r>
            <a:r>
              <a:rPr lang="en-GB" dirty="0">
                <a:solidFill>
                  <a:srgbClr val="002060"/>
                </a:solidFill>
                <a:latin typeface="Comic Sans MS" panose="030F0702030302020204" pitchFamily="66" charset="0"/>
              </a:rPr>
              <a:t> tooth brushing, hand washing, toileting and dressing routines. If there are any specific skills you would like your child to work on, please do let us know. If your child has any allergies or reactions to soaps or shampoos etc, could you please share this information</a:t>
            </a:r>
            <a:r>
              <a:rPr lang="en-US" dirty="0">
                <a:solidFill>
                  <a:srgbClr val="002060"/>
                </a:solidFill>
                <a:latin typeface="Comic Sans MS" panose="030F0702030302020204" pitchFamily="66" charset="0"/>
              </a:rPr>
              <a:t>. </a:t>
            </a:r>
          </a:p>
          <a:p>
            <a:endParaRPr lang="en-US" u="sng" dirty="0">
              <a:solidFill>
                <a:srgbClr val="002060"/>
              </a:solidFill>
              <a:latin typeface="Comic Sans MS" panose="030F0702030302020204" pitchFamily="66" charset="0"/>
            </a:endParaRPr>
          </a:p>
          <a:p>
            <a:r>
              <a:rPr lang="en-US" u="sng" dirty="0">
                <a:solidFill>
                  <a:srgbClr val="002060"/>
                </a:solidFill>
                <a:latin typeface="Comic Sans MS" panose="030F0702030302020204" pitchFamily="66" charset="0"/>
              </a:rPr>
              <a:t>A Week in Pelicans </a:t>
            </a:r>
          </a:p>
          <a:p>
            <a:r>
              <a:rPr lang="en-US" dirty="0">
                <a:solidFill>
                  <a:srgbClr val="002060"/>
                </a:solidFill>
                <a:latin typeface="Comic Sans MS" panose="030F0702030302020204" pitchFamily="66" charset="0"/>
              </a:rPr>
              <a:t>Monday – P.E., Soft Play and Swimming/ Hydro (on rotation, 2/3 children per session).</a:t>
            </a:r>
          </a:p>
          <a:p>
            <a:r>
              <a:rPr lang="en-US" dirty="0">
                <a:solidFill>
                  <a:srgbClr val="002060"/>
                </a:solidFill>
                <a:latin typeface="Comic Sans MS" panose="030F0702030302020204" pitchFamily="66" charset="0"/>
              </a:rPr>
              <a:t>Tuesday – Core word of the week and swings (rotation 3 children per session).</a:t>
            </a:r>
          </a:p>
          <a:p>
            <a:r>
              <a:rPr lang="en-US" dirty="0">
                <a:solidFill>
                  <a:srgbClr val="002060"/>
                </a:solidFill>
                <a:latin typeface="Comic Sans MS" panose="030F0702030302020204" pitchFamily="66" charset="0"/>
              </a:rPr>
              <a:t>Wednesday – Soft Play and Forest School</a:t>
            </a:r>
          </a:p>
          <a:p>
            <a:r>
              <a:rPr lang="en-US" dirty="0">
                <a:solidFill>
                  <a:srgbClr val="002060"/>
                </a:solidFill>
                <a:latin typeface="Comic Sans MS" panose="030F0702030302020204" pitchFamily="66" charset="0"/>
              </a:rPr>
              <a:t>Thursday – Sensory Room and Library.</a:t>
            </a:r>
          </a:p>
          <a:p>
            <a:r>
              <a:rPr lang="en-US" dirty="0">
                <a:solidFill>
                  <a:srgbClr val="002060"/>
                </a:solidFill>
                <a:latin typeface="Comic Sans MS" panose="030F0702030302020204" pitchFamily="66" charset="0"/>
              </a:rPr>
              <a:t>Friday - Sensory Room</a:t>
            </a:r>
          </a:p>
          <a:p>
            <a:endParaRPr lang="en-US" dirty="0">
              <a:solidFill>
                <a:srgbClr val="002060"/>
              </a:solidFill>
              <a:latin typeface="Comic Sans MS" panose="030F0702030302020204" pitchFamily="66" charset="0"/>
            </a:endParaRPr>
          </a:p>
          <a:p>
            <a:r>
              <a:rPr lang="en-US" dirty="0">
                <a:solidFill>
                  <a:srgbClr val="002060"/>
                </a:solidFill>
                <a:latin typeface="Comic Sans MS" panose="030F0702030302020204" pitchFamily="66" charset="0"/>
              </a:rPr>
              <a:t>You are always welcome to </a:t>
            </a:r>
            <a:r>
              <a:rPr lang="en-GB" dirty="0">
                <a:solidFill>
                  <a:srgbClr val="002060"/>
                </a:solidFill>
                <a:latin typeface="Comic Sans MS" panose="030F0702030302020204" pitchFamily="66" charset="0"/>
              </a:rPr>
              <a:t>contact me or the team with any questions or share anything that you feel may be helpful. You can do this via private messaging on Class Dojo, calling before or after school or via email at the following address: </a:t>
            </a:r>
            <a:r>
              <a:rPr lang="en-US" dirty="0" err="1">
                <a:solidFill>
                  <a:srgbClr val="002060"/>
                </a:solidFill>
                <a:latin typeface="Comic Sans MS" panose="030F0702030302020204" pitchFamily="66" charset="0"/>
              </a:rPr>
              <a:t>p.rhodes</a:t>
            </a:r>
            <a:r>
              <a:rPr lang="en-GB" dirty="0">
                <a:solidFill>
                  <a:srgbClr val="002060"/>
                </a:solidFill>
                <a:latin typeface="Comic Sans MS" panose="030F0702030302020204" pitchFamily="66" charset="0"/>
              </a:rPr>
              <a:t>@ashgate.manchester.sch.uk</a:t>
            </a:r>
            <a:endParaRPr lang="en-US" dirty="0">
              <a:solidFill>
                <a:srgbClr val="002060"/>
              </a:solidFill>
              <a:latin typeface="Comic Sans MS" panose="030F0702030302020204" pitchFamily="66" charset="0"/>
            </a:endParaRPr>
          </a:p>
          <a:p>
            <a:endParaRPr lang="en-US" dirty="0">
              <a:solidFill>
                <a:srgbClr val="002060"/>
              </a:solidFill>
              <a:latin typeface="Comic Sans MS" panose="030F0702030302020204" pitchFamily="66" charset="0"/>
            </a:endParaRPr>
          </a:p>
          <a:p>
            <a:endParaRPr lang="en-US" dirty="0">
              <a:solidFill>
                <a:srgbClr val="002060"/>
              </a:solidFill>
              <a:latin typeface="Comic Sans MS" panose="030F0702030302020204" pitchFamily="66" charset="0"/>
            </a:endParaRPr>
          </a:p>
        </p:txBody>
      </p:sp>
    </p:spTree>
    <p:extLst>
      <p:ext uri="{BB962C8B-B14F-4D97-AF65-F5344CB8AC3E}">
        <p14:creationId xmlns:p14="http://schemas.microsoft.com/office/powerpoint/2010/main" val="3865469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593</TotalTime>
  <Words>519</Words>
  <Application>Microsoft Office PowerPoint</Application>
  <PresentationFormat>Widescreen</PresentationFormat>
  <Paragraphs>37</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Comic Sans MS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Paula Rhodes</dc:creator>
  <cp:lastModifiedBy>Paula Rhodes</cp:lastModifiedBy>
  <cp:revision>28</cp:revision>
  <dcterms:created xsi:type="dcterms:W3CDTF">2025-01-10T11:04:37Z</dcterms:created>
  <dcterms:modified xsi:type="dcterms:W3CDTF">2026-01-30T07:57:46Z</dcterms:modified>
</cp:coreProperties>
</file>