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7" r:id="rId2"/>
    <p:sldId id="258" r:id="rId3"/>
    <p:sldId id="259" r:id="rId4"/>
    <p:sldId id="260" r:id="rId5"/>
    <p:sldId id="261" r:id="rId6"/>
    <p:sldId id="256" r:id="rId7"/>
    <p:sldId id="263" r:id="rId8"/>
    <p:sldId id="264" r:id="rId9"/>
    <p:sldId id="262" r:id="rId10"/>
    <p:sldId id="265" r:id="rId11"/>
    <p:sldId id="266" r:id="rId12"/>
    <p:sldId id="267" r:id="rId13"/>
    <p:sldId id="268" r:id="rId14"/>
  </p:sldIdLst>
  <p:sldSz cx="9144000" cy="6858000" type="screen4x3"/>
  <p:notesSz cx="6797675" cy="9928225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  <a:srgbClr val="0099FF"/>
    <a:srgbClr val="CC99FF"/>
    <a:srgbClr val="00FFFF"/>
    <a:srgbClr val="00CC00"/>
    <a:srgbClr val="9933FF"/>
    <a:srgbClr val="FFFF66"/>
    <a:srgbClr val="00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158" y="28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5659" cy="4964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GB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43" y="0"/>
            <a:ext cx="2945659" cy="4964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GB"/>
          </a:p>
        </p:txBody>
      </p:sp>
      <p:sp>
        <p:nvSpPr>
          <p:cNvPr id="819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4538"/>
            <a:ext cx="4962525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81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907"/>
            <a:ext cx="5438140" cy="44677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0091"/>
            <a:ext cx="2945659" cy="4964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GB"/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43" y="9430091"/>
            <a:ext cx="2945659" cy="4964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9D8ACF21-FBF6-4A7E-8D86-B6B1D5B775CD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4760974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4044967-EB10-4001-91F7-3A6ECFC029F8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341242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0F5AF35-D78C-4ADB-9331-BF4173C644D1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096189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E48622B-6ADA-474C-8144-F85C503C5198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2018772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F1CF4253-FA48-42E1-80EE-A5845DFFF9B5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011946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1E46283A-2337-4ACC-BD49-2F4C15304464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530331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36B38B2-498B-4D76-8662-2BBC5292D263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191618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94E903-2714-4EEA-9727-41A7ADF1F701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453998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CFB0AAA-FA7A-4BAF-B034-6910E8E722D9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496746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7072B93-090D-442B-B731-968464CB5CB2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696245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5CF8DD8-42CF-4D88-B4F3-6A4C6332DB69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946573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53243A3-1D4D-49EF-A133-4B5E67FAA150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694177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43821B5-4566-485F-966F-52FD72ACD4D9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08092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AE9C32B-C657-429A-B893-77C91E31B9AE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016156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GB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GB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989358ED-F6B7-48FD-AC46-70D6E69C1D40}" type="slidenum">
              <a:rPr lang="en-GB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gif"/><Relationship Id="rId2" Type="http://schemas.openxmlformats.org/officeDocument/2006/relationships/image" Target="../media/image11.gif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4" name="Rectangle 4"/>
          <p:cNvSpPr>
            <a:spLocks noGrp="1" noChangeArrowheads="1"/>
          </p:cNvSpPr>
          <p:nvPr>
            <p:ph type="title"/>
          </p:nvPr>
        </p:nvSpPr>
        <p:spPr>
          <a:solidFill>
            <a:schemeClr val="accent1"/>
          </a:solidFill>
        </p:spPr>
        <p:txBody>
          <a:bodyPr/>
          <a:lstStyle/>
          <a:p>
            <a:r>
              <a:rPr lang="en-GB" b="1">
                <a:solidFill>
                  <a:srgbClr val="0066FF"/>
                </a:solidFill>
                <a:latin typeface="Comic Sans MS" pitchFamily="66" charset="0"/>
              </a:rPr>
              <a:t>Understanding World Maps</a:t>
            </a:r>
          </a:p>
        </p:txBody>
      </p:sp>
      <p:pic>
        <p:nvPicPr>
          <p:cNvPr id="10246" name="Picture 6" descr="j0232110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700338" y="1557338"/>
            <a:ext cx="4021137" cy="5300662"/>
          </a:xfrm>
        </p:spPr>
      </p:pic>
    </p:spTree>
  </p:cSld>
  <p:clrMapOvr>
    <a:masterClrMapping/>
  </p:clrMapOvr>
  <p:transition advClick="0" advTm="15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3000"/>
                                        <p:tgtEl>
                                          <p:spTgt spid="102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024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102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102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4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3082925"/>
          </a:xfrm>
          <a:solidFill>
            <a:srgbClr val="00FFFF"/>
          </a:solidFill>
        </p:spPr>
        <p:txBody>
          <a:bodyPr/>
          <a:lstStyle/>
          <a:p>
            <a:pPr algn="l"/>
            <a:r>
              <a:rPr lang="en-GB" sz="6000">
                <a:solidFill>
                  <a:srgbClr val="9933FF"/>
                </a:solidFill>
                <a:latin typeface="Comic Sans MS" pitchFamily="66" charset="0"/>
              </a:rPr>
              <a:t>So how can we remember this</a:t>
            </a:r>
          </a:p>
        </p:txBody>
      </p:sp>
      <p:pic>
        <p:nvPicPr>
          <p:cNvPr id="26628" name="Picture 4" descr="j0223755"/>
          <p:cNvPicPr>
            <a:picLocks noGrp="1" noChangeAspect="1" noChangeArrowheads="1" noCrop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372225" y="908050"/>
            <a:ext cx="1725613" cy="17526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26630" name="Text Box 6"/>
          <p:cNvSpPr txBox="1">
            <a:spLocks noChangeArrowheads="1"/>
          </p:cNvSpPr>
          <p:nvPr/>
        </p:nvSpPr>
        <p:spPr bwMode="auto">
          <a:xfrm>
            <a:off x="468313" y="3716338"/>
            <a:ext cx="8208962" cy="1311275"/>
          </a:xfrm>
          <a:prstGeom prst="rect">
            <a:avLst/>
          </a:prstGeom>
          <a:solidFill>
            <a:srgbClr val="9933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sz="4000">
                <a:solidFill>
                  <a:srgbClr val="00FFFF"/>
                </a:solidFill>
                <a:latin typeface="Comic Sans MS" pitchFamily="66" charset="0"/>
              </a:rPr>
              <a:t>A song always helps us to remember…..</a:t>
            </a:r>
          </a:p>
        </p:txBody>
      </p:sp>
      <p:pic>
        <p:nvPicPr>
          <p:cNvPr id="26631" name="Picture 7" descr="j0205401"/>
          <p:cNvPicPr>
            <a:picLocks noGrp="1" noChangeAspect="1" noChangeArrowheads="1" noCrop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372225" y="4581525"/>
            <a:ext cx="2308225" cy="1574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 advClick="0" advTm="20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66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66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66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66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66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9" dur="2000" fill="hold"/>
                                        <p:tgtEl>
                                          <p:spTgt spid="2662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4" dur="2000"/>
                                        <p:tgtEl>
                                          <p:spTgt spid="266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66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66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34" dur="2000" fill="hold"/>
                                        <p:tgtEl>
                                          <p:spTgt spid="26631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6" grpId="0" animBg="1"/>
      <p:bldP spid="26630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02" name="Rectangle 6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6107112"/>
          </a:xfrm>
          <a:solidFill>
            <a:srgbClr val="FFFF66"/>
          </a:solidFill>
        </p:spPr>
        <p:txBody>
          <a:bodyPr/>
          <a:lstStyle/>
          <a:p>
            <a:r>
              <a:rPr lang="en-GB" sz="5400">
                <a:latin typeface="Comic Sans MS" pitchFamily="66" charset="0"/>
              </a:rPr>
              <a:t>The </a:t>
            </a:r>
            <a:r>
              <a:rPr lang="en-GB" sz="5400" b="1">
                <a:solidFill>
                  <a:schemeClr val="accent2"/>
                </a:solidFill>
                <a:latin typeface="Comic Sans MS" pitchFamily="66" charset="0"/>
              </a:rPr>
              <a:t>lines of Latitude</a:t>
            </a:r>
            <a:r>
              <a:rPr lang="en-GB" sz="5400">
                <a:latin typeface="Comic Sans MS" pitchFamily="66" charset="0"/>
              </a:rPr>
              <a:t> go round and round, round and round, round and round. The </a:t>
            </a:r>
            <a:r>
              <a:rPr lang="en-GB" sz="5400" b="1">
                <a:solidFill>
                  <a:schemeClr val="accent2"/>
                </a:solidFill>
                <a:latin typeface="Comic Sans MS" pitchFamily="66" charset="0"/>
              </a:rPr>
              <a:t>lines of Latitude</a:t>
            </a:r>
            <a:r>
              <a:rPr lang="en-GB" sz="5400">
                <a:latin typeface="Comic Sans MS" pitchFamily="66" charset="0"/>
              </a:rPr>
              <a:t> go round and round they’re always </a:t>
            </a:r>
            <a:r>
              <a:rPr lang="en-GB" sz="5400" b="1">
                <a:solidFill>
                  <a:schemeClr val="accent2"/>
                </a:solidFill>
                <a:latin typeface="Comic Sans MS" pitchFamily="66" charset="0"/>
              </a:rPr>
              <a:t>North or South.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970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97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97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702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2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6178550"/>
          </a:xfrm>
          <a:solidFill>
            <a:srgbClr val="FFFF66"/>
          </a:solidFill>
        </p:spPr>
        <p:txBody>
          <a:bodyPr/>
          <a:lstStyle/>
          <a:p>
            <a:r>
              <a:rPr lang="en-GB" sz="5400">
                <a:latin typeface="Comic Sans MS" pitchFamily="66" charset="0"/>
              </a:rPr>
              <a:t>The </a:t>
            </a:r>
            <a:r>
              <a:rPr lang="en-GB" sz="5400" b="1">
                <a:solidFill>
                  <a:schemeClr val="accent2"/>
                </a:solidFill>
                <a:latin typeface="Comic Sans MS" pitchFamily="66" charset="0"/>
              </a:rPr>
              <a:t>lines of Longitude</a:t>
            </a:r>
            <a:r>
              <a:rPr lang="en-GB" sz="5400">
                <a:latin typeface="Comic Sans MS" pitchFamily="66" charset="0"/>
              </a:rPr>
              <a:t> go up and down, up and down, up and down. The </a:t>
            </a:r>
            <a:r>
              <a:rPr lang="en-GB" sz="5400" b="1">
                <a:solidFill>
                  <a:schemeClr val="accent2"/>
                </a:solidFill>
                <a:latin typeface="Comic Sans MS" pitchFamily="66" charset="0"/>
              </a:rPr>
              <a:t>lines of Longitude</a:t>
            </a:r>
            <a:r>
              <a:rPr lang="en-GB" sz="5400">
                <a:latin typeface="Comic Sans MS" pitchFamily="66" charset="0"/>
              </a:rPr>
              <a:t> go up and down they’re always </a:t>
            </a:r>
            <a:r>
              <a:rPr lang="en-GB" sz="5400" b="1">
                <a:solidFill>
                  <a:schemeClr val="accent2"/>
                </a:solidFill>
                <a:latin typeface="Comic Sans MS" pitchFamily="66" charset="0"/>
              </a:rPr>
              <a:t>East or West.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277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27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27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72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87" name="Rectangle 71"/>
          <p:cNvSpPr>
            <a:spLocks noGrp="1" noChangeArrowheads="1"/>
          </p:cNvSpPr>
          <p:nvPr>
            <p:ph type="title"/>
          </p:nvPr>
        </p:nvSpPr>
        <p:spPr>
          <a:xfrm>
            <a:off x="395536" y="260648"/>
            <a:ext cx="5400600" cy="792088"/>
          </a:xfrm>
        </p:spPr>
        <p:txBody>
          <a:bodyPr/>
          <a:lstStyle/>
          <a:p>
            <a:pPr algn="l"/>
            <a:r>
              <a:rPr lang="en-GB" sz="1800" u="sng" dirty="0" err="1" smtClean="0"/>
              <a:t>Wk</a:t>
            </a:r>
            <a:r>
              <a:rPr lang="en-GB" sz="1800" u="sng" dirty="0" smtClean="0"/>
              <a:t> beginning 8.6.20</a:t>
            </a:r>
            <a:r>
              <a:rPr lang="en-GB" sz="1800" u="sng" dirty="0" smtClean="0"/>
              <a:t/>
            </a:r>
            <a:br>
              <a:rPr lang="en-GB" sz="1800" u="sng" dirty="0" smtClean="0"/>
            </a:br>
            <a:r>
              <a:rPr lang="en-GB" sz="1800" u="sng" dirty="0"/>
              <a:t>U</a:t>
            </a:r>
            <a:r>
              <a:rPr lang="en-GB" sz="1800" u="sng" dirty="0" smtClean="0"/>
              <a:t>nderstand </a:t>
            </a:r>
            <a:r>
              <a:rPr lang="en-GB" sz="1800" u="sng" dirty="0" smtClean="0"/>
              <a:t>and use longitude and latitude </a:t>
            </a:r>
            <a:r>
              <a:rPr lang="en-GB" sz="4000" dirty="0"/>
              <a:t/>
            </a:r>
            <a:br>
              <a:rPr lang="en-GB" sz="4000" dirty="0"/>
            </a:br>
            <a:endParaRPr lang="en-GB" sz="800" dirty="0"/>
          </a:p>
        </p:txBody>
      </p:sp>
      <p:graphicFrame>
        <p:nvGraphicFramePr>
          <p:cNvPr id="34896" name="Group 80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42745513"/>
              </p:ext>
            </p:extLst>
          </p:nvPr>
        </p:nvGraphicFramePr>
        <p:xfrm>
          <a:off x="539750" y="981075"/>
          <a:ext cx="8229600" cy="5638800"/>
        </p:xfrm>
        <a:graphic>
          <a:graphicData uri="http://schemas.openxmlformats.org/drawingml/2006/table">
            <a:tbl>
              <a:tblPr/>
              <a:tblGrid>
                <a:gridCol w="1666875"/>
                <a:gridCol w="1933575"/>
                <a:gridCol w="4629150"/>
              </a:tblGrid>
              <a:tr h="2714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Latitude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Longitude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Place &amp; Continent belongs to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698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30S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140E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14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10S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60W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14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60N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120W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698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6ON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10E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14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20S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20E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14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52N</a:t>
                      </a:r>
                      <a:endParaRPr kumimoji="0" lang="en-GB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1W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698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40N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110W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14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50N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100E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14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20E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69875"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Now plot some of your own for a </a:t>
                      </a:r>
                      <a:r>
                        <a:rPr kumimoji="0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family member/friend </a:t>
                      </a:r>
                      <a:r>
                        <a:rPr kumimoji="0" lang="en-GB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to find…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14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14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698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1463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2" name="Rectangle 4"/>
          <p:cNvSpPr>
            <a:spLocks noGrp="1" noChangeArrowheads="1"/>
          </p:cNvSpPr>
          <p:nvPr>
            <p:ph type="title"/>
          </p:nvPr>
        </p:nvSpPr>
        <p:spPr>
          <a:xfrm>
            <a:off x="323850" y="274638"/>
            <a:ext cx="8362950" cy="2362200"/>
          </a:xfrm>
          <a:solidFill>
            <a:srgbClr val="9933FF"/>
          </a:solidFill>
        </p:spPr>
        <p:txBody>
          <a:bodyPr/>
          <a:lstStyle/>
          <a:p>
            <a:r>
              <a:rPr lang="en-GB">
                <a:solidFill>
                  <a:srgbClr val="00FFFF"/>
                </a:solidFill>
                <a:latin typeface="Comic Sans MS" pitchFamily="66" charset="0"/>
              </a:rPr>
              <a:t>The globe is a sphere, when it is drawn onto a map it becomes distorted.</a:t>
            </a:r>
          </a:p>
        </p:txBody>
      </p:sp>
      <p:pic>
        <p:nvPicPr>
          <p:cNvPr id="12295" name="Picture 7" descr="mra75x"/>
          <p:cNvPicPr>
            <a:picLocks noGrp="1" noChangeAspect="1" noChangeArrowheads="1" noCrop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187450" y="3141663"/>
            <a:ext cx="2587625" cy="27368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12296" name="Picture 8" descr="aza150x"/>
          <p:cNvPicPr>
            <a:picLocks noGrp="1" noChangeAspect="1" noChangeArrowheads="1" noCrop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787900" y="2852738"/>
            <a:ext cx="2835275" cy="302418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 advClick="0" advTm="20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2000"/>
                                        <p:tgtEl>
                                          <p:spTgt spid="122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122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122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2000" fill="hold"/>
                                        <p:tgtEl>
                                          <p:spTgt spid="122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122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0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2433637"/>
          </a:xfrm>
          <a:solidFill>
            <a:srgbClr val="00FFFF"/>
          </a:solidFill>
          <a:ln>
            <a:solidFill>
              <a:schemeClr val="bg1"/>
            </a:solidFill>
            <a:miter lim="800000"/>
            <a:headEnd/>
            <a:tailEnd/>
          </a:ln>
        </p:spPr>
        <p:txBody>
          <a:bodyPr/>
          <a:lstStyle/>
          <a:p>
            <a:r>
              <a:rPr lang="en-GB" sz="4000" b="1">
                <a:solidFill>
                  <a:srgbClr val="00CC00"/>
                </a:solidFill>
                <a:latin typeface="Comic Sans MS" pitchFamily="66" charset="0"/>
              </a:rPr>
              <a:t>To help us pinpoint places on the globe there are a number of imaginary lines drawn onto the map</a:t>
            </a:r>
          </a:p>
        </p:txBody>
      </p:sp>
      <p:pic>
        <p:nvPicPr>
          <p:cNvPr id="14342" name="Picture 6" descr="animation globe"/>
          <p:cNvPicPr>
            <a:picLocks noGrp="1" noChangeAspect="1" noChangeArrowheads="1" noCro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627313" y="2824163"/>
            <a:ext cx="4033837" cy="403383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 advClick="0" advTm="15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400" decel="100000"/>
                                        <p:tgtEl>
                                          <p:spTgt spid="143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400" decel="100000" fill="hold"/>
                                        <p:tgtEl>
                                          <p:spTgt spid="1434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400" decel="100000" fill="hold"/>
                                        <p:tgtEl>
                                          <p:spTgt spid="143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400" decel="100000" fill="hold"/>
                                        <p:tgtEl>
                                          <p:spTgt spid="143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600" accel="100000" fill="hold">
                                          <p:stCondLst>
                                            <p:cond delay="2400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600" accel="100000" fill="hold">
                                          <p:stCondLst>
                                            <p:cond delay="2400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3000"/>
                                        <p:tgtEl>
                                          <p:spTgt spid="143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4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z="4000">
                <a:solidFill>
                  <a:srgbClr val="9933FF"/>
                </a:solidFill>
                <a:latin typeface="Comic Sans MS" pitchFamily="66" charset="0"/>
              </a:rPr>
              <a:t>Lines which are drawn parallel around the globe are called: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250825" y="1700213"/>
            <a:ext cx="4038600" cy="1528762"/>
          </a:xfrm>
        </p:spPr>
        <p:txBody>
          <a:bodyPr/>
          <a:lstStyle/>
          <a:p>
            <a:pPr algn="ctr">
              <a:lnSpc>
                <a:spcPct val="90000"/>
              </a:lnSpc>
            </a:pPr>
            <a:r>
              <a:rPr lang="en-GB" sz="4800" b="1">
                <a:latin typeface="Comic Sans MS" pitchFamily="66" charset="0"/>
              </a:rPr>
              <a:t>Lines of Latitude</a:t>
            </a:r>
          </a:p>
        </p:txBody>
      </p:sp>
      <p:pic>
        <p:nvPicPr>
          <p:cNvPr id="16388" name="Picture 4" descr="latitude lines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500563" y="1773238"/>
            <a:ext cx="4038600" cy="40290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16391" name="Text Box 7"/>
          <p:cNvSpPr txBox="1">
            <a:spLocks noChangeArrowheads="1"/>
          </p:cNvSpPr>
          <p:nvPr/>
        </p:nvSpPr>
        <p:spPr bwMode="auto">
          <a:xfrm>
            <a:off x="0" y="3573463"/>
            <a:ext cx="4859338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sz="3200">
                <a:latin typeface="Comic Sans MS" pitchFamily="66" charset="0"/>
              </a:rPr>
              <a:t>0 degrees latitude is called the equator.</a:t>
            </a:r>
          </a:p>
        </p:txBody>
      </p:sp>
      <p:sp>
        <p:nvSpPr>
          <p:cNvPr id="16392" name="Line 8"/>
          <p:cNvSpPr>
            <a:spLocks noChangeShapeType="1"/>
          </p:cNvSpPr>
          <p:nvPr/>
        </p:nvSpPr>
        <p:spPr bwMode="auto">
          <a:xfrm flipV="1">
            <a:off x="4067175" y="3860800"/>
            <a:ext cx="1008063" cy="6477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6393" name="Text Box 9"/>
          <p:cNvSpPr txBox="1">
            <a:spLocks noChangeArrowheads="1"/>
          </p:cNvSpPr>
          <p:nvPr/>
        </p:nvSpPr>
        <p:spPr bwMode="auto">
          <a:xfrm>
            <a:off x="0" y="5013325"/>
            <a:ext cx="4932363" cy="1554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sz="3200">
                <a:latin typeface="Comic Sans MS" pitchFamily="66" charset="0"/>
              </a:rPr>
              <a:t>Other lines of latitude are north or south of the equator.</a:t>
            </a:r>
          </a:p>
        </p:txBody>
      </p:sp>
      <p:sp>
        <p:nvSpPr>
          <p:cNvPr id="16394" name="Line 10"/>
          <p:cNvSpPr>
            <a:spLocks noChangeShapeType="1"/>
          </p:cNvSpPr>
          <p:nvPr/>
        </p:nvSpPr>
        <p:spPr bwMode="auto">
          <a:xfrm flipV="1">
            <a:off x="4572000" y="4581525"/>
            <a:ext cx="2087563" cy="1223963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6395" name="Line 11"/>
          <p:cNvSpPr>
            <a:spLocks noChangeShapeType="1"/>
          </p:cNvSpPr>
          <p:nvPr/>
        </p:nvSpPr>
        <p:spPr bwMode="auto">
          <a:xfrm flipV="1">
            <a:off x="4572000" y="2924175"/>
            <a:ext cx="2160588" cy="2881313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</p:spTree>
  </p:cSld>
  <p:clrMapOvr>
    <a:masterClrMapping/>
  </p:clrMapOvr>
  <p:transition advClick="0" advTm="30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2000"/>
                                        <p:tgtEl>
                                          <p:spTgt spid="16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3000"/>
                                        <p:tgtEl>
                                          <p:spTgt spid="1638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3000" fill="hold"/>
                                        <p:tgtEl>
                                          <p:spTgt spid="163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3000" fill="hold"/>
                                        <p:tgtEl>
                                          <p:spTgt spid="163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19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3" dur="2000" fill="hold"/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9933FF"/>
                                      </p:to>
                                    </p:animClr>
                                    <p:animClr clrSpc="rgb" dir="cw">
                                      <p:cBhvr>
                                        <p:cTn id="24" dur="2000" fill="hold"/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9933FF"/>
                                      </p:to>
                                    </p:animClr>
                                    <p:set>
                                      <p:cBhvr>
                                        <p:cTn id="25" dur="2000" fill="hold"/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6" dur="2000" fill="hold"/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1000"/>
                                        <p:tgtEl>
                                          <p:spTgt spid="163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1000" fill="hold"/>
                                        <p:tgtEl>
                                          <p:spTgt spid="163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1000" fill="hold"/>
                                        <p:tgtEl>
                                          <p:spTgt spid="163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163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1000" fill="hold"/>
                                        <p:tgtEl>
                                          <p:spTgt spid="163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1000" fill="hold"/>
                                        <p:tgtEl>
                                          <p:spTgt spid="163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63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63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6" grpId="0"/>
      <p:bldP spid="16387" grpId="0" build="p"/>
      <p:bldP spid="16387" grpId="1" build="p"/>
      <p:bldP spid="16391" grpId="0"/>
      <p:bldP spid="16392" grpId="0" animBg="1"/>
      <p:bldP spid="16393" grpId="0"/>
      <p:bldP spid="16394" grpId="0" animBg="1"/>
      <p:bldP spid="1639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z="4000">
                <a:solidFill>
                  <a:srgbClr val="9933FF"/>
                </a:solidFill>
                <a:latin typeface="Comic Sans MS" pitchFamily="66" charset="0"/>
              </a:rPr>
              <a:t>Lines which connect the North and South poles are called: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en-GB" sz="4400" b="1">
                <a:latin typeface="Comic Sans MS" pitchFamily="66" charset="0"/>
              </a:rPr>
              <a:t>Lines of Longitude</a:t>
            </a:r>
          </a:p>
        </p:txBody>
      </p:sp>
      <p:pic>
        <p:nvPicPr>
          <p:cNvPr id="18436" name="Picture 4" descr="longitude lines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427538" y="1700213"/>
            <a:ext cx="4249737" cy="374173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18438" name="Text Box 6"/>
          <p:cNvSpPr txBox="1">
            <a:spLocks noChangeArrowheads="1"/>
          </p:cNvSpPr>
          <p:nvPr/>
        </p:nvSpPr>
        <p:spPr bwMode="auto">
          <a:xfrm>
            <a:off x="0" y="3429000"/>
            <a:ext cx="4284663" cy="1554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sz="3200">
                <a:latin typeface="Comic Sans MS" pitchFamily="66" charset="0"/>
              </a:rPr>
              <a:t>0 degrees longitude is called the Greenwich Meridian.</a:t>
            </a:r>
          </a:p>
        </p:txBody>
      </p:sp>
      <p:sp>
        <p:nvSpPr>
          <p:cNvPr id="18439" name="Text Box 7"/>
          <p:cNvSpPr txBox="1">
            <a:spLocks noChangeArrowheads="1"/>
          </p:cNvSpPr>
          <p:nvPr/>
        </p:nvSpPr>
        <p:spPr bwMode="auto">
          <a:xfrm>
            <a:off x="395288" y="5084763"/>
            <a:ext cx="36004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/>
          </a:p>
        </p:txBody>
      </p:sp>
      <p:sp>
        <p:nvSpPr>
          <p:cNvPr id="18440" name="Text Box 8"/>
          <p:cNvSpPr txBox="1">
            <a:spLocks noChangeArrowheads="1"/>
          </p:cNvSpPr>
          <p:nvPr/>
        </p:nvSpPr>
        <p:spPr bwMode="auto">
          <a:xfrm>
            <a:off x="0" y="5516563"/>
            <a:ext cx="8567738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sz="3200">
                <a:latin typeface="Comic Sans MS" pitchFamily="66" charset="0"/>
              </a:rPr>
              <a:t>Other lines of Longitude are West or East of the Greenwich Meridian.</a:t>
            </a:r>
          </a:p>
        </p:txBody>
      </p:sp>
      <p:sp>
        <p:nvSpPr>
          <p:cNvPr id="18441" name="Line 9"/>
          <p:cNvSpPr>
            <a:spLocks noChangeShapeType="1"/>
          </p:cNvSpPr>
          <p:nvPr/>
        </p:nvSpPr>
        <p:spPr bwMode="auto">
          <a:xfrm flipV="1">
            <a:off x="4067175" y="3284538"/>
            <a:ext cx="2305050" cy="1296987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8444" name="Line 12"/>
          <p:cNvSpPr>
            <a:spLocks noChangeShapeType="1"/>
          </p:cNvSpPr>
          <p:nvPr/>
        </p:nvSpPr>
        <p:spPr bwMode="auto">
          <a:xfrm flipH="1" flipV="1">
            <a:off x="5435600" y="4149725"/>
            <a:ext cx="865188" cy="1439863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8445" name="Line 13"/>
          <p:cNvSpPr>
            <a:spLocks noChangeShapeType="1"/>
          </p:cNvSpPr>
          <p:nvPr/>
        </p:nvSpPr>
        <p:spPr bwMode="auto">
          <a:xfrm flipH="1" flipV="1">
            <a:off x="6877050" y="4076700"/>
            <a:ext cx="935038" cy="151288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</p:spTree>
  </p:cSld>
  <p:clrMapOvr>
    <a:masterClrMapping/>
  </p:clrMapOvr>
  <p:transition advClick="0" advTm="30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84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9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8" dur="2000" fill="hold"/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9933FF"/>
                                      </p:to>
                                    </p:animClr>
                                    <p:animClr clrSpc="rgb" dir="cw">
                                      <p:cBhvr>
                                        <p:cTn id="19" dur="2000" fill="hold"/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9933FF"/>
                                      </p:to>
                                    </p:animClr>
                                    <p:set>
                                      <p:cBhvr>
                                        <p:cTn id="20" dur="2000" fill="hold"/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1" dur="2000" fill="hold"/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3000"/>
                                        <p:tgtEl>
                                          <p:spTgt spid="184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3000" fill="hold"/>
                                        <p:tgtEl>
                                          <p:spTgt spid="184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3000" fill="hold"/>
                                        <p:tgtEl>
                                          <p:spTgt spid="184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2000"/>
                                        <p:tgtEl>
                                          <p:spTgt spid="184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2000" fill="hold"/>
                                        <p:tgtEl>
                                          <p:spTgt spid="184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2000" fill="hold"/>
                                        <p:tgtEl>
                                          <p:spTgt spid="184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184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2000" fill="hold"/>
                                        <p:tgtEl>
                                          <p:spTgt spid="184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2000" fill="hold"/>
                                        <p:tgtEl>
                                          <p:spTgt spid="184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2000" fill="hold"/>
                                        <p:tgtEl>
                                          <p:spTgt spid="184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2000" fill="hold"/>
                                        <p:tgtEl>
                                          <p:spTgt spid="184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4" grpId="0"/>
      <p:bldP spid="18435" grpId="0" build="p"/>
      <p:bldP spid="18435" grpId="1" build="p"/>
      <p:bldP spid="18438" grpId="0"/>
      <p:bldP spid="18440" grpId="0"/>
      <p:bldP spid="18441" grpId="0" animBg="1"/>
      <p:bldP spid="18444" grpId="0" animBg="1"/>
      <p:bldP spid="1844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6" name="Rectangle 8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z="4000"/>
              <a:t>Latitude plus Longitude give us the earth’s grid.</a:t>
            </a:r>
          </a:p>
        </p:txBody>
      </p:sp>
      <p:pic>
        <p:nvPicPr>
          <p:cNvPr id="2060" name="Picture 12" descr="latlong"/>
          <p:cNvPicPr>
            <a:picLocks noGrp="1" noChangeAspect="1" noChangeArrowheads="1" noCrop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23850" y="1989138"/>
            <a:ext cx="8351838" cy="28067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 advClick="0" advTm="15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0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2000"/>
                                        <p:tgtEl>
                                          <p:spTgt spid="20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250825" y="333375"/>
            <a:ext cx="8686800" cy="2290763"/>
          </a:xfrm>
          <a:solidFill>
            <a:srgbClr val="FFFF66"/>
          </a:solidFill>
        </p:spPr>
        <p:txBody>
          <a:bodyPr/>
          <a:lstStyle/>
          <a:p>
            <a:r>
              <a:rPr lang="en-GB" sz="4000" b="1">
                <a:solidFill>
                  <a:srgbClr val="0066FF"/>
                </a:solidFill>
                <a:latin typeface="Comic Sans MS" pitchFamily="66" charset="0"/>
              </a:rPr>
              <a:t>Using lines of Latitude the globe is divided into the Northern and Southern hemisphere.</a:t>
            </a:r>
          </a:p>
        </p:txBody>
      </p:sp>
      <p:pic>
        <p:nvPicPr>
          <p:cNvPr id="22532" name="Picture 4" descr="latitude on globe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916238" y="2781300"/>
            <a:ext cx="3252787" cy="3481388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 advTm="15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2000"/>
                                        <p:tgtEl>
                                          <p:spTgt spid="225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225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225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0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80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2433637"/>
          </a:xfrm>
          <a:solidFill>
            <a:srgbClr val="FFFF66"/>
          </a:solidFill>
        </p:spPr>
        <p:txBody>
          <a:bodyPr/>
          <a:lstStyle/>
          <a:p>
            <a:r>
              <a:rPr lang="en-GB" sz="4000" b="1">
                <a:solidFill>
                  <a:srgbClr val="0066FF"/>
                </a:solidFill>
                <a:latin typeface="Comic Sans MS" pitchFamily="66" charset="0"/>
              </a:rPr>
              <a:t>Using lines of Longitude the globe is divided into the Western and Eastern hemisphere.</a:t>
            </a:r>
          </a:p>
        </p:txBody>
      </p:sp>
      <p:pic>
        <p:nvPicPr>
          <p:cNvPr id="24582" name="Picture 6" descr="meridian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627313" y="2997200"/>
            <a:ext cx="3621087" cy="354806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 advTm="15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2000"/>
                                        <p:tgtEl>
                                          <p:spTgt spid="245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245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245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80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4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507413" cy="1143000"/>
          </a:xfrm>
        </p:spPr>
        <p:txBody>
          <a:bodyPr/>
          <a:lstStyle/>
          <a:p>
            <a:r>
              <a:rPr lang="en-GB" sz="4000" b="1">
                <a:solidFill>
                  <a:srgbClr val="0066FF"/>
                </a:solidFill>
                <a:latin typeface="Comic Sans MS" pitchFamily="66" charset="0"/>
              </a:rPr>
              <a:t>This is how the </a:t>
            </a:r>
            <a:r>
              <a:rPr lang="en-GB" sz="3600" b="1">
                <a:solidFill>
                  <a:srgbClr val="0066FF"/>
                </a:solidFill>
                <a:latin typeface="Comic Sans MS" pitchFamily="66" charset="0"/>
              </a:rPr>
              <a:t>world</a:t>
            </a:r>
            <a:r>
              <a:rPr lang="en-GB" sz="4000" b="1">
                <a:solidFill>
                  <a:srgbClr val="0066FF"/>
                </a:solidFill>
                <a:latin typeface="Comic Sans MS" pitchFamily="66" charset="0"/>
              </a:rPr>
              <a:t> map looks…</a:t>
            </a:r>
          </a:p>
        </p:txBody>
      </p:sp>
      <p:pic>
        <p:nvPicPr>
          <p:cNvPr id="20486" name="Picture 6" descr="flat world map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39750" y="1096963"/>
            <a:ext cx="5976938" cy="576103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20487" name="Text Box 7"/>
          <p:cNvSpPr txBox="1">
            <a:spLocks noChangeArrowheads="1"/>
          </p:cNvSpPr>
          <p:nvPr/>
        </p:nvSpPr>
        <p:spPr bwMode="auto">
          <a:xfrm>
            <a:off x="6516688" y="1700213"/>
            <a:ext cx="1943100" cy="1800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sz="2800" b="1">
                <a:solidFill>
                  <a:srgbClr val="9933FF"/>
                </a:solidFill>
                <a:latin typeface="Comic Sans MS" pitchFamily="66" charset="0"/>
              </a:rPr>
              <a:t>Here is the United Kingdom.</a:t>
            </a:r>
          </a:p>
        </p:txBody>
      </p:sp>
      <p:sp>
        <p:nvSpPr>
          <p:cNvPr id="20488" name="Line 8"/>
          <p:cNvSpPr>
            <a:spLocks noChangeShapeType="1"/>
          </p:cNvSpPr>
          <p:nvPr/>
        </p:nvSpPr>
        <p:spPr bwMode="auto">
          <a:xfrm flipH="1">
            <a:off x="3492500" y="2492375"/>
            <a:ext cx="3529013" cy="504825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</p:spTree>
  </p:cSld>
  <p:clrMapOvr>
    <a:masterClrMapping/>
  </p:clrMapOvr>
  <p:transition advTm="20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048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04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04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" dur="2000"/>
                                        <p:tgtEl>
                                          <p:spTgt spid="204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2048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204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204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204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35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0" dur="1000" fill="hold"/>
                                        <p:tgtEl>
                                          <p:spTgt spid="204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35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4" dur="1000" fill="hold"/>
                                        <p:tgtEl>
                                          <p:spTgt spid="204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4" grpId="0"/>
      <p:bldP spid="20487" grpId="0"/>
      <p:bldP spid="20488" grpId="0" animBg="1"/>
      <p:bldP spid="20488" grpId="1" animBg="1"/>
      <p:bldP spid="20488" grpId="2" animBg="1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419</TotalTime>
  <Words>279</Words>
  <Application>Microsoft Office PowerPoint</Application>
  <PresentationFormat>On-screen Show (4:3)</PresentationFormat>
  <Paragraphs>43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Default Design</vt:lpstr>
      <vt:lpstr>Understanding World Maps</vt:lpstr>
      <vt:lpstr>The globe is a sphere, when it is drawn onto a map it becomes distorted.</vt:lpstr>
      <vt:lpstr>To help us pinpoint places on the globe there are a number of imaginary lines drawn onto the map</vt:lpstr>
      <vt:lpstr>Lines which are drawn parallel around the globe are called:</vt:lpstr>
      <vt:lpstr>Lines which connect the North and South poles are called:</vt:lpstr>
      <vt:lpstr>Latitude plus Longitude give us the earth’s grid.</vt:lpstr>
      <vt:lpstr>Using lines of Latitude the globe is divided into the Northern and Southern hemisphere.</vt:lpstr>
      <vt:lpstr>Using lines of Longitude the globe is divided into the Western and Eastern hemisphere.</vt:lpstr>
      <vt:lpstr>This is how the world map looks…</vt:lpstr>
      <vt:lpstr>So how can we remember this</vt:lpstr>
      <vt:lpstr>The lines of Latitude go round and round, round and round, round and round. The lines of Latitude go round and round they’re always North or South.</vt:lpstr>
      <vt:lpstr>The lines of Longitude go up and down, up and down, up and down. The lines of Longitude go up and down they’re always East or West.</vt:lpstr>
      <vt:lpstr>Wk beginning 8.6.20 Understand and use longitude and latitude  </vt:lpstr>
    </vt:vector>
  </TitlesOfParts>
  <Company>Derbyshire County Council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adminprof</dc:creator>
  <cp:lastModifiedBy>Mr Knowles</cp:lastModifiedBy>
  <cp:revision>22</cp:revision>
  <cp:lastPrinted>2015-01-22T12:30:40Z</cp:lastPrinted>
  <dcterms:created xsi:type="dcterms:W3CDTF">2005-02-11T12:00:57Z</dcterms:created>
  <dcterms:modified xsi:type="dcterms:W3CDTF">2020-06-06T17:45:04Z</dcterms:modified>
</cp:coreProperties>
</file>