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7" r:id="rId2"/>
    <p:sldId id="279" r:id="rId3"/>
    <p:sldId id="264" r:id="rId4"/>
    <p:sldId id="270" r:id="rId5"/>
    <p:sldId id="271" r:id="rId6"/>
    <p:sldId id="273" r:id="rId7"/>
    <p:sldId id="274" r:id="rId8"/>
    <p:sldId id="280" r:id="rId9"/>
    <p:sldId id="281" r:id="rId10"/>
    <p:sldId id="282" r:id="rId11"/>
    <p:sldId id="283" r:id="rId12"/>
    <p:sldId id="286" r:id="rId13"/>
    <p:sldId id="299" r:id="rId14"/>
    <p:sldId id="285" r:id="rId15"/>
    <p:sldId id="288" r:id="rId16"/>
    <p:sldId id="291" r:id="rId17"/>
    <p:sldId id="290" r:id="rId18"/>
    <p:sldId id="287" r:id="rId19"/>
    <p:sldId id="292" r:id="rId20"/>
    <p:sldId id="289" r:id="rId21"/>
    <p:sldId id="293" r:id="rId22"/>
    <p:sldId id="295" r:id="rId23"/>
    <p:sldId id="294" r:id="rId24"/>
    <p:sldId id="297" r:id="rId25"/>
    <p:sldId id="296" r:id="rId26"/>
    <p:sldId id="300" r:id="rId27"/>
    <p:sldId id="301" r:id="rId28"/>
    <p:sldId id="302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1E22"/>
    <a:srgbClr val="F08215"/>
    <a:srgbClr val="00A8E7"/>
    <a:srgbClr val="8C368C"/>
    <a:srgbClr val="CC4794"/>
    <a:srgbClr val="A873B0"/>
    <a:srgbClr val="01407D"/>
    <a:srgbClr val="85BD33"/>
    <a:srgbClr val="FFE600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9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818" y="-468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queensgate.stockport.sch.u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sycrow.com/blog/released-today-free-information-book-explaining-coronavirus-children-illustrated-gruffalo-illustrator-axel-scheffler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https://metro.co.uk/video/parents-love-playmobil-video-explains-coronavirus-kids-2140538/?ito=vjs-link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4593" y="1075174"/>
            <a:ext cx="7315200" cy="500407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1386672"/>
            <a:ext cx="6672106" cy="438108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sz="4400" dirty="0" err="1" smtClean="0"/>
              <a:t>Queensgate’s</a:t>
            </a:r>
            <a:r>
              <a:rPr lang="en-GB" sz="4400" dirty="0" smtClean="0"/>
              <a:t> </a:t>
            </a:r>
          </a:p>
          <a:p>
            <a:pPr algn="ctr"/>
            <a:endParaRPr lang="en-GB" sz="2000" dirty="0"/>
          </a:p>
          <a:p>
            <a:pPr algn="ctr"/>
            <a:r>
              <a:rPr lang="en-GB" sz="4400" b="1" i="1" dirty="0" smtClean="0">
                <a:solidFill>
                  <a:srgbClr val="FF0000"/>
                </a:solidFill>
              </a:rPr>
              <a:t>‘Raise </a:t>
            </a:r>
            <a:r>
              <a:rPr lang="en-GB" sz="4400" b="1" i="1" dirty="0">
                <a:solidFill>
                  <a:srgbClr val="FF0000"/>
                </a:solidFill>
              </a:rPr>
              <a:t>a </a:t>
            </a:r>
            <a:r>
              <a:rPr lang="en-GB" sz="4400" b="1" i="1" dirty="0" smtClean="0">
                <a:solidFill>
                  <a:srgbClr val="FF0000"/>
                </a:solidFill>
              </a:rPr>
              <a:t>SMILE </a:t>
            </a:r>
            <a:r>
              <a:rPr lang="en-GB" sz="4400" b="1" i="1" dirty="0">
                <a:solidFill>
                  <a:srgbClr val="FF0000"/>
                </a:solidFill>
              </a:rPr>
              <a:t>with a R</a:t>
            </a:r>
            <a:r>
              <a:rPr lang="en-GB" sz="4400" b="1" i="1" dirty="0">
                <a:solidFill>
                  <a:srgbClr val="FFFF00"/>
                </a:solidFill>
              </a:rPr>
              <a:t>a</a:t>
            </a:r>
            <a:r>
              <a:rPr lang="en-GB" sz="4400" b="1" i="1" dirty="0">
                <a:solidFill>
                  <a:srgbClr val="CC4794"/>
                </a:solidFill>
              </a:rPr>
              <a:t>i</a:t>
            </a:r>
            <a:r>
              <a:rPr lang="en-GB" sz="4400" b="1" i="1" dirty="0">
                <a:solidFill>
                  <a:srgbClr val="00B050"/>
                </a:solidFill>
              </a:rPr>
              <a:t>n</a:t>
            </a:r>
            <a:r>
              <a:rPr lang="en-GB" sz="4400" b="1" i="1" dirty="0">
                <a:solidFill>
                  <a:srgbClr val="8C368C"/>
                </a:solidFill>
              </a:rPr>
              <a:t>b</a:t>
            </a:r>
            <a:r>
              <a:rPr lang="en-GB" sz="4400" b="1" i="1" dirty="0">
                <a:solidFill>
                  <a:srgbClr val="F08215"/>
                </a:solidFill>
              </a:rPr>
              <a:t>o</a:t>
            </a:r>
            <a:r>
              <a:rPr lang="en-GB" sz="4400" b="1" i="1" dirty="0">
                <a:solidFill>
                  <a:srgbClr val="0070C0"/>
                </a:solidFill>
              </a:rPr>
              <a:t>w</a:t>
            </a:r>
            <a:r>
              <a:rPr lang="en-GB" sz="4400" b="1" i="1" dirty="0" smtClean="0">
                <a:solidFill>
                  <a:srgbClr val="FF0000"/>
                </a:solidFill>
              </a:rPr>
              <a:t>’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4400" dirty="0" smtClean="0"/>
              <a:t>Whole School Project</a:t>
            </a:r>
            <a:endParaRPr lang="en-GB" sz="4400" dirty="0"/>
          </a:p>
        </p:txBody>
      </p:sp>
      <p:pic>
        <p:nvPicPr>
          <p:cNvPr id="2052" name="Picture 4" descr="http://www.queensgate.stockport.sch.uk/themes/queensgate/img/small-mai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41" y="1811145"/>
            <a:ext cx="801314" cy="10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 descr="http://www.queensgate.stockport.sch.uk/themes/queensgate/img/small-mai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29" y="1811145"/>
            <a:ext cx="801314" cy="10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sz="4400" dirty="0" smtClean="0">
                <a:solidFill>
                  <a:schemeClr val="bg1"/>
                </a:solidFill>
                <a:latin typeface="+mn-lt"/>
              </a:rPr>
              <a:t>Staying Safe!</a:t>
            </a:r>
            <a:endParaRPr lang="en-GB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752949"/>
            <a:ext cx="7874757" cy="4678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Staying at home can be fun but at times it can also make us feel a bit sad because we are all missing our friends and family.</a:t>
            </a:r>
          </a:p>
          <a:p>
            <a:pPr algn="ctr"/>
            <a:endParaRPr lang="en-GB" sz="1400" dirty="0"/>
          </a:p>
          <a:p>
            <a:pPr algn="ctr"/>
            <a:r>
              <a:rPr lang="en-GB" sz="2400" dirty="0" smtClean="0"/>
              <a:t>We know this won’t last forever and if we focus on the things that make us happy this will help us feel better.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We have already learnt that rainbows are a sign of hope, they help us to stay positive and look forward to the future.</a:t>
            </a:r>
          </a:p>
          <a:p>
            <a:pPr algn="ctr"/>
            <a:endParaRPr lang="en-GB" sz="1600" dirty="0"/>
          </a:p>
          <a:p>
            <a:pPr algn="ctr"/>
            <a:r>
              <a:rPr lang="en-GB" sz="2400" dirty="0" smtClean="0"/>
              <a:t>This is why we are encouraging all the children at </a:t>
            </a:r>
            <a:r>
              <a:rPr lang="en-GB" sz="2400" b="1" dirty="0" err="1" smtClean="0">
                <a:solidFill>
                  <a:srgbClr val="FF0000"/>
                </a:solidFill>
              </a:rPr>
              <a:t>Queensgate</a:t>
            </a:r>
            <a:r>
              <a:rPr lang="en-GB" sz="2400" dirty="0" smtClean="0"/>
              <a:t> to </a:t>
            </a:r>
            <a:r>
              <a:rPr lang="en-GB" sz="2400" b="1" i="1" dirty="0" smtClean="0"/>
              <a:t>‘Raise a SMILE with a </a:t>
            </a:r>
            <a:r>
              <a:rPr lang="en-GB" sz="2400" b="1" i="1" u="sng" dirty="0" smtClean="0">
                <a:solidFill>
                  <a:srgbClr val="FF0000"/>
                </a:solidFill>
              </a:rPr>
              <a:t>R</a:t>
            </a:r>
            <a:r>
              <a:rPr lang="en-GB" sz="2400" b="1" i="1" u="sng" dirty="0" smtClean="0">
                <a:solidFill>
                  <a:srgbClr val="FFFF00"/>
                </a:solidFill>
              </a:rPr>
              <a:t>a</a:t>
            </a:r>
            <a:r>
              <a:rPr lang="en-GB" sz="2400" b="1" i="1" u="sng" dirty="0" smtClean="0">
                <a:solidFill>
                  <a:srgbClr val="CC4794"/>
                </a:solidFill>
              </a:rPr>
              <a:t>i</a:t>
            </a:r>
            <a:r>
              <a:rPr lang="en-GB" sz="2400" b="1" i="1" u="sng" dirty="0" smtClean="0">
                <a:solidFill>
                  <a:srgbClr val="00B050"/>
                </a:solidFill>
              </a:rPr>
              <a:t>n</a:t>
            </a:r>
            <a:r>
              <a:rPr lang="en-GB" sz="2400" b="1" i="1" u="sng" dirty="0" smtClean="0">
                <a:solidFill>
                  <a:srgbClr val="8C368C"/>
                </a:solidFill>
              </a:rPr>
              <a:t>b</a:t>
            </a:r>
            <a:r>
              <a:rPr lang="en-GB" sz="2400" b="1" i="1" u="sng" dirty="0" smtClean="0">
                <a:solidFill>
                  <a:srgbClr val="F08215"/>
                </a:solidFill>
              </a:rPr>
              <a:t>o</a:t>
            </a:r>
            <a:r>
              <a:rPr lang="en-GB" sz="2400" b="1" i="1" u="sng" dirty="0" smtClean="0">
                <a:solidFill>
                  <a:srgbClr val="0070C0"/>
                </a:solidFill>
              </a:rPr>
              <a:t>w</a:t>
            </a:r>
            <a:r>
              <a:rPr lang="en-GB" sz="2400" b="1" i="1" dirty="0" smtClean="0">
                <a:solidFill>
                  <a:srgbClr val="FF0000"/>
                </a:solidFill>
              </a:rPr>
              <a:t>’</a:t>
            </a:r>
            <a:r>
              <a:rPr lang="en-GB" sz="24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3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Section 3:</a:t>
            </a:r>
          </a:p>
          <a:p>
            <a:pPr algn="ctr"/>
            <a:r>
              <a:rPr lang="en-GB" sz="4000" dirty="0" smtClean="0"/>
              <a:t>Project ‘Raise a SMILE with a Rainbow’</a:t>
            </a:r>
            <a:endParaRPr lang="en-GB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Raise a SMILE with a Rainbow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620" y="2249417"/>
            <a:ext cx="7874757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200" dirty="0" smtClean="0"/>
              <a:t>As part of our </a:t>
            </a:r>
            <a:r>
              <a:rPr lang="en-GB" sz="3200" b="1" dirty="0" smtClean="0"/>
              <a:t>‘Raise a SMILE with a Rainbow’ </a:t>
            </a:r>
            <a:r>
              <a:rPr lang="en-GB" sz="3200" dirty="0" smtClean="0"/>
              <a:t>project, we would like you to…</a:t>
            </a:r>
          </a:p>
          <a:p>
            <a:pPr algn="ctr"/>
            <a:endParaRPr lang="en-GB" sz="3200" dirty="0" smtClean="0"/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To design and make something which </a:t>
            </a:r>
            <a:endParaRPr lang="en-GB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can </a:t>
            </a:r>
            <a:r>
              <a:rPr lang="en-GB" sz="3200" b="1" dirty="0">
                <a:solidFill>
                  <a:srgbClr val="FF0000"/>
                </a:solidFill>
              </a:rPr>
              <a:t>be used by a person who is staying </a:t>
            </a:r>
            <a:r>
              <a:rPr lang="en-GB" sz="3200" b="1" dirty="0" smtClean="0">
                <a:solidFill>
                  <a:srgbClr val="FF0000"/>
                </a:solidFill>
              </a:rPr>
              <a:t>safe at </a:t>
            </a:r>
            <a:r>
              <a:rPr lang="en-GB" sz="3200" b="1" dirty="0">
                <a:solidFill>
                  <a:srgbClr val="FF0000"/>
                </a:solidFill>
              </a:rPr>
              <a:t>home.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280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Raise a SMILE with a Rainbow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6" y="1691850"/>
            <a:ext cx="7874757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The thing you make must:</a:t>
            </a:r>
          </a:p>
          <a:p>
            <a:pPr algn="ctr"/>
            <a:endParaRPr lang="en-GB" sz="1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h</a:t>
            </a:r>
            <a:r>
              <a:rPr lang="en-GB" sz="2400" b="1" dirty="0" smtClean="0"/>
              <a:t>ave </a:t>
            </a:r>
            <a:r>
              <a:rPr lang="en-GB" sz="2400" b="1" dirty="0"/>
              <a:t>a rainbow </a:t>
            </a:r>
            <a:r>
              <a:rPr lang="en-GB" sz="2400" b="1" dirty="0" smtClean="0"/>
              <a:t>on it </a:t>
            </a:r>
            <a:r>
              <a:rPr lang="en-GB" sz="2400" dirty="0" smtClean="0"/>
              <a:t>– </a:t>
            </a:r>
            <a:r>
              <a:rPr lang="en-GB" sz="2400" dirty="0"/>
              <a:t>you must have at least one rainbow included in your design.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raise a smile </a:t>
            </a:r>
            <a:r>
              <a:rPr lang="en-GB" sz="2400" dirty="0"/>
              <a:t>– your product should make the </a:t>
            </a:r>
            <a:r>
              <a:rPr lang="en-GB" sz="2400" dirty="0" smtClean="0"/>
              <a:t>person </a:t>
            </a:r>
            <a:r>
              <a:rPr lang="en-GB" sz="2400" dirty="0"/>
              <a:t>feel happy when they use it or look at it</a:t>
            </a:r>
            <a:r>
              <a:rPr lang="en-GB" sz="24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 smtClean="0"/>
              <a:t>be </a:t>
            </a:r>
            <a:r>
              <a:rPr lang="en-GB" sz="2400" b="1" dirty="0"/>
              <a:t>used at home </a:t>
            </a:r>
            <a:r>
              <a:rPr lang="en-GB" sz="2400" dirty="0"/>
              <a:t>– your product must be able to be </a:t>
            </a:r>
            <a:r>
              <a:rPr lang="en-GB" sz="2400" dirty="0" smtClean="0"/>
              <a:t>used inside a </a:t>
            </a:r>
            <a:r>
              <a:rPr lang="en-GB" sz="2400" dirty="0"/>
              <a:t>house or in a </a:t>
            </a:r>
            <a:r>
              <a:rPr lang="en-GB" sz="2400" dirty="0" smtClean="0"/>
              <a:t>garden.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 smtClean="0"/>
              <a:t>be </a:t>
            </a:r>
            <a:r>
              <a:rPr lang="en-GB" sz="2400" b="1" dirty="0"/>
              <a:t>made from items in your home </a:t>
            </a:r>
            <a:r>
              <a:rPr lang="en-GB" sz="2400" dirty="0"/>
              <a:t>– you don’t need to buy anything to make your product. Look </a:t>
            </a:r>
            <a:r>
              <a:rPr lang="en-GB" sz="2400"/>
              <a:t>around </a:t>
            </a:r>
            <a:r>
              <a:rPr lang="en-GB" sz="2400" smtClean="0"/>
              <a:t>your </a:t>
            </a:r>
            <a:r>
              <a:rPr lang="en-GB" sz="2400" dirty="0"/>
              <a:t>house and see what you can use and recycle.</a:t>
            </a:r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398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Raise a SMILE with a Rainbow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7796" y="1854544"/>
            <a:ext cx="7874757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As part of our ‘Raise a SMILE with a Rainbow’ DT project, you can choose whether you would like to complete a </a:t>
            </a:r>
            <a:r>
              <a:rPr lang="en-GB" sz="2400" b="1" dirty="0" smtClean="0">
                <a:solidFill>
                  <a:srgbClr val="FF0000"/>
                </a:solidFill>
              </a:rPr>
              <a:t>structure, textile</a:t>
            </a:r>
            <a:r>
              <a:rPr lang="en-GB" sz="2400" dirty="0" smtClean="0"/>
              <a:t> or </a:t>
            </a:r>
            <a:r>
              <a:rPr lang="en-GB" sz="2400" b="1" dirty="0" smtClean="0">
                <a:solidFill>
                  <a:srgbClr val="FF0000"/>
                </a:solidFill>
              </a:rPr>
              <a:t>food and nutrition </a:t>
            </a:r>
            <a:r>
              <a:rPr lang="en-GB" sz="2400" dirty="0" smtClean="0"/>
              <a:t>product.</a:t>
            </a:r>
          </a:p>
          <a:p>
            <a:pPr algn="ctr"/>
            <a:endParaRPr lang="en-GB" sz="2400" dirty="0" smtClean="0"/>
          </a:p>
          <a:p>
            <a:pPr marL="457200" indent="-457200">
              <a:buAutoNum type="arabicParenR"/>
            </a:pPr>
            <a:r>
              <a:rPr lang="en-GB" sz="2400" b="1" dirty="0" smtClean="0">
                <a:solidFill>
                  <a:srgbClr val="EB1E22"/>
                </a:solidFill>
              </a:rPr>
              <a:t>Structures: </a:t>
            </a:r>
            <a:r>
              <a:rPr lang="en-GB" sz="2400" dirty="0" smtClean="0"/>
              <a:t>Building a structure by joining parts 	    	            together.</a:t>
            </a:r>
            <a:endParaRPr lang="en-GB" sz="1050" dirty="0" smtClean="0"/>
          </a:p>
          <a:p>
            <a:r>
              <a:rPr lang="en-GB" sz="2400" b="1" dirty="0" smtClean="0">
                <a:solidFill>
                  <a:srgbClr val="EB1E22"/>
                </a:solidFill>
              </a:rPr>
              <a:t>2)   Textiles:    </a:t>
            </a:r>
            <a:r>
              <a:rPr lang="en-GB" sz="2400" dirty="0" smtClean="0"/>
              <a:t>Joining fabrics together.</a:t>
            </a:r>
          </a:p>
          <a:p>
            <a:r>
              <a:rPr lang="en-GB" sz="2400" b="1" dirty="0" smtClean="0">
                <a:solidFill>
                  <a:srgbClr val="EB1E22"/>
                </a:solidFill>
              </a:rPr>
              <a:t>3)   Food and Nutrition: </a:t>
            </a:r>
            <a:r>
              <a:rPr lang="en-GB" sz="2400" dirty="0" smtClean="0"/>
              <a:t>Creating something you can eat.</a:t>
            </a:r>
          </a:p>
          <a:p>
            <a:endParaRPr lang="en-GB" sz="2400" dirty="0"/>
          </a:p>
          <a:p>
            <a:pPr algn="ctr"/>
            <a:r>
              <a:rPr lang="en-GB" sz="2400" dirty="0" smtClean="0"/>
              <a:t>You can design and make whatever you would like, however here are some ideas to get you started…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21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Structure </a:t>
            </a:r>
            <a:r>
              <a:rPr lang="en-GB" dirty="0">
                <a:solidFill>
                  <a:schemeClr val="bg1"/>
                </a:solidFill>
              </a:rPr>
              <a:t>Products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T</a:t>
            </a:r>
            <a:r>
              <a:rPr lang="en-GB" sz="2800" dirty="0" smtClean="0">
                <a:solidFill>
                  <a:schemeClr val="bg1"/>
                </a:solidFill>
              </a:rPr>
              <a:t>oys and musical instrument 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2"/>
          <a:stretch/>
        </p:blipFill>
        <p:spPr bwMode="auto">
          <a:xfrm>
            <a:off x="943686" y="1885492"/>
            <a:ext cx="2247900" cy="227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80" y="1894344"/>
            <a:ext cx="3008490" cy="22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" b="10256"/>
          <a:stretch/>
        </p:blipFill>
        <p:spPr bwMode="auto">
          <a:xfrm>
            <a:off x="3347681" y="1885492"/>
            <a:ext cx="1852116" cy="22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b="60312"/>
          <a:stretch/>
        </p:blipFill>
        <p:spPr bwMode="auto">
          <a:xfrm>
            <a:off x="577185" y="4301410"/>
            <a:ext cx="2770496" cy="200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" b="50000"/>
          <a:stretch/>
        </p:blipFill>
        <p:spPr bwMode="auto">
          <a:xfrm>
            <a:off x="3507475" y="4312391"/>
            <a:ext cx="2529669" cy="198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1927" r="8423" b="-3125"/>
          <a:stretch/>
        </p:blipFill>
        <p:spPr bwMode="auto">
          <a:xfrm>
            <a:off x="6141493" y="4301410"/>
            <a:ext cx="2399793" cy="207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2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Structure </a:t>
            </a:r>
            <a:r>
              <a:rPr lang="en-GB" dirty="0">
                <a:solidFill>
                  <a:schemeClr val="bg1"/>
                </a:solidFill>
              </a:rPr>
              <a:t>Products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</a:t>
            </a:r>
            <a:r>
              <a:rPr lang="en-GB" sz="2800" dirty="0" smtClean="0">
                <a:solidFill>
                  <a:schemeClr val="bg1"/>
                </a:solidFill>
              </a:rPr>
              <a:t>Outdoor decoration </a:t>
            </a:r>
            <a:r>
              <a:rPr lang="en-GB" sz="2800" dirty="0">
                <a:solidFill>
                  <a:schemeClr val="bg1"/>
                </a:solidFill>
              </a:rPr>
              <a:t>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6" b="7967"/>
          <a:stretch/>
        </p:blipFill>
        <p:spPr bwMode="auto">
          <a:xfrm>
            <a:off x="871070" y="1738623"/>
            <a:ext cx="1541283" cy="259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4"/>
          <a:stretch/>
        </p:blipFill>
        <p:spPr bwMode="auto">
          <a:xfrm>
            <a:off x="3448050" y="4439438"/>
            <a:ext cx="2247900" cy="186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335"/>
            <a:ext cx="1894619" cy="24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9" b="14111"/>
          <a:stretch/>
        </p:blipFill>
        <p:spPr bwMode="auto">
          <a:xfrm>
            <a:off x="6639415" y="1761379"/>
            <a:ext cx="1707825" cy="250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r="20036"/>
          <a:stretch/>
        </p:blipFill>
        <p:spPr bwMode="auto">
          <a:xfrm>
            <a:off x="2608286" y="1772335"/>
            <a:ext cx="1679527" cy="249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67" y="4463431"/>
            <a:ext cx="1867323" cy="186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5" b="10644"/>
          <a:stretch/>
        </p:blipFill>
        <p:spPr bwMode="auto">
          <a:xfrm>
            <a:off x="1330437" y="4483270"/>
            <a:ext cx="1960238" cy="18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63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Structure Products 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O</a:t>
            </a:r>
            <a:r>
              <a:rPr lang="en-GB" sz="2800" dirty="0" smtClean="0">
                <a:solidFill>
                  <a:schemeClr val="bg1"/>
                </a:solidFill>
              </a:rPr>
              <a:t>utdoor game ideas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7921" r="4288" b="10004"/>
          <a:stretch/>
        </p:blipFill>
        <p:spPr bwMode="auto">
          <a:xfrm>
            <a:off x="5633102" y="4684974"/>
            <a:ext cx="1997408" cy="161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9" y="1889847"/>
            <a:ext cx="1817893" cy="256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6"/>
          <a:stretch/>
        </p:blipFill>
        <p:spPr bwMode="auto">
          <a:xfrm>
            <a:off x="3572290" y="4723653"/>
            <a:ext cx="19789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36610" r="11243" b="13378"/>
          <a:stretch/>
        </p:blipFill>
        <p:spPr bwMode="auto">
          <a:xfrm>
            <a:off x="1503464" y="4697279"/>
            <a:ext cx="1817893" cy="158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3088816" y="1889847"/>
            <a:ext cx="2082686" cy="253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90" y="1855623"/>
            <a:ext cx="2669784" cy="256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6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Textile </a:t>
            </a:r>
            <a:r>
              <a:rPr lang="en-GB" dirty="0">
                <a:solidFill>
                  <a:schemeClr val="bg1"/>
                </a:solidFill>
              </a:rPr>
              <a:t>Products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W</a:t>
            </a:r>
            <a:r>
              <a:rPr lang="en-GB" sz="2800" dirty="0" smtClean="0">
                <a:solidFill>
                  <a:schemeClr val="bg1"/>
                </a:solidFill>
              </a:rPr>
              <a:t>earable clothing/ accessory </a:t>
            </a:r>
            <a:r>
              <a:rPr lang="en-GB" sz="2800" dirty="0">
                <a:solidFill>
                  <a:schemeClr val="bg1"/>
                </a:solidFill>
              </a:rPr>
              <a:t>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9788" r="10747" b="8135"/>
          <a:stretch/>
        </p:blipFill>
        <p:spPr bwMode="auto">
          <a:xfrm>
            <a:off x="5827596" y="1796020"/>
            <a:ext cx="2469318" cy="244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16610" b="42852"/>
          <a:stretch/>
        </p:blipFill>
        <p:spPr bwMode="auto">
          <a:xfrm>
            <a:off x="3324085" y="4742239"/>
            <a:ext cx="2332026" cy="151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r="2937" b="11157"/>
          <a:stretch/>
        </p:blipFill>
        <p:spPr bwMode="auto">
          <a:xfrm>
            <a:off x="3474239" y="1768437"/>
            <a:ext cx="2181872" cy="289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2"/>
          <a:stretch/>
        </p:blipFill>
        <p:spPr bwMode="auto">
          <a:xfrm>
            <a:off x="853870" y="1796020"/>
            <a:ext cx="2247900" cy="286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10157" r="6071" b="12583"/>
          <a:stretch/>
        </p:blipFill>
        <p:spPr bwMode="auto">
          <a:xfrm>
            <a:off x="5827596" y="4330234"/>
            <a:ext cx="2469318" cy="194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 r="18386"/>
          <a:stretch/>
        </p:blipFill>
        <p:spPr bwMode="auto">
          <a:xfrm>
            <a:off x="1008547" y="4801289"/>
            <a:ext cx="2093223" cy="15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+mn-lt"/>
              </a:rPr>
              <a:t>Textile Products</a:t>
            </a:r>
            <a:br>
              <a:rPr lang="en-GB" dirty="0" smtClean="0">
                <a:solidFill>
                  <a:schemeClr val="bg1"/>
                </a:solidFill>
                <a:latin typeface="+mn-lt"/>
              </a:rPr>
            </a:br>
            <a:r>
              <a:rPr lang="en-GB" sz="2800" dirty="0" smtClean="0">
                <a:solidFill>
                  <a:schemeClr val="bg1"/>
                </a:solidFill>
                <a:latin typeface="+mn-lt"/>
              </a:rPr>
              <a:t>- Soft furnishing ideas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/>
          <a:stretch/>
        </p:blipFill>
        <p:spPr bwMode="auto">
          <a:xfrm>
            <a:off x="3494730" y="4470702"/>
            <a:ext cx="2343436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/>
          <a:stretch/>
        </p:blipFill>
        <p:spPr bwMode="auto">
          <a:xfrm>
            <a:off x="5991367" y="1770433"/>
            <a:ext cx="2625204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4" b="3282"/>
          <a:stretch/>
        </p:blipFill>
        <p:spPr bwMode="auto">
          <a:xfrm>
            <a:off x="3494730" y="1770433"/>
            <a:ext cx="2343436" cy="257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t="27931" r="13417" b="24541"/>
          <a:stretch/>
        </p:blipFill>
        <p:spPr bwMode="auto">
          <a:xfrm>
            <a:off x="627798" y="1773163"/>
            <a:ext cx="2770496" cy="257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"/>
          <a:stretch/>
        </p:blipFill>
        <p:spPr bwMode="auto">
          <a:xfrm>
            <a:off x="627795" y="4470702"/>
            <a:ext cx="2770497" cy="171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8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Section 1:</a:t>
            </a:r>
          </a:p>
          <a:p>
            <a:pPr algn="ctr"/>
            <a:r>
              <a:rPr lang="en-GB" sz="4400" dirty="0" smtClean="0"/>
              <a:t>What are Rainbows?</a:t>
            </a:r>
            <a:endParaRPr lang="en-GB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9423" y="61099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Food </a:t>
            </a:r>
            <a:r>
              <a:rPr lang="en-GB" dirty="0">
                <a:solidFill>
                  <a:schemeClr val="bg1"/>
                </a:solidFill>
              </a:rPr>
              <a:t>Products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</a:t>
            </a:r>
            <a:r>
              <a:rPr lang="en-GB" sz="2800" dirty="0" smtClean="0">
                <a:solidFill>
                  <a:schemeClr val="bg1"/>
                </a:solidFill>
              </a:rPr>
              <a:t>Healthy eating </a:t>
            </a:r>
            <a:r>
              <a:rPr lang="en-GB" sz="2800" dirty="0">
                <a:solidFill>
                  <a:schemeClr val="bg1"/>
                </a:solidFill>
              </a:rPr>
              <a:t>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82"/>
          <a:stretch/>
        </p:blipFill>
        <p:spPr bwMode="auto">
          <a:xfrm>
            <a:off x="627797" y="1743075"/>
            <a:ext cx="2247900" cy="25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b="18212"/>
          <a:stretch/>
        </p:blipFill>
        <p:spPr bwMode="auto">
          <a:xfrm>
            <a:off x="3126188" y="4443769"/>
            <a:ext cx="22479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514"/>
          <a:stretch/>
        </p:blipFill>
        <p:spPr bwMode="auto">
          <a:xfrm>
            <a:off x="6254654" y="1743075"/>
            <a:ext cx="2247900" cy="25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/>
          <a:stretch/>
        </p:blipFill>
        <p:spPr bwMode="auto">
          <a:xfrm rot="5400000">
            <a:off x="6182079" y="3816326"/>
            <a:ext cx="1685926" cy="29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" y="4443767"/>
            <a:ext cx="22479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11" y="1743075"/>
            <a:ext cx="3242706" cy="25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2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8" y="624638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+mn-lt"/>
              </a:rPr>
              <a:t>Food Products</a:t>
            </a:r>
            <a:br>
              <a:rPr lang="en-GB" dirty="0" smtClean="0">
                <a:solidFill>
                  <a:schemeClr val="bg1"/>
                </a:solidFill>
                <a:latin typeface="+mn-lt"/>
              </a:rPr>
            </a:br>
            <a:r>
              <a:rPr lang="en-GB" sz="2800" dirty="0" smtClean="0">
                <a:solidFill>
                  <a:schemeClr val="bg1"/>
                </a:solidFill>
                <a:latin typeface="+mn-lt"/>
              </a:rPr>
              <a:t>- Baking ideas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1782666"/>
            <a:ext cx="22479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2"/>
          <a:stretch/>
        </p:blipFill>
        <p:spPr bwMode="auto">
          <a:xfrm>
            <a:off x="3007341" y="1782667"/>
            <a:ext cx="1727332" cy="242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/>
          <a:stretch/>
        </p:blipFill>
        <p:spPr bwMode="auto">
          <a:xfrm>
            <a:off x="5413716" y="4429124"/>
            <a:ext cx="3088838" cy="18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4" y="4429124"/>
            <a:ext cx="1865409" cy="18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r="9671"/>
          <a:stretch/>
        </p:blipFill>
        <p:spPr bwMode="auto">
          <a:xfrm>
            <a:off x="4800697" y="1842385"/>
            <a:ext cx="1797361" cy="234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75" y="4429124"/>
            <a:ext cx="2487211" cy="18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25318" r="53752" b="33319"/>
          <a:stretch/>
        </p:blipFill>
        <p:spPr bwMode="auto">
          <a:xfrm>
            <a:off x="6655970" y="2192590"/>
            <a:ext cx="1846584" cy="16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1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Section 4:</a:t>
            </a:r>
          </a:p>
          <a:p>
            <a:pPr algn="ctr"/>
            <a:r>
              <a:rPr lang="en-GB" sz="4400" dirty="0" smtClean="0"/>
              <a:t>Design, Make, Evaluate</a:t>
            </a:r>
            <a:endParaRPr lang="en-GB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Design, Make, Evaluate!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7797" y="1909484"/>
            <a:ext cx="8024884" cy="444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Don’t jump straight to the making part of the process. It is important that you follow the </a:t>
            </a:r>
            <a:r>
              <a:rPr lang="en-GB" sz="2400" b="1" dirty="0" smtClean="0">
                <a:solidFill>
                  <a:srgbClr val="FF0000"/>
                </a:solidFill>
              </a:rPr>
              <a:t>‘Design, Make, Evaluate’ </a:t>
            </a:r>
            <a:r>
              <a:rPr lang="en-GB" sz="2400" dirty="0" smtClean="0"/>
              <a:t>steps in order to create a successful product:</a:t>
            </a:r>
          </a:p>
          <a:p>
            <a:pPr algn="ctr"/>
            <a:endParaRPr lang="en-GB" sz="2400" dirty="0"/>
          </a:p>
          <a:p>
            <a:r>
              <a:rPr lang="en-GB" sz="2000" b="1" dirty="0" smtClean="0">
                <a:solidFill>
                  <a:srgbClr val="FF0000"/>
                </a:solidFill>
              </a:rPr>
              <a:t>1. Design </a:t>
            </a:r>
            <a:r>
              <a:rPr lang="en-GB" sz="2000" dirty="0" smtClean="0"/>
              <a:t>–   Plan your product</a:t>
            </a:r>
            <a:r>
              <a:rPr lang="en-GB" sz="2000" dirty="0"/>
              <a:t> </a:t>
            </a:r>
            <a:r>
              <a:rPr lang="en-GB" sz="2000" dirty="0" smtClean="0"/>
              <a:t>by asking yourself lots of questions: 	       Who is it for? What resources will you need? What steps 	       do I need to follow?...</a:t>
            </a:r>
          </a:p>
          <a:p>
            <a:endParaRPr lang="en-GB" sz="1050" dirty="0" smtClean="0"/>
          </a:p>
          <a:p>
            <a:r>
              <a:rPr lang="en-GB" sz="2000" b="1" dirty="0" smtClean="0">
                <a:solidFill>
                  <a:srgbClr val="FF0000"/>
                </a:solidFill>
              </a:rPr>
              <a:t>2. Make –      </a:t>
            </a:r>
            <a:r>
              <a:rPr lang="en-GB" sz="2000" dirty="0" smtClean="0"/>
              <a:t>The fun part, put your plan into action!</a:t>
            </a:r>
          </a:p>
          <a:p>
            <a:endParaRPr lang="en-GB" sz="1050" dirty="0" smtClean="0"/>
          </a:p>
          <a:p>
            <a:r>
              <a:rPr lang="en-GB" sz="2000" b="1" dirty="0" smtClean="0">
                <a:solidFill>
                  <a:srgbClr val="FF0000"/>
                </a:solidFill>
              </a:rPr>
              <a:t>3. Evaluate – </a:t>
            </a:r>
            <a:r>
              <a:rPr lang="en-GB" sz="2000" dirty="0" smtClean="0"/>
              <a:t>What went well with the making of your product? </a:t>
            </a:r>
          </a:p>
          <a:p>
            <a:r>
              <a:rPr lang="en-GB" sz="2000" dirty="0"/>
              <a:t>	 </a:t>
            </a:r>
            <a:r>
              <a:rPr lang="en-GB" sz="2000" dirty="0" smtClean="0"/>
              <a:t>        If you were to make it again what would you change to 	        make it even better?</a:t>
            </a:r>
          </a:p>
          <a:p>
            <a:endParaRPr lang="en-GB" sz="2000" dirty="0" smtClean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9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7795" y="1558993"/>
            <a:ext cx="7874755" cy="54784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sz="800" dirty="0" smtClean="0"/>
          </a:p>
          <a:p>
            <a:pPr algn="ctr"/>
            <a:r>
              <a:rPr lang="en-GB" sz="2400" dirty="0" smtClean="0"/>
              <a:t>To help you follow this 3-step process make sure you use the planning and evaluation documents to help!</a:t>
            </a:r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r>
              <a:rPr lang="en-GB" sz="2400" b="1" dirty="0">
                <a:solidFill>
                  <a:srgbClr val="FF0000"/>
                </a:solidFill>
              </a:rPr>
              <a:t>Design, Make, Evaluate’</a:t>
            </a:r>
          </a:p>
          <a:p>
            <a:pPr algn="ctr"/>
            <a:endParaRPr lang="en-GB" sz="2400" dirty="0"/>
          </a:p>
          <a:p>
            <a:endParaRPr lang="en-GB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81280" y="2569324"/>
            <a:ext cx="2367890" cy="32297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Design, Make, Evaluate!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17081" r="42630" b="6965"/>
          <a:stretch/>
        </p:blipFill>
        <p:spPr bwMode="auto">
          <a:xfrm>
            <a:off x="2150432" y="2618042"/>
            <a:ext cx="2229586" cy="31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21016" y="2520605"/>
            <a:ext cx="2367890" cy="32297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7288" r="42164" b="6758"/>
          <a:stretch/>
        </p:blipFill>
        <p:spPr bwMode="auto">
          <a:xfrm>
            <a:off x="4813140" y="2572835"/>
            <a:ext cx="2183642" cy="312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Section 5:</a:t>
            </a:r>
          </a:p>
          <a:p>
            <a:pPr algn="ctr"/>
            <a:r>
              <a:rPr lang="en-GB" sz="4400" dirty="0" smtClean="0"/>
              <a:t>Let’s raise a SMILE together!</a:t>
            </a:r>
            <a:endParaRPr lang="en-GB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9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Let’s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aise a SMILE Together!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795" y="1558993"/>
            <a:ext cx="7874755" cy="7925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Once </a:t>
            </a:r>
            <a:r>
              <a:rPr lang="en-GB" sz="2400" dirty="0"/>
              <a:t>you </a:t>
            </a:r>
            <a:r>
              <a:rPr lang="en-GB" sz="2400" dirty="0" smtClean="0"/>
              <a:t>have finished your project we would love to see what you have created.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It would be great if you could send a photo of your product to </a:t>
            </a:r>
            <a:r>
              <a:rPr lang="en-GB" sz="2400" dirty="0" smtClean="0">
                <a:hlinkClick r:id="rId3"/>
              </a:rPr>
              <a:t>admin@queensgate.stockport.sch.uk</a:t>
            </a:r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To ensure that each email successfully gets to the correct teacher please can you make sure </a:t>
            </a:r>
            <a:r>
              <a:rPr lang="en-GB" sz="2400" dirty="0"/>
              <a:t>the subject of your email is </a:t>
            </a:r>
            <a:r>
              <a:rPr lang="en-GB" sz="2400" b="1" dirty="0" smtClean="0"/>
              <a:t>your year group </a:t>
            </a:r>
            <a:r>
              <a:rPr lang="en-GB" sz="2400" dirty="0" smtClean="0"/>
              <a:t>followed by </a:t>
            </a:r>
            <a:r>
              <a:rPr lang="en-GB" sz="2400" b="1" dirty="0"/>
              <a:t>‘Raise a SMILE with a Rainbow’ project</a:t>
            </a:r>
            <a:r>
              <a:rPr lang="en-GB" sz="2400" b="1" dirty="0" smtClean="0"/>
              <a:t>.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E.G/ Y1C - Raise </a:t>
            </a:r>
            <a:r>
              <a:rPr lang="en-GB" sz="2400" b="1" dirty="0">
                <a:solidFill>
                  <a:srgbClr val="FF0000"/>
                </a:solidFill>
              </a:rPr>
              <a:t>a SMILE with a Rainbow’ project</a:t>
            </a:r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4120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Let’s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aise a SMILE Together!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795" y="1681822"/>
            <a:ext cx="8011238" cy="7186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Although we can’t all be together at the moment, we thought it would be lovely to try and share your hard work with all your friends and the </a:t>
            </a:r>
            <a:r>
              <a:rPr lang="en-GB" sz="2400" dirty="0" err="1" smtClean="0"/>
              <a:t>Queensgate</a:t>
            </a:r>
            <a:r>
              <a:rPr lang="en-GB" sz="2400" dirty="0" smtClean="0"/>
              <a:t> community.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If you would like to put a photo of your product on the school gates for others to see that would be fantastic!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To do this just print a photo of your product, add your name and year group and laminate it or put it in a plastic wallet (don’t forget to </a:t>
            </a:r>
            <a:r>
              <a:rPr lang="en-GB" sz="2400" dirty="0" err="1" smtClean="0"/>
              <a:t>cellotape</a:t>
            </a:r>
            <a:r>
              <a:rPr lang="en-GB" sz="2400" dirty="0" smtClean="0"/>
              <a:t> the edges to seal it). </a:t>
            </a:r>
          </a:p>
          <a:p>
            <a:pPr algn="ctr"/>
            <a:r>
              <a:rPr lang="en-GB" sz="2400" dirty="0" smtClean="0"/>
              <a:t>Then come and attach it to the school fence! </a:t>
            </a:r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28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Let’s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aise a SMILE Together!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N:\IMG_1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69" y="2482008"/>
            <a:ext cx="4940489" cy="37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5" y="1681822"/>
            <a:ext cx="8011238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FF0000"/>
                </a:solidFill>
              </a:rPr>
              <a:t>Creativity is contagious, pass it on! </a:t>
            </a:r>
          </a:p>
          <a:p>
            <a:pPr algn="ctr"/>
            <a:r>
              <a:rPr lang="en-GB" sz="2400" dirty="0" smtClean="0"/>
              <a:t>– Albert Einstein</a:t>
            </a:r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774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sz="5000" dirty="0">
                <a:solidFill>
                  <a:schemeClr val="bg1"/>
                </a:solidFill>
                <a:latin typeface="+mn-lt"/>
              </a:rPr>
              <a:t>What Is a Rainbow?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78732" y="5238579"/>
            <a:ext cx="7609684" cy="882821"/>
            <a:chOff x="778732" y="5238579"/>
            <a:chExt cx="7609684" cy="88282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807307" y="5267154"/>
              <a:ext cx="7581109" cy="854246"/>
            </a:xfrm>
            <a:prstGeom prst="roundRect">
              <a:avLst>
                <a:gd name="adj" fmla="val 23357"/>
              </a:avLst>
            </a:prstGeom>
            <a:solidFill>
              <a:srgbClr val="FF0000"/>
            </a:solidFill>
            <a:ln w="57150">
              <a:solidFill>
                <a:srgbClr val="CC47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noAutofit/>
            </a:bodyPr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78732" y="5238579"/>
              <a:ext cx="7581109" cy="854246"/>
            </a:xfrm>
            <a:prstGeom prst="roundRect">
              <a:avLst>
                <a:gd name="adj" fmla="val 23357"/>
              </a:avLst>
            </a:prstGeom>
            <a:solidFill>
              <a:schemeClr val="bg1"/>
            </a:solidFill>
            <a:ln w="57150">
              <a:solidFill>
                <a:srgbClr val="CC47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no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Have you ever seen a rainbow?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55650" y="1971675"/>
            <a:ext cx="7632700" cy="28623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Rainbows are lovely to look at.</a:t>
            </a:r>
          </a:p>
          <a:p>
            <a:endParaRPr lang="en-GB" dirty="0"/>
          </a:p>
          <a:p>
            <a:r>
              <a:rPr lang="en-GB" dirty="0"/>
              <a:t>A rainbow is an arc made up of seven colours. </a:t>
            </a:r>
          </a:p>
          <a:p>
            <a:endParaRPr lang="en-GB" dirty="0"/>
          </a:p>
          <a:p>
            <a:r>
              <a:rPr lang="en-GB" dirty="0"/>
              <a:t>A rainbow appears in the sky </a:t>
            </a:r>
            <a:br>
              <a:rPr lang="en-GB" dirty="0"/>
            </a:br>
            <a:r>
              <a:rPr lang="en-GB" dirty="0"/>
              <a:t>when it is raining and sunny </a:t>
            </a:r>
            <a:br>
              <a:rPr lang="en-GB" dirty="0"/>
            </a:br>
            <a:r>
              <a:rPr lang="en-GB" dirty="0"/>
              <a:t>at the same time.</a:t>
            </a:r>
          </a:p>
          <a:p>
            <a:endParaRPr lang="en-GB" dirty="0"/>
          </a:p>
          <a:p>
            <a:r>
              <a:rPr lang="en-GB" dirty="0"/>
              <a:t>A rainbow will appear </a:t>
            </a:r>
            <a:br>
              <a:rPr lang="en-GB" dirty="0"/>
            </a:br>
            <a:r>
              <a:rPr lang="en-GB" dirty="0"/>
              <a:t>opposite the sun.</a:t>
            </a:r>
            <a:endParaRPr lang="x-non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6" y="2952750"/>
            <a:ext cx="4525926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FF000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The Colours of the Rainbow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650" y="1905000"/>
            <a:ext cx="399732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Do you know the colours of </a:t>
            </a:r>
            <a:br>
              <a:rPr lang="en-GB" dirty="0"/>
            </a:br>
            <a:r>
              <a:rPr lang="en-GB" dirty="0"/>
              <a:t>the rainbow?</a:t>
            </a:r>
          </a:p>
          <a:p>
            <a:endParaRPr lang="en-GB" dirty="0"/>
          </a:p>
          <a:p>
            <a:r>
              <a:rPr lang="en-GB" dirty="0"/>
              <a:t>Here is a sentence to help you remember the colours of the rainbow: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78732" y="3579616"/>
            <a:ext cx="3955193" cy="600296"/>
            <a:chOff x="778732" y="3722491"/>
            <a:chExt cx="7609684" cy="600296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807307" y="3751066"/>
              <a:ext cx="7581109" cy="571721"/>
            </a:xfrm>
            <a:prstGeom prst="roundRect">
              <a:avLst>
                <a:gd name="adj" fmla="val 23357"/>
              </a:avLst>
            </a:prstGeom>
            <a:solidFill>
              <a:srgbClr val="CC4794"/>
            </a:solidFill>
            <a:ln w="57150">
              <a:solidFill>
                <a:srgbClr val="CC47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spAutoFit/>
            </a:bodyPr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78732" y="3722491"/>
              <a:ext cx="7581109" cy="571721"/>
            </a:xfrm>
            <a:prstGeom prst="roundRect">
              <a:avLst>
                <a:gd name="adj" fmla="val 23357"/>
              </a:avLst>
            </a:prstGeom>
            <a:solidFill>
              <a:schemeClr val="bg1"/>
            </a:solidFill>
            <a:ln w="57150">
              <a:solidFill>
                <a:srgbClr val="CC47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spAutoFit/>
            </a:bodyPr>
            <a:lstStyle/>
            <a:p>
              <a:pPr algn="ctr"/>
              <a:r>
                <a:rPr lang="en-GB" b="1" dirty="0">
                  <a:solidFill>
                    <a:srgbClr val="EB1E22"/>
                  </a:solidFill>
                </a:rPr>
                <a:t>R</a:t>
              </a:r>
              <a:r>
                <a:rPr lang="en-GB" dirty="0">
                  <a:solidFill>
                    <a:schemeClr val="tx1"/>
                  </a:solidFill>
                </a:rPr>
                <a:t>ichard </a:t>
              </a:r>
              <a:r>
                <a:rPr lang="en-GB" b="1" dirty="0">
                  <a:solidFill>
                    <a:srgbClr val="F08215"/>
                  </a:solidFill>
                </a:rPr>
                <a:t>o</a:t>
              </a:r>
              <a:r>
                <a:rPr lang="en-GB" dirty="0">
                  <a:solidFill>
                    <a:schemeClr val="tx1"/>
                  </a:solidFill>
                </a:rPr>
                <a:t>f </a:t>
              </a:r>
              <a:r>
                <a:rPr lang="en-GB" b="1" dirty="0">
                  <a:solidFill>
                    <a:srgbClr val="FFE600"/>
                  </a:solidFill>
                </a:rPr>
                <a:t>Y</a:t>
              </a:r>
              <a:r>
                <a:rPr lang="en-GB" dirty="0">
                  <a:solidFill>
                    <a:schemeClr val="tx1"/>
                  </a:solidFill>
                </a:rPr>
                <a:t>ork </a:t>
              </a:r>
              <a:r>
                <a:rPr lang="en-GB" b="1" dirty="0">
                  <a:solidFill>
                    <a:srgbClr val="85BD33"/>
                  </a:solidFill>
                </a:rPr>
                <a:t>g</a:t>
              </a:r>
              <a:r>
                <a:rPr lang="en-GB" dirty="0">
                  <a:solidFill>
                    <a:schemeClr val="tx1"/>
                  </a:solidFill>
                </a:rPr>
                <a:t>ave </a:t>
              </a:r>
              <a:r>
                <a:rPr lang="en-GB" b="1" dirty="0">
                  <a:solidFill>
                    <a:srgbClr val="00A8E7"/>
                  </a:solidFill>
                </a:rPr>
                <a:t>b</a:t>
              </a:r>
              <a:r>
                <a:rPr lang="en-GB" dirty="0">
                  <a:solidFill>
                    <a:schemeClr val="tx1"/>
                  </a:solidFill>
                </a:rPr>
                <a:t>attle </a:t>
              </a:r>
              <a:r>
                <a:rPr lang="en-GB" b="1" dirty="0">
                  <a:solidFill>
                    <a:srgbClr val="01407D"/>
                  </a:solidFill>
                </a:rPr>
                <a:t>i</a:t>
              </a:r>
              <a:r>
                <a:rPr lang="en-GB" dirty="0">
                  <a:solidFill>
                    <a:schemeClr val="tx1"/>
                  </a:solidFill>
                </a:rPr>
                <a:t>n </a:t>
              </a:r>
              <a:r>
                <a:rPr lang="en-GB" b="1" dirty="0">
                  <a:solidFill>
                    <a:srgbClr val="A873B0"/>
                  </a:solidFill>
                </a:rPr>
                <a:t>v</a:t>
              </a:r>
              <a:r>
                <a:rPr lang="en-GB" dirty="0">
                  <a:solidFill>
                    <a:schemeClr val="tx1"/>
                  </a:solidFill>
                </a:rPr>
                <a:t>ain.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18101" y="1905000"/>
            <a:ext cx="3254375" cy="415498"/>
            <a:chOff x="5022851" y="1905000"/>
            <a:chExt cx="3254375" cy="415498"/>
          </a:xfrm>
        </p:grpSpPr>
        <p:sp>
          <p:nvSpPr>
            <p:cNvPr id="14" name="TextBox 13"/>
            <p:cNvSpPr txBox="1"/>
            <p:nvPr/>
          </p:nvSpPr>
          <p:spPr>
            <a:xfrm>
              <a:off x="5022851" y="1905000"/>
              <a:ext cx="80645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/>
                <a:t>Richard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086475" y="2141324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70776" y="1905000"/>
              <a:ext cx="80645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EB1E22"/>
                  </a:solidFill>
                </a:rPr>
                <a:t>red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18101" y="2552700"/>
            <a:ext cx="3254375" cy="415498"/>
            <a:chOff x="5022851" y="2552700"/>
            <a:chExt cx="3254375" cy="415498"/>
          </a:xfrm>
        </p:grpSpPr>
        <p:sp>
          <p:nvSpPr>
            <p:cNvPr id="15" name="TextBox 14"/>
            <p:cNvSpPr txBox="1"/>
            <p:nvPr/>
          </p:nvSpPr>
          <p:spPr>
            <a:xfrm>
              <a:off x="5022851" y="2552700"/>
              <a:ext cx="80645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/>
                <a:t>Of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086475" y="2789024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470776" y="2552700"/>
              <a:ext cx="80645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F08215"/>
                  </a:solidFill>
                </a:rPr>
                <a:t>orange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118101" y="3200400"/>
            <a:ext cx="3254375" cy="415498"/>
            <a:chOff x="5022851" y="3200400"/>
            <a:chExt cx="3254375" cy="415498"/>
          </a:xfrm>
        </p:grpSpPr>
        <p:sp>
          <p:nvSpPr>
            <p:cNvPr id="16" name="TextBox 15"/>
            <p:cNvSpPr txBox="1"/>
            <p:nvPr/>
          </p:nvSpPr>
          <p:spPr>
            <a:xfrm>
              <a:off x="5022851" y="3200400"/>
              <a:ext cx="80645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/>
                <a:t>York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086475" y="3436724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70776" y="3200400"/>
              <a:ext cx="80645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FFE600"/>
                  </a:solidFill>
                </a:rPr>
                <a:t>yellow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18101" y="3848100"/>
            <a:ext cx="3254375" cy="415498"/>
            <a:chOff x="5022851" y="3848100"/>
            <a:chExt cx="3254375" cy="415498"/>
          </a:xfrm>
        </p:grpSpPr>
        <p:sp>
          <p:nvSpPr>
            <p:cNvPr id="17" name="TextBox 16"/>
            <p:cNvSpPr txBox="1"/>
            <p:nvPr/>
          </p:nvSpPr>
          <p:spPr>
            <a:xfrm>
              <a:off x="5022851" y="3848100"/>
              <a:ext cx="80645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/>
                <a:t>Gave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086475" y="4084424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470776" y="3848100"/>
              <a:ext cx="80645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85BD33"/>
                  </a:solidFill>
                </a:rPr>
                <a:t>green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18101" y="4495800"/>
            <a:ext cx="3254375" cy="415498"/>
            <a:chOff x="5022851" y="4495800"/>
            <a:chExt cx="3254375" cy="415498"/>
          </a:xfrm>
        </p:grpSpPr>
        <p:sp>
          <p:nvSpPr>
            <p:cNvPr id="18" name="TextBox 17"/>
            <p:cNvSpPr txBox="1"/>
            <p:nvPr/>
          </p:nvSpPr>
          <p:spPr>
            <a:xfrm>
              <a:off x="5022851" y="4495800"/>
              <a:ext cx="80645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/>
                <a:t>Battle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086475" y="4732124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470776" y="4495800"/>
              <a:ext cx="80645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00A8E7"/>
                  </a:solidFill>
                </a:rPr>
                <a:t>blue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18101" y="5143500"/>
            <a:ext cx="3254375" cy="415498"/>
            <a:chOff x="5022851" y="5143500"/>
            <a:chExt cx="3254375" cy="415498"/>
          </a:xfrm>
        </p:grpSpPr>
        <p:sp>
          <p:nvSpPr>
            <p:cNvPr id="19" name="TextBox 18"/>
            <p:cNvSpPr txBox="1"/>
            <p:nvPr/>
          </p:nvSpPr>
          <p:spPr>
            <a:xfrm>
              <a:off x="5022851" y="5143500"/>
              <a:ext cx="80645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/>
                <a:t>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086475" y="5379824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470776" y="5143500"/>
              <a:ext cx="80645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01407D"/>
                  </a:solidFill>
                </a:rPr>
                <a:t>indigo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18101" y="5791200"/>
            <a:ext cx="3254375" cy="415498"/>
            <a:chOff x="5022851" y="5791200"/>
            <a:chExt cx="3254375" cy="415498"/>
          </a:xfrm>
        </p:grpSpPr>
        <p:sp>
          <p:nvSpPr>
            <p:cNvPr id="20" name="TextBox 19"/>
            <p:cNvSpPr txBox="1"/>
            <p:nvPr/>
          </p:nvSpPr>
          <p:spPr>
            <a:xfrm>
              <a:off x="5022851" y="5791200"/>
              <a:ext cx="806450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/>
                <a:t>Vain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086475" y="6027524"/>
              <a:ext cx="990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470776" y="5791200"/>
              <a:ext cx="80645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A873B0"/>
                  </a:solidFill>
                </a:rPr>
                <a:t>violet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4516345"/>
            <a:ext cx="3816350" cy="19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6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FF000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Rainbow Symbolism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732" y="1853379"/>
            <a:ext cx="4254500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Rainbows are often seen as signs of hope and peace. </a:t>
            </a:r>
          </a:p>
          <a:p>
            <a:endParaRPr lang="en-GB" sz="2000" dirty="0"/>
          </a:p>
          <a:p>
            <a:r>
              <a:rPr lang="en-GB" sz="2000" dirty="0"/>
              <a:t>In the Bible, there is a story about Noah building a wooden arc to save himself and his family from a great flood</a:t>
            </a:r>
            <a:r>
              <a:rPr lang="en-GB" sz="2000" dirty="0" smtClean="0"/>
              <a:t>.</a:t>
            </a:r>
          </a:p>
          <a:p>
            <a:endParaRPr lang="en-GB" sz="2000" dirty="0"/>
          </a:p>
          <a:p>
            <a:r>
              <a:rPr lang="en-GB" sz="2000" dirty="0"/>
              <a:t>God sent a rainbow as a promise that the world would never be destroyed by a flood again.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74" y="1828800"/>
            <a:ext cx="3236976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FF000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Rainbow Symbolism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649" y="2182505"/>
            <a:ext cx="6167665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 smtClean="0"/>
              <a:t>Irish folk stories suggest that leprechauns hide their </a:t>
            </a:r>
            <a:r>
              <a:rPr lang="en-GB" sz="2400" dirty="0"/>
              <a:t>pot </a:t>
            </a:r>
            <a:r>
              <a:rPr lang="en-GB" sz="2400" dirty="0" smtClean="0"/>
              <a:t>of </a:t>
            </a:r>
            <a:r>
              <a:rPr lang="en-GB" sz="2400" dirty="0"/>
              <a:t>gold at the end </a:t>
            </a:r>
            <a:r>
              <a:rPr lang="en-GB" sz="2400" dirty="0" smtClean="0"/>
              <a:t>of </a:t>
            </a:r>
            <a:r>
              <a:rPr lang="en-GB" sz="2400" dirty="0"/>
              <a:t>a </a:t>
            </a:r>
            <a:r>
              <a:rPr lang="en-GB" sz="2400" dirty="0" smtClean="0"/>
              <a:t>rainbow</a:t>
            </a:r>
            <a:r>
              <a:rPr lang="en-GB" sz="2400" dirty="0"/>
              <a:t> </a:t>
            </a:r>
            <a:r>
              <a:rPr lang="en-GB" sz="2400" dirty="0" smtClean="0"/>
              <a:t>and therefore some people </a:t>
            </a:r>
            <a:r>
              <a:rPr lang="en-GB" sz="2400" dirty="0"/>
              <a:t>believe that </a:t>
            </a:r>
            <a:r>
              <a:rPr lang="en-GB" sz="2400" dirty="0" smtClean="0"/>
              <a:t>rainbows are lucky as there is gold</a:t>
            </a:r>
          </a:p>
          <a:p>
            <a:r>
              <a:rPr lang="en-GB" sz="2400" dirty="0" smtClean="0"/>
              <a:t>at </a:t>
            </a:r>
            <a:r>
              <a:rPr lang="en-GB" sz="2400" dirty="0"/>
              <a:t>the </a:t>
            </a:r>
            <a:r>
              <a:rPr lang="en-GB" sz="2400" dirty="0" smtClean="0"/>
              <a:t>end.</a:t>
            </a:r>
            <a:endParaRPr lang="en-GB" sz="2400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4"/>
          <a:stretch/>
        </p:blipFill>
        <p:spPr>
          <a:xfrm>
            <a:off x="6019800" y="2045279"/>
            <a:ext cx="2676525" cy="33631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777990-CE1A-46A3-BE4D-7329E1ADF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11" y="2182505"/>
            <a:ext cx="1322213" cy="34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chemeClr val="bg1"/>
                </a:solidFill>
              </a:rPr>
              <a:t>Rainbow Symbolism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04" y="3046858"/>
            <a:ext cx="5618637" cy="2802443"/>
          </a:xfrm>
          <a:prstGeom prst="rect">
            <a:avLst/>
          </a:prstGeom>
        </p:spPr>
      </p:pic>
      <p:sp>
        <p:nvSpPr>
          <p:cNvPr id="13" name="Rectangle: Rounded Corners 1"/>
          <p:cNvSpPr/>
          <p:nvPr/>
        </p:nvSpPr>
        <p:spPr>
          <a:xfrm>
            <a:off x="707227" y="4909456"/>
            <a:ext cx="7581109" cy="1141094"/>
          </a:xfrm>
          <a:prstGeom prst="roundRect">
            <a:avLst>
              <a:gd name="adj" fmla="val 23357"/>
            </a:avLst>
          </a:prstGeom>
          <a:solidFill>
            <a:schemeClr val="bg1"/>
          </a:solidFill>
          <a:ln w="57150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People like to look at pictures of rainbows during difficult times because they make people feel better because happier times aren’t far away.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1628" y="1803904"/>
            <a:ext cx="7609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Rainbows are a symbol of </a:t>
            </a:r>
            <a:r>
              <a:rPr lang="en-GB" sz="2000" b="1" dirty="0">
                <a:solidFill>
                  <a:srgbClr val="FF0000"/>
                </a:solidFill>
              </a:rPr>
              <a:t>hope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FF0000"/>
                </a:solidFill>
              </a:rPr>
              <a:t>Hope</a:t>
            </a:r>
            <a:r>
              <a:rPr lang="en-GB" sz="2000" dirty="0"/>
              <a:t> is when you wish for something to make yourself or other people happy.</a:t>
            </a:r>
          </a:p>
        </p:txBody>
      </p:sp>
    </p:spTree>
    <p:extLst>
      <p:ext uri="{BB962C8B-B14F-4D97-AF65-F5344CB8AC3E}">
        <p14:creationId xmlns:p14="http://schemas.microsoft.com/office/powerpoint/2010/main" val="13164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Section 2:</a:t>
            </a:r>
          </a:p>
          <a:p>
            <a:pPr algn="ctr"/>
            <a:r>
              <a:rPr lang="en-GB" sz="4000" dirty="0" smtClean="0"/>
              <a:t>Why can we see lots of rainbows at the moment?</a:t>
            </a:r>
            <a:endParaRPr lang="en-GB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9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37" y="4173728"/>
            <a:ext cx="4525926" cy="2257425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sz="4400" dirty="0" smtClean="0">
                <a:solidFill>
                  <a:schemeClr val="bg1"/>
                </a:solidFill>
                <a:latin typeface="+mn-lt"/>
              </a:rPr>
              <a:t>Staying Safe!</a:t>
            </a:r>
            <a:endParaRPr lang="en-GB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650" y="1849906"/>
            <a:ext cx="76327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At the moment we are all having to stay safe at home.</a:t>
            </a:r>
          </a:p>
          <a:p>
            <a:endParaRPr lang="en-GB" dirty="0"/>
          </a:p>
          <a:p>
            <a:r>
              <a:rPr lang="en-GB" dirty="0" smtClean="0"/>
              <a:t>If you would like to watch a video or read a book to find out why we are having to stay at home, please click on the images which will take you to the </a:t>
            </a:r>
            <a:r>
              <a:rPr lang="en-GB" dirty="0" err="1" smtClean="0"/>
              <a:t>weblinks</a:t>
            </a:r>
            <a:r>
              <a:rPr lang="en-GB" dirty="0" smtClean="0"/>
              <a:t>.</a:t>
            </a:r>
            <a:endParaRPr lang="x-none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29353" r="55784" b="28027"/>
          <a:stretch/>
        </p:blipFill>
        <p:spPr bwMode="auto">
          <a:xfrm>
            <a:off x="5651652" y="3427036"/>
            <a:ext cx="2109744" cy="22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2712" r="40625" b="21683"/>
          <a:stretch/>
        </p:blipFill>
        <p:spPr bwMode="auto">
          <a:xfrm>
            <a:off x="1055347" y="3465464"/>
            <a:ext cx="3516653" cy="22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65030" y="5824583"/>
            <a:ext cx="20972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err="1" smtClean="0"/>
              <a:t>Playmobil</a:t>
            </a:r>
            <a:r>
              <a:rPr lang="en-GB" b="1" dirty="0" smtClean="0"/>
              <a:t> video</a:t>
            </a:r>
            <a:endParaRPr lang="x-non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56893" y="5794275"/>
            <a:ext cx="28992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Book by Axel </a:t>
            </a:r>
            <a:r>
              <a:rPr lang="en-GB" b="1" dirty="0" err="1" smtClean="0"/>
              <a:t>Scheffler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225441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687</TotalTime>
  <Words>944</Words>
  <Application>Microsoft Office PowerPoint</Application>
  <PresentationFormat>On-screen Show (4:3)</PresentationFormat>
  <Paragraphs>199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What Is a Rainbow?</vt:lpstr>
      <vt:lpstr>The Colours of the Rainbow</vt:lpstr>
      <vt:lpstr>Rainbow Symbolism</vt:lpstr>
      <vt:lpstr>Rainbow Symbolism</vt:lpstr>
      <vt:lpstr>PowerPoint Presentation</vt:lpstr>
      <vt:lpstr>PowerPoint Presentation</vt:lpstr>
      <vt:lpstr>Staying Safe!</vt:lpstr>
      <vt:lpstr>Staying Safe!</vt:lpstr>
      <vt:lpstr>PowerPoint Presentation</vt:lpstr>
      <vt:lpstr>Raise a SMILE with a Rainbow</vt:lpstr>
      <vt:lpstr>Raise a SMILE with a Rainbow</vt:lpstr>
      <vt:lpstr>Raise a SMILE with a Rainbow</vt:lpstr>
      <vt:lpstr>Structure Products  - Toys and musical instrument ideas</vt:lpstr>
      <vt:lpstr>Structure Products  - Outdoor decoration ideas</vt:lpstr>
      <vt:lpstr>Structure Products  - Outdoor game ideas</vt:lpstr>
      <vt:lpstr>Textile Products - Wearable clothing/ accessory ideas</vt:lpstr>
      <vt:lpstr>Textile Products - Soft furnishing ideas</vt:lpstr>
      <vt:lpstr>Food Products - Healthy eating ideas</vt:lpstr>
      <vt:lpstr>Food Products - Baking ideas</vt:lpstr>
      <vt:lpstr>PowerPoint Presentation</vt:lpstr>
      <vt:lpstr>Design, Make, Evaluate!</vt:lpstr>
      <vt:lpstr>Design, Make, Evaluate!</vt:lpstr>
      <vt:lpstr>PowerPoint Presentation</vt:lpstr>
      <vt:lpstr>Let’s Raise a SMILE Together!</vt:lpstr>
      <vt:lpstr>Let’s Raise a SMILE Together!</vt:lpstr>
      <vt:lpstr>Let’s Raise a SMILE Together!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Mrs Clough</cp:lastModifiedBy>
  <cp:revision>72</cp:revision>
  <dcterms:created xsi:type="dcterms:W3CDTF">2020-04-10T08:24:50Z</dcterms:created>
  <dcterms:modified xsi:type="dcterms:W3CDTF">2020-05-06T15:40:52Z</dcterms:modified>
</cp:coreProperties>
</file>