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71" r:id="rId4"/>
    <p:sldId id="275" r:id="rId5"/>
    <p:sldId id="273" r:id="rId6"/>
    <p:sldId id="272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90" r:id="rId17"/>
    <p:sldId id="284" r:id="rId18"/>
    <p:sldId id="285" r:id="rId19"/>
    <p:sldId id="286" r:id="rId20"/>
    <p:sldId id="287" r:id="rId21"/>
    <p:sldId id="288" r:id="rId22"/>
    <p:sldId id="289" r:id="rId23"/>
    <p:sldId id="26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winkl SemiBold" charset="0"/>
      <p:bold r:id="rId31"/>
    </p:embeddedFont>
    <p:embeddedFont>
      <p:font typeface="Sassoon Infant Rg" panose="02000503030000020003" charset="0"/>
      <p:regular r:id="rId32"/>
      <p:bold r:id="rId33"/>
    </p:embeddedFont>
    <p:embeddedFont>
      <p:font typeface="Twinkl" panose="020B0604020202020204" charset="0"/>
      <p:regular r:id="rId34"/>
      <p:bold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725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5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217"/>
    <a:srgbClr val="FFECA7"/>
    <a:srgbClr val="FECF81"/>
    <a:srgbClr val="FFE001"/>
    <a:srgbClr val="FFEDA5"/>
    <a:srgbClr val="FCD082"/>
    <a:srgbClr val="EF8748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068" y="-30"/>
      </p:cViewPr>
      <p:guideLst>
        <p:guide orient="horz" pos="2183"/>
        <p:guide orient="horz" pos="3906"/>
        <p:guide orient="horz" pos="346"/>
        <p:guide orient="horz" pos="482"/>
        <p:guide orient="horz" pos="935"/>
        <p:guide pos="2880"/>
        <p:guide pos="725"/>
        <p:guide pos="5420"/>
        <p:guide pos="453"/>
        <p:guide pos="53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EA863AF-01DF-4395-8307-78EA61C8D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9300B5-D113-48F1-B92E-E081793EC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68F745-2DEE-4297-8120-DD1FE7C1EFF0}" type="datetimeFigureOut">
              <a:rPr lang="en-GB"/>
              <a:pPr>
                <a:defRPr/>
              </a:pPr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3CDE4C-52A6-42D7-B1EF-F6E39B02B2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0A1D7C-DE7D-4E8A-9BD4-649BB8870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966B4A-83F3-41FE-B157-265CEBA0F9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1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A4227C5-9F5C-462B-9F07-16F98F9D8C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A993A4-6E43-40A0-8225-E013AD728C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F8610F-E5E4-4C02-9062-665809487F07}" type="datetimeFigureOut">
              <a:rPr lang="en-GB"/>
              <a:pPr>
                <a:defRPr/>
              </a:pPr>
              <a:t>04/05/2020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AB95B40-118E-40A3-A097-4C740B8CA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6D0EBF9-AC5E-4769-AFE6-625CA736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222A13-F222-4570-9286-7B4B74E4ED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96D131-0B21-44CB-ACD5-7D3FA71AC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21623E-E887-4CFB-B662-FEC406EE58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2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5CD115D-545D-4D60-BD6D-A0C964B7EC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68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5F778BAA-6C69-4010-B08F-F169248F87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C3F560D7-0AB6-415A-A1AF-F3FF19361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5CBC23B4-0468-4DDF-931E-B6C7965E2D8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8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B7A991EB-5DDF-4CE9-B61A-23D75A579DB7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AF0C362D-A2D6-4FF4-A0CB-5CA1CDBC1068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8454B8-5653-4795-BF85-462F4DBE5524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3330072-0A4D-412D-B248-4A571D154AE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481012A1-30A6-47E4-8D62-AD477E0077C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587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69E2CA1-9732-4561-BAAA-5D81E076B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C2FB891-1502-4DBB-8AD7-FE8450011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7E736F5-D57A-428C-88A7-8E6A4C0EB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14.xml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slide" Target="slide1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image" Target="../media/image37.png"/><Relationship Id="rId10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7CAAC80E-14C0-409A-A515-F5666559D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Let’s Try Together! 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F1DF9192-E937-4022-A8E6-97977328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9538"/>
            <a:ext cx="76327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Adam’s big brother is 17. Can you put 17 candles on the cake?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xmlns="" id="{73871218-5D92-4C27-B14A-2ECBD50E6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901950"/>
            <a:ext cx="44069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xmlns="" id="{9A663957-03CA-4575-9496-8587AB71C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690813"/>
            <a:ext cx="253523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918021-199E-4F0E-B67E-C97301BF4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627313"/>
            <a:ext cx="37623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7AC1187-AC2F-4969-BE2C-F5CD551B8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255838"/>
            <a:ext cx="3762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4C8C4D1-0995-470B-BEFB-8B6EE5B5A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938463"/>
            <a:ext cx="37623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118F069-6D9D-422E-A4C0-CAEFDEA95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022475"/>
            <a:ext cx="3778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EF44972-5A13-493F-B7F3-06E858606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974850"/>
            <a:ext cx="3762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0E8B121-9035-43E3-A9B2-036F0F7A1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600325"/>
            <a:ext cx="3778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E0451A6-793D-4003-8777-791464399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403475"/>
            <a:ext cx="3778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1766E3-7870-47F1-99F2-1EEBC1DB7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125788"/>
            <a:ext cx="37623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56D3442-D10C-4B47-BD58-2C2FC7DBF8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974850"/>
            <a:ext cx="3778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3D61405-09CD-442F-BE24-B0B1100A7D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473325"/>
            <a:ext cx="3778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58F8EFA-2C9A-408E-B34F-61F3E2FC3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047875"/>
            <a:ext cx="3778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4B2A1B1-B9AD-4975-9D80-10FEFEDBF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255838"/>
            <a:ext cx="3778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4F85F62-8E36-48B2-AB22-22368BB0B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754313"/>
            <a:ext cx="3778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428D995-9C70-4C05-A40F-4CFFFC5A54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473325"/>
            <a:ext cx="376237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28CC3466-20B7-42B2-9263-7B8735CB0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627313"/>
            <a:ext cx="37623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2EB8AFE-77D4-4383-A88B-10F47670A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078163"/>
            <a:ext cx="3778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1446448-5AC3-4800-84DB-A437E61FD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008313"/>
            <a:ext cx="3778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786E4234-CEFB-4BB5-B5D6-5FA3E68D035F}"/>
              </a:ext>
            </a:extLst>
          </p:cNvPr>
          <p:cNvSpPr/>
          <p:nvPr/>
        </p:nvSpPr>
        <p:spPr>
          <a:xfrm>
            <a:off x="4773613" y="1890713"/>
            <a:ext cx="2028825" cy="800100"/>
          </a:xfrm>
          <a:prstGeom prst="wedgeRoundRectCallout">
            <a:avLst>
              <a:gd name="adj1" fmla="val 38414"/>
              <a:gd name="adj2" fmla="val 1062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Click to make the candles appear.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E2030E38-4860-472F-AB12-CAAC1AFE1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9938"/>
            <a:ext cx="769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Hope needs to find the jar of sweets with 17 sweets. Can you help her?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8435" name="Group 25">
            <a:extLst>
              <a:ext uri="{FF2B5EF4-FFF2-40B4-BE49-F238E27FC236}">
                <a16:creationId xmlns:a16="http://schemas.microsoft.com/office/drawing/2014/main" xmlns="" id="{4B1AFB24-0DAE-4DCF-AEBB-886546ACFE0C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1322388"/>
            <a:ext cx="1793875" cy="2473325"/>
            <a:chOff x="4032972" y="1322082"/>
            <a:chExt cx="1793330" cy="2474043"/>
          </a:xfrm>
        </p:grpSpPr>
        <p:pic>
          <p:nvPicPr>
            <p:cNvPr id="18476" name="Picture 6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7743DB97-2681-4B4B-8E98-630834790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972" y="1322082"/>
              <a:ext cx="1793330" cy="247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7" name="Picture 10">
              <a:extLst>
                <a:ext uri="{FF2B5EF4-FFF2-40B4-BE49-F238E27FC236}">
                  <a16:creationId xmlns:a16="http://schemas.microsoft.com/office/drawing/2014/main" xmlns="" id="{7D99E3AB-B354-4E1F-B1CB-E43A2E514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472368" y="2586001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8" name="Picture 10">
              <a:extLst>
                <a:ext uri="{FF2B5EF4-FFF2-40B4-BE49-F238E27FC236}">
                  <a16:creationId xmlns:a16="http://schemas.microsoft.com/office/drawing/2014/main" xmlns="" id="{48A581D8-64B1-4E14-9793-028E076C6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167425" y="1832996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9" name="Picture 10">
              <a:extLst>
                <a:ext uri="{FF2B5EF4-FFF2-40B4-BE49-F238E27FC236}">
                  <a16:creationId xmlns:a16="http://schemas.microsoft.com/office/drawing/2014/main" xmlns="" id="{3B3B636C-BA0B-4E11-B930-D9705DA10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673080" y="2531967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0" name="Picture 10">
              <a:extLst>
                <a:ext uri="{FF2B5EF4-FFF2-40B4-BE49-F238E27FC236}">
                  <a16:creationId xmlns:a16="http://schemas.microsoft.com/office/drawing/2014/main" xmlns="" id="{CCC36CB6-1F8A-40E8-8A89-D17474366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301691" y="1886051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1" name="Picture 10">
              <a:extLst>
                <a:ext uri="{FF2B5EF4-FFF2-40B4-BE49-F238E27FC236}">
                  <a16:creationId xmlns:a16="http://schemas.microsoft.com/office/drawing/2014/main" xmlns="" id="{7863D5B5-A75E-49BC-982D-0C32C596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282952" y="2588153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10">
              <a:extLst>
                <a:ext uri="{FF2B5EF4-FFF2-40B4-BE49-F238E27FC236}">
                  <a16:creationId xmlns:a16="http://schemas.microsoft.com/office/drawing/2014/main" xmlns="" id="{58E0059D-04EE-43B8-BE2C-8A20B408E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087066" y="2640035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10">
              <a:extLst>
                <a:ext uri="{FF2B5EF4-FFF2-40B4-BE49-F238E27FC236}">
                  <a16:creationId xmlns:a16="http://schemas.microsoft.com/office/drawing/2014/main" xmlns="" id="{29158CED-A2F3-4995-BAD3-82A9AB2A0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415294" y="1889779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10">
              <a:extLst>
                <a:ext uri="{FF2B5EF4-FFF2-40B4-BE49-F238E27FC236}">
                  <a16:creationId xmlns:a16="http://schemas.microsoft.com/office/drawing/2014/main" xmlns="" id="{8D04755A-3017-4409-A513-7925A81DE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616006" y="1835745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Group 2">
            <a:extLst>
              <a:ext uri="{FF2B5EF4-FFF2-40B4-BE49-F238E27FC236}">
                <a16:creationId xmlns:a16="http://schemas.microsoft.com/office/drawing/2014/main" xmlns="" id="{084BD81A-9ECA-487E-B088-BCB9C05A6D19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795713"/>
            <a:ext cx="1792288" cy="2474912"/>
            <a:chOff x="5159249" y="3795713"/>
            <a:chExt cx="1792287" cy="2474912"/>
          </a:xfrm>
        </p:grpSpPr>
        <p:pic>
          <p:nvPicPr>
            <p:cNvPr id="18461" name="Picture 8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739C3636-E6A1-4413-BF99-C39631751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249" y="3795713"/>
              <a:ext cx="1792287" cy="24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62" name="Group 1">
              <a:extLst>
                <a:ext uri="{FF2B5EF4-FFF2-40B4-BE49-F238E27FC236}">
                  <a16:creationId xmlns:a16="http://schemas.microsoft.com/office/drawing/2014/main" xmlns="" id="{0E2BD434-A1C0-4C5E-84DD-07608AB43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2658" y="4396535"/>
              <a:ext cx="1065467" cy="1747511"/>
              <a:chOff x="5438850" y="4351753"/>
              <a:chExt cx="1237843" cy="2030231"/>
            </a:xfrm>
          </p:grpSpPr>
          <p:pic>
            <p:nvPicPr>
              <p:cNvPr id="18463" name="Picture 22">
                <a:extLst>
                  <a:ext uri="{FF2B5EF4-FFF2-40B4-BE49-F238E27FC236}">
                    <a16:creationId xmlns:a16="http://schemas.microsoft.com/office/drawing/2014/main" xmlns="" id="{4F058A72-6E85-41C4-925E-B4CE44ED58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321741" y="454005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4" name="Picture 22">
                <a:extLst>
                  <a:ext uri="{FF2B5EF4-FFF2-40B4-BE49-F238E27FC236}">
                    <a16:creationId xmlns:a16="http://schemas.microsoft.com/office/drawing/2014/main" xmlns="" id="{5129FB14-DC6C-4FB7-A16C-8AC0A6754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216849" y="4468862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5" name="Picture 22">
                <a:extLst>
                  <a:ext uri="{FF2B5EF4-FFF2-40B4-BE49-F238E27FC236}">
                    <a16:creationId xmlns:a16="http://schemas.microsoft.com/office/drawing/2014/main" xmlns="" id="{40DB0729-26E9-45B7-89A6-16BD72934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416032" y="4881963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6" name="Picture 22">
                <a:extLst>
                  <a:ext uri="{FF2B5EF4-FFF2-40B4-BE49-F238E27FC236}">
                    <a16:creationId xmlns:a16="http://schemas.microsoft.com/office/drawing/2014/main" xmlns="" id="{9BB94103-DEB4-4431-A6ED-40CB7C958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862524" y="4881964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7" name="Picture 22">
                <a:extLst>
                  <a:ext uri="{FF2B5EF4-FFF2-40B4-BE49-F238E27FC236}">
                    <a16:creationId xmlns:a16="http://schemas.microsoft.com/office/drawing/2014/main" xmlns="" id="{B7F936CD-23CE-40B4-A2D2-4367EDE8E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311140" y="4810769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8" name="Picture 22">
                <a:extLst>
                  <a:ext uri="{FF2B5EF4-FFF2-40B4-BE49-F238E27FC236}">
                    <a16:creationId xmlns:a16="http://schemas.microsoft.com/office/drawing/2014/main" xmlns="" id="{636CABC2-89EF-42DD-A534-A29CD6BB48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768233" y="454005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9" name="Picture 22">
                <a:extLst>
                  <a:ext uri="{FF2B5EF4-FFF2-40B4-BE49-F238E27FC236}">
                    <a16:creationId xmlns:a16="http://schemas.microsoft.com/office/drawing/2014/main" xmlns="" id="{721AECE1-0EF9-43ED-804D-33A3683CD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360761" y="5282805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0" name="Picture 22">
                <a:extLst>
                  <a:ext uri="{FF2B5EF4-FFF2-40B4-BE49-F238E27FC236}">
                    <a16:creationId xmlns:a16="http://schemas.microsoft.com/office/drawing/2014/main" xmlns="" id="{B710930B-F8E3-4537-A727-413A8B6A70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807253" y="528280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1" name="Picture 22">
                <a:extLst>
                  <a:ext uri="{FF2B5EF4-FFF2-40B4-BE49-F238E27FC236}">
                    <a16:creationId xmlns:a16="http://schemas.microsoft.com/office/drawing/2014/main" xmlns="" id="{150BF239-42A6-4B50-8E8A-D12EB7D7EA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255869" y="5211611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2" name="Picture 22">
                <a:extLst>
                  <a:ext uri="{FF2B5EF4-FFF2-40B4-BE49-F238E27FC236}">
                    <a16:creationId xmlns:a16="http://schemas.microsoft.com/office/drawing/2014/main" xmlns="" id="{BBB29FF4-1E8E-4AD7-A44D-07E8239C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441236" y="565611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3" name="Picture 22">
                <a:extLst>
                  <a:ext uri="{FF2B5EF4-FFF2-40B4-BE49-F238E27FC236}">
                    <a16:creationId xmlns:a16="http://schemas.microsoft.com/office/drawing/2014/main" xmlns="" id="{CF2BA553-1585-43C2-911A-941F512F56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887728" y="5656117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4" name="Picture 22">
                <a:extLst>
                  <a:ext uri="{FF2B5EF4-FFF2-40B4-BE49-F238E27FC236}">
                    <a16:creationId xmlns:a16="http://schemas.microsoft.com/office/drawing/2014/main" xmlns="" id="{EC440A31-A29C-427E-A4B7-311796B1DB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336344" y="5584922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5" name="Picture 22">
                <a:extLst>
                  <a:ext uri="{FF2B5EF4-FFF2-40B4-BE49-F238E27FC236}">
                    <a16:creationId xmlns:a16="http://schemas.microsoft.com/office/drawing/2014/main" xmlns="" id="{F81CD44D-50DB-4AA3-98A5-CBAB8E896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967800" y="6041635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" name="Rectangle: Rounded Corners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797D7852-A741-4834-94F8-661DB4A88EA0}"/>
              </a:ext>
            </a:extLst>
          </p:cNvPr>
          <p:cNvSpPr/>
          <p:nvPr/>
        </p:nvSpPr>
        <p:spPr>
          <a:xfrm>
            <a:off x="1871663" y="1130300"/>
            <a:ext cx="2000250" cy="2636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8" name="Picture 1">
            <a:extLst>
              <a:ext uri="{FF2B5EF4-FFF2-40B4-BE49-F238E27FC236}">
                <a16:creationId xmlns:a16="http://schemas.microsoft.com/office/drawing/2014/main" xmlns="" id="{D7BF3DCB-DE11-492F-9241-FA2357AEB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208088"/>
            <a:ext cx="26304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5">
            <a:extLst>
              <a:ext uri="{FF2B5EF4-FFF2-40B4-BE49-F238E27FC236}">
                <a16:creationId xmlns:a16="http://schemas.microsoft.com/office/drawing/2014/main" xmlns="" id="{8E2EE084-6C1A-41EC-AFED-C1F9FCC3CA2E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1346200"/>
            <a:ext cx="1793875" cy="2473325"/>
            <a:chOff x="6238875" y="1346200"/>
            <a:chExt cx="1793875" cy="2473325"/>
          </a:xfrm>
        </p:grpSpPr>
        <p:pic>
          <p:nvPicPr>
            <p:cNvPr id="18443" name="Picture 7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975A171D-19CB-4C59-A305-34ECA7114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5" y="1346200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3">
              <a:extLst>
                <a:ext uri="{FF2B5EF4-FFF2-40B4-BE49-F238E27FC236}">
                  <a16:creationId xmlns:a16="http://schemas.microsoft.com/office/drawing/2014/main" xmlns="" id="{45B935C5-A7A0-403F-BC2D-4AE669C8B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742" y="2336948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3">
              <a:extLst>
                <a:ext uri="{FF2B5EF4-FFF2-40B4-BE49-F238E27FC236}">
                  <a16:creationId xmlns:a16="http://schemas.microsoft.com/office/drawing/2014/main" xmlns="" id="{11633AF6-40D1-4539-938C-3F1DC4C56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090" y="2663284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">
              <a:extLst>
                <a:ext uri="{FF2B5EF4-FFF2-40B4-BE49-F238E27FC236}">
                  <a16:creationId xmlns:a16="http://schemas.microsoft.com/office/drawing/2014/main" xmlns="" id="{BB20C952-B90B-4143-9962-5BF3D8E96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815" y="3373158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3">
              <a:extLst>
                <a:ext uri="{FF2B5EF4-FFF2-40B4-BE49-F238E27FC236}">
                  <a16:creationId xmlns:a16="http://schemas.microsoft.com/office/drawing/2014/main" xmlns="" id="{64C7DAFF-9739-4B99-A573-681ADC99E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577" y="3000426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3">
              <a:extLst>
                <a:ext uri="{FF2B5EF4-FFF2-40B4-BE49-F238E27FC236}">
                  <a16:creationId xmlns:a16="http://schemas.microsoft.com/office/drawing/2014/main" xmlns="" id="{5657DAA7-6C69-4660-AA11-1F253D4A7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502" y="2261338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23">
              <a:extLst>
                <a:ext uri="{FF2B5EF4-FFF2-40B4-BE49-F238E27FC236}">
                  <a16:creationId xmlns:a16="http://schemas.microsoft.com/office/drawing/2014/main" xmlns="" id="{D0F33FA0-FFFB-434A-9557-F3DF4E2D7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850" y="2587674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23">
              <a:extLst>
                <a:ext uri="{FF2B5EF4-FFF2-40B4-BE49-F238E27FC236}">
                  <a16:creationId xmlns:a16="http://schemas.microsoft.com/office/drawing/2014/main" xmlns="" id="{02DA7970-A650-47A3-858F-3749BEF0F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851" y="3248996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23">
              <a:extLst>
                <a:ext uri="{FF2B5EF4-FFF2-40B4-BE49-F238E27FC236}">
                  <a16:creationId xmlns:a16="http://schemas.microsoft.com/office/drawing/2014/main" xmlns="" id="{0BF7B226-C37A-489C-AAB7-51F5BA18A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38" y="2924816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3">
              <a:extLst>
                <a:ext uri="{FF2B5EF4-FFF2-40B4-BE49-F238E27FC236}">
                  <a16:creationId xmlns:a16="http://schemas.microsoft.com/office/drawing/2014/main" xmlns="" id="{CC6A2040-7BBC-4769-9B6E-1E1E0FBB2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618" y="1978794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23">
              <a:extLst>
                <a:ext uri="{FF2B5EF4-FFF2-40B4-BE49-F238E27FC236}">
                  <a16:creationId xmlns:a16="http://schemas.microsoft.com/office/drawing/2014/main" xmlns="" id="{420803CD-B985-4F06-9D1D-549C2D0CF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472" y="2067362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23">
              <a:extLst>
                <a:ext uri="{FF2B5EF4-FFF2-40B4-BE49-F238E27FC236}">
                  <a16:creationId xmlns:a16="http://schemas.microsoft.com/office/drawing/2014/main" xmlns="" id="{8855F7FA-347B-4CAC-99AA-92A37EA9B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822" y="2401483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3">
              <a:extLst>
                <a:ext uri="{FF2B5EF4-FFF2-40B4-BE49-F238E27FC236}">
                  <a16:creationId xmlns:a16="http://schemas.microsoft.com/office/drawing/2014/main" xmlns="" id="{A6CD0EB1-7891-4191-90C1-C3D90EEDF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177" y="3111664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23">
              <a:extLst>
                <a:ext uri="{FF2B5EF4-FFF2-40B4-BE49-F238E27FC236}">
                  <a16:creationId xmlns:a16="http://schemas.microsoft.com/office/drawing/2014/main" xmlns="" id="{A229C738-F76B-42A5-8A3E-3AFAD00E7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756" y="2730840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23">
              <a:extLst>
                <a:ext uri="{FF2B5EF4-FFF2-40B4-BE49-F238E27FC236}">
                  <a16:creationId xmlns:a16="http://schemas.microsoft.com/office/drawing/2014/main" xmlns="" id="{6DB8BA8D-F145-4306-A024-C28421CAF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151" y="2445579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23">
              <a:extLst>
                <a:ext uri="{FF2B5EF4-FFF2-40B4-BE49-F238E27FC236}">
                  <a16:creationId xmlns:a16="http://schemas.microsoft.com/office/drawing/2014/main" xmlns="" id="{EE46E12C-D2D8-486B-AA58-1B3B957BE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034" y="2834301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23">
              <a:extLst>
                <a:ext uri="{FF2B5EF4-FFF2-40B4-BE49-F238E27FC236}">
                  <a16:creationId xmlns:a16="http://schemas.microsoft.com/office/drawing/2014/main" xmlns="" id="{60DBFBA1-A290-45AE-9599-ABD67FBBF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703" y="3318210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23">
              <a:extLst>
                <a:ext uri="{FF2B5EF4-FFF2-40B4-BE49-F238E27FC236}">
                  <a16:creationId xmlns:a16="http://schemas.microsoft.com/office/drawing/2014/main" xmlns="" id="{E7436C15-8F6A-4144-AF4D-135632A05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899" y="2111615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val 58">
            <a:hlinkClick r:id="rId2" action="ppaction://hlinksldjump"/>
            <a:extLst>
              <a:ext uri="{FF2B5EF4-FFF2-40B4-BE49-F238E27FC236}">
                <a16:creationId xmlns:a16="http://schemas.microsoft.com/office/drawing/2014/main" xmlns="" id="{AB11452C-672D-470A-882A-237A6AAB2557}"/>
              </a:ext>
            </a:extLst>
          </p:cNvPr>
          <p:cNvSpPr/>
          <p:nvPr/>
        </p:nvSpPr>
        <p:spPr>
          <a:xfrm>
            <a:off x="4016375" y="1211263"/>
            <a:ext cx="1852613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0" name="Oval 59">
            <a:hlinkClick r:id="rId5" action="ppaction://hlinksldjump"/>
            <a:extLst>
              <a:ext uri="{FF2B5EF4-FFF2-40B4-BE49-F238E27FC236}">
                <a16:creationId xmlns:a16="http://schemas.microsoft.com/office/drawing/2014/main" xmlns="" id="{5B2AA8ED-40AE-4304-B4D0-36DD3DFA4BD0}"/>
              </a:ext>
            </a:extLst>
          </p:cNvPr>
          <p:cNvSpPr/>
          <p:nvPr/>
        </p:nvSpPr>
        <p:spPr>
          <a:xfrm>
            <a:off x="5133975" y="3621088"/>
            <a:ext cx="1852613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7" name="Oval 56">
            <a:hlinkClick r:id="rId9" action="ppaction://hlinksldjump"/>
            <a:extLst>
              <a:ext uri="{FF2B5EF4-FFF2-40B4-BE49-F238E27FC236}">
                <a16:creationId xmlns:a16="http://schemas.microsoft.com/office/drawing/2014/main" xmlns="" id="{09C84FDC-3204-42EB-81BA-8CC3F463DCB6}"/>
              </a:ext>
            </a:extLst>
          </p:cNvPr>
          <p:cNvSpPr/>
          <p:nvPr/>
        </p:nvSpPr>
        <p:spPr>
          <a:xfrm>
            <a:off x="6264275" y="1208088"/>
            <a:ext cx="1852613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061136B9-EE87-4806-856F-059AC6EAE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b="0"/>
              <a:t>Well done! </a:t>
            </a:r>
            <a:endParaRPr lang="en-GB" altLang="en-US"/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xmlns="" id="{BD7F2144-B8FD-43EA-A3A9-3250B3D1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27100"/>
            <a:ext cx="9144001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DE1CDEF4-DDE2-43B9-B3D3-5B5AD335BE5A}"/>
              </a:ext>
            </a:extLst>
          </p:cNvPr>
          <p:cNvSpPr/>
          <p:nvPr/>
        </p:nvSpPr>
        <p:spPr>
          <a:xfrm>
            <a:off x="6926263" y="4972050"/>
            <a:ext cx="1462087" cy="1009650"/>
          </a:xfrm>
          <a:prstGeom prst="rightArrow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  <p:grpSp>
        <p:nvGrpSpPr>
          <p:cNvPr id="19461" name="Group 20">
            <a:extLst>
              <a:ext uri="{FF2B5EF4-FFF2-40B4-BE49-F238E27FC236}">
                <a16:creationId xmlns:a16="http://schemas.microsoft.com/office/drawing/2014/main" xmlns="" id="{6A4252BF-1320-4915-A2B0-E02E279C4954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484313"/>
            <a:ext cx="2857500" cy="3940175"/>
            <a:chOff x="6238875" y="1346200"/>
            <a:chExt cx="1793875" cy="2473325"/>
          </a:xfrm>
        </p:grpSpPr>
        <p:pic>
          <p:nvPicPr>
            <p:cNvPr id="19462" name="Picture 7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9FD14AAE-F264-443E-8186-8EBCDAE07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5" y="1346200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3">
              <a:extLst>
                <a:ext uri="{FF2B5EF4-FFF2-40B4-BE49-F238E27FC236}">
                  <a16:creationId xmlns:a16="http://schemas.microsoft.com/office/drawing/2014/main" xmlns="" id="{12B49C05-90AC-4AE7-AA95-DF21C21BF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742" y="2336948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3">
              <a:extLst>
                <a:ext uri="{FF2B5EF4-FFF2-40B4-BE49-F238E27FC236}">
                  <a16:creationId xmlns:a16="http://schemas.microsoft.com/office/drawing/2014/main" xmlns="" id="{6EED01C3-67CC-4821-8CF8-FDC7473A3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090" y="2663284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23">
              <a:extLst>
                <a:ext uri="{FF2B5EF4-FFF2-40B4-BE49-F238E27FC236}">
                  <a16:creationId xmlns:a16="http://schemas.microsoft.com/office/drawing/2014/main" xmlns="" id="{0F466AE2-94B3-4ED6-B687-9AB0E0A4B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815" y="3373158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23">
              <a:extLst>
                <a:ext uri="{FF2B5EF4-FFF2-40B4-BE49-F238E27FC236}">
                  <a16:creationId xmlns:a16="http://schemas.microsoft.com/office/drawing/2014/main" xmlns="" id="{76CB32D9-1048-4A17-BA05-AEFAC2A70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577" y="3000426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23">
              <a:extLst>
                <a:ext uri="{FF2B5EF4-FFF2-40B4-BE49-F238E27FC236}">
                  <a16:creationId xmlns:a16="http://schemas.microsoft.com/office/drawing/2014/main" xmlns="" id="{FACA8F65-8B92-4D69-BCF0-883CA1EEC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502" y="2261338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23">
              <a:extLst>
                <a:ext uri="{FF2B5EF4-FFF2-40B4-BE49-F238E27FC236}">
                  <a16:creationId xmlns:a16="http://schemas.microsoft.com/office/drawing/2014/main" xmlns="" id="{9B955290-244D-4786-A552-F0B65EEA0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850" y="2587674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23">
              <a:extLst>
                <a:ext uri="{FF2B5EF4-FFF2-40B4-BE49-F238E27FC236}">
                  <a16:creationId xmlns:a16="http://schemas.microsoft.com/office/drawing/2014/main" xmlns="" id="{3DBE4346-9D46-4A7F-A358-4D339D819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851" y="3248996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23">
              <a:extLst>
                <a:ext uri="{FF2B5EF4-FFF2-40B4-BE49-F238E27FC236}">
                  <a16:creationId xmlns:a16="http://schemas.microsoft.com/office/drawing/2014/main" xmlns="" id="{D341839A-6413-4F34-9E14-9B2DAEE22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38" y="2924816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23">
              <a:extLst>
                <a:ext uri="{FF2B5EF4-FFF2-40B4-BE49-F238E27FC236}">
                  <a16:creationId xmlns:a16="http://schemas.microsoft.com/office/drawing/2014/main" xmlns="" id="{013CAED5-15BF-413C-AF80-C72201743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618" y="1978794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23">
              <a:extLst>
                <a:ext uri="{FF2B5EF4-FFF2-40B4-BE49-F238E27FC236}">
                  <a16:creationId xmlns:a16="http://schemas.microsoft.com/office/drawing/2014/main" xmlns="" id="{B01C75F5-00DB-44AA-89EA-EBF7D03E5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472" y="2067362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3">
              <a:extLst>
                <a:ext uri="{FF2B5EF4-FFF2-40B4-BE49-F238E27FC236}">
                  <a16:creationId xmlns:a16="http://schemas.microsoft.com/office/drawing/2014/main" xmlns="" id="{2A5D98C0-E921-4DF4-AD68-6008D9BC5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822" y="2401483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23">
              <a:extLst>
                <a:ext uri="{FF2B5EF4-FFF2-40B4-BE49-F238E27FC236}">
                  <a16:creationId xmlns:a16="http://schemas.microsoft.com/office/drawing/2014/main" xmlns="" id="{1E6C0068-EB48-407A-94B9-8C4B3ED76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177" y="3111664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23">
              <a:extLst>
                <a:ext uri="{FF2B5EF4-FFF2-40B4-BE49-F238E27FC236}">
                  <a16:creationId xmlns:a16="http://schemas.microsoft.com/office/drawing/2014/main" xmlns="" id="{2C4CEA36-FB25-49CB-BD0A-A11C0DA80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756" y="2730840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3">
              <a:extLst>
                <a:ext uri="{FF2B5EF4-FFF2-40B4-BE49-F238E27FC236}">
                  <a16:creationId xmlns:a16="http://schemas.microsoft.com/office/drawing/2014/main" xmlns="" id="{21EE3FD5-2B8D-4F38-819B-9CC2A6FA3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151" y="2445579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3">
              <a:extLst>
                <a:ext uri="{FF2B5EF4-FFF2-40B4-BE49-F238E27FC236}">
                  <a16:creationId xmlns:a16="http://schemas.microsoft.com/office/drawing/2014/main" xmlns="" id="{82DAF7F7-9875-4F06-A5FF-8C55B8A58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034" y="2834301"/>
              <a:ext cx="416457" cy="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23">
              <a:extLst>
                <a:ext uri="{FF2B5EF4-FFF2-40B4-BE49-F238E27FC236}">
                  <a16:creationId xmlns:a16="http://schemas.microsoft.com/office/drawing/2014/main" xmlns="" id="{76C5BF4C-0044-4605-8A7B-F9CE0AEC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703" y="3318210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23">
              <a:extLst>
                <a:ext uri="{FF2B5EF4-FFF2-40B4-BE49-F238E27FC236}">
                  <a16:creationId xmlns:a16="http://schemas.microsoft.com/office/drawing/2014/main" xmlns="" id="{5CE5472E-6A8C-4F33-BB8D-730487EA9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899" y="2111615"/>
              <a:ext cx="416457" cy="2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5">
            <a:extLst>
              <a:ext uri="{FF2B5EF4-FFF2-40B4-BE49-F238E27FC236}">
                <a16:creationId xmlns:a16="http://schemas.microsoft.com/office/drawing/2014/main" xmlns="" id="{51EDC488-86BE-4150-B5F9-706F768F73B3}"/>
              </a:ext>
            </a:extLst>
          </p:cNvPr>
          <p:cNvGrpSpPr>
            <a:grpSpLocks/>
          </p:cNvGrpSpPr>
          <p:nvPr/>
        </p:nvGrpSpPr>
        <p:grpSpPr bwMode="auto">
          <a:xfrm>
            <a:off x="3024188" y="1560513"/>
            <a:ext cx="3082925" cy="4249737"/>
            <a:chOff x="4032972" y="1322082"/>
            <a:chExt cx="1793330" cy="2474043"/>
          </a:xfrm>
        </p:grpSpPr>
        <p:pic>
          <p:nvPicPr>
            <p:cNvPr id="20486" name="Picture 6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48279DC0-F68F-4E94-B730-028ECAA5A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972" y="1322082"/>
              <a:ext cx="1793330" cy="247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10">
              <a:extLst>
                <a:ext uri="{FF2B5EF4-FFF2-40B4-BE49-F238E27FC236}">
                  <a16:creationId xmlns:a16="http://schemas.microsoft.com/office/drawing/2014/main" xmlns="" id="{9DA5E19B-6D28-4A49-B899-4F7314F6C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472368" y="2586001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0">
              <a:extLst>
                <a:ext uri="{FF2B5EF4-FFF2-40B4-BE49-F238E27FC236}">
                  <a16:creationId xmlns:a16="http://schemas.microsoft.com/office/drawing/2014/main" xmlns="" id="{5424A2D4-351C-4559-B01D-6E96F4A99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167425" y="1832996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0">
              <a:extLst>
                <a:ext uri="{FF2B5EF4-FFF2-40B4-BE49-F238E27FC236}">
                  <a16:creationId xmlns:a16="http://schemas.microsoft.com/office/drawing/2014/main" xmlns="" id="{17D0792B-6A3D-44C7-BC90-8A9BB74CB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673080" y="2531967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0">
              <a:extLst>
                <a:ext uri="{FF2B5EF4-FFF2-40B4-BE49-F238E27FC236}">
                  <a16:creationId xmlns:a16="http://schemas.microsoft.com/office/drawing/2014/main" xmlns="" id="{CF2AF601-3223-4709-B4CC-8D1864A48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301691" y="1886051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0">
              <a:extLst>
                <a:ext uri="{FF2B5EF4-FFF2-40B4-BE49-F238E27FC236}">
                  <a16:creationId xmlns:a16="http://schemas.microsoft.com/office/drawing/2014/main" xmlns="" id="{4AC28297-050B-46BD-9855-2361CD28C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282952" y="2588153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0">
              <a:extLst>
                <a:ext uri="{FF2B5EF4-FFF2-40B4-BE49-F238E27FC236}">
                  <a16:creationId xmlns:a16="http://schemas.microsoft.com/office/drawing/2014/main" xmlns="" id="{7240E591-963F-412F-B5AB-B6F81D7C1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5087066" y="2640035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0">
              <a:extLst>
                <a:ext uri="{FF2B5EF4-FFF2-40B4-BE49-F238E27FC236}">
                  <a16:creationId xmlns:a16="http://schemas.microsoft.com/office/drawing/2014/main" xmlns="" id="{924B2698-1494-4198-9550-4751D00FF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415294" y="1889779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0">
              <a:extLst>
                <a:ext uri="{FF2B5EF4-FFF2-40B4-BE49-F238E27FC236}">
                  <a16:creationId xmlns:a16="http://schemas.microsoft.com/office/drawing/2014/main" xmlns="" id="{2DA78D98-D662-4474-A981-50CA9BFD3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767" flipH="1">
              <a:off x="4616006" y="1835745"/>
              <a:ext cx="124191" cy="10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Title 1">
            <a:extLst>
              <a:ext uri="{FF2B5EF4-FFF2-40B4-BE49-F238E27FC236}">
                <a16:creationId xmlns:a16="http://schemas.microsoft.com/office/drawing/2014/main" xmlns="" id="{453E2CED-F1E4-4A93-BF31-04F68C35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winkl SemiBold" pitchFamily="2" charset="0"/>
              </a:rPr>
              <a:t>Try Again! </a:t>
            </a:r>
            <a:endParaRPr lang="en-GB" altLang="en-US" sz="4000" b="1">
              <a:latin typeface="Twinkl SemiBold" pitchFamily="2" charset="0"/>
            </a:endParaRP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55457F9-0650-4BE1-93B7-6E2E02585A0F}"/>
              </a:ext>
            </a:extLst>
          </p:cNvPr>
          <p:cNvSpPr/>
          <p:nvPr/>
        </p:nvSpPr>
        <p:spPr>
          <a:xfrm>
            <a:off x="755650" y="5122863"/>
            <a:ext cx="969963" cy="969962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0485" name="Picture 9">
            <a:extLst>
              <a:ext uri="{FF2B5EF4-FFF2-40B4-BE49-F238E27FC236}">
                <a16:creationId xmlns:a16="http://schemas.microsoft.com/office/drawing/2014/main" xmlns="" id="{1ABE07F4-C108-48A3-9FF5-82ED0FCF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1889125"/>
            <a:ext cx="3070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xmlns="" id="{109F0B51-9C1C-4C61-BFDE-75EF1A5F1342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1484313"/>
            <a:ext cx="3222625" cy="4449762"/>
            <a:chOff x="5159249" y="3795713"/>
            <a:chExt cx="1792287" cy="2474912"/>
          </a:xfrm>
        </p:grpSpPr>
        <p:pic>
          <p:nvPicPr>
            <p:cNvPr id="21510" name="Picture 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2BA95010-29ED-4FB0-820B-55EDC7A3E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249" y="3795713"/>
              <a:ext cx="1792287" cy="24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1" name="Group 1">
              <a:extLst>
                <a:ext uri="{FF2B5EF4-FFF2-40B4-BE49-F238E27FC236}">
                  <a16:creationId xmlns:a16="http://schemas.microsoft.com/office/drawing/2014/main" xmlns="" id="{0049BE3C-69EB-4D9E-A588-7B4AF9D15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2658" y="4396535"/>
              <a:ext cx="1065467" cy="1747511"/>
              <a:chOff x="5438850" y="4351753"/>
              <a:chExt cx="1237843" cy="2030231"/>
            </a:xfrm>
          </p:grpSpPr>
          <p:pic>
            <p:nvPicPr>
              <p:cNvPr id="21512" name="Picture 22">
                <a:extLst>
                  <a:ext uri="{FF2B5EF4-FFF2-40B4-BE49-F238E27FC236}">
                    <a16:creationId xmlns:a16="http://schemas.microsoft.com/office/drawing/2014/main" xmlns="" id="{F9A1FCB1-1157-47A3-A3DE-FD23E2BC0E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321741" y="454005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22">
                <a:extLst>
                  <a:ext uri="{FF2B5EF4-FFF2-40B4-BE49-F238E27FC236}">
                    <a16:creationId xmlns:a16="http://schemas.microsoft.com/office/drawing/2014/main" xmlns="" id="{31700A96-645F-456A-9B35-0C7B97EBDE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216849" y="4468862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4" name="Picture 22">
                <a:extLst>
                  <a:ext uri="{FF2B5EF4-FFF2-40B4-BE49-F238E27FC236}">
                    <a16:creationId xmlns:a16="http://schemas.microsoft.com/office/drawing/2014/main" xmlns="" id="{8C05CE5A-95DB-4147-8DA0-17B05E03F7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416032" y="4881963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22">
                <a:extLst>
                  <a:ext uri="{FF2B5EF4-FFF2-40B4-BE49-F238E27FC236}">
                    <a16:creationId xmlns:a16="http://schemas.microsoft.com/office/drawing/2014/main" xmlns="" id="{CF6C2C22-B882-4D07-8DBF-076422CAB9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862524" y="4881964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22">
                <a:extLst>
                  <a:ext uri="{FF2B5EF4-FFF2-40B4-BE49-F238E27FC236}">
                    <a16:creationId xmlns:a16="http://schemas.microsoft.com/office/drawing/2014/main" xmlns="" id="{C687F25F-0EA2-4DAC-B448-E67551F798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311140" y="4810769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22">
                <a:extLst>
                  <a:ext uri="{FF2B5EF4-FFF2-40B4-BE49-F238E27FC236}">
                    <a16:creationId xmlns:a16="http://schemas.microsoft.com/office/drawing/2014/main" xmlns="" id="{75D4F1B0-F9CA-42BE-9B53-76CC0D9B0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768233" y="454005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22">
                <a:extLst>
                  <a:ext uri="{FF2B5EF4-FFF2-40B4-BE49-F238E27FC236}">
                    <a16:creationId xmlns:a16="http://schemas.microsoft.com/office/drawing/2014/main" xmlns="" id="{5B576D3C-86D2-4F3D-9BCB-F765DF521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360761" y="5282805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22">
                <a:extLst>
                  <a:ext uri="{FF2B5EF4-FFF2-40B4-BE49-F238E27FC236}">
                    <a16:creationId xmlns:a16="http://schemas.microsoft.com/office/drawing/2014/main" xmlns="" id="{81DF5CC3-374E-40CF-8E3D-81AE74C56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807253" y="528280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22">
                <a:extLst>
                  <a:ext uri="{FF2B5EF4-FFF2-40B4-BE49-F238E27FC236}">
                    <a16:creationId xmlns:a16="http://schemas.microsoft.com/office/drawing/2014/main" xmlns="" id="{45788C73-DFBC-4CC3-9A03-EBFF4285A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255869" y="5211611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1" name="Picture 22">
                <a:extLst>
                  <a:ext uri="{FF2B5EF4-FFF2-40B4-BE49-F238E27FC236}">
                    <a16:creationId xmlns:a16="http://schemas.microsoft.com/office/drawing/2014/main" xmlns="" id="{5979CF8F-7231-4C6B-8E91-39EB9A9FCA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441236" y="5656116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22">
                <a:extLst>
                  <a:ext uri="{FF2B5EF4-FFF2-40B4-BE49-F238E27FC236}">
                    <a16:creationId xmlns:a16="http://schemas.microsoft.com/office/drawing/2014/main" xmlns="" id="{3DE7A0E6-B551-42D4-B8D9-FB9CC46CC2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887728" y="5656117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22">
                <a:extLst>
                  <a:ext uri="{FF2B5EF4-FFF2-40B4-BE49-F238E27FC236}">
                    <a16:creationId xmlns:a16="http://schemas.microsoft.com/office/drawing/2014/main" xmlns="" id="{4D0AB370-F58A-4D0F-839A-387430945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6336344" y="5584922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4" name="Picture 22">
                <a:extLst>
                  <a:ext uri="{FF2B5EF4-FFF2-40B4-BE49-F238E27FC236}">
                    <a16:creationId xmlns:a16="http://schemas.microsoft.com/office/drawing/2014/main" xmlns="" id="{0BD51709-CDA2-4417-8D9A-DE1694FB48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732926">
                <a:off x="5967800" y="6041635"/>
                <a:ext cx="457458" cy="22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507" name="Title 1">
            <a:extLst>
              <a:ext uri="{FF2B5EF4-FFF2-40B4-BE49-F238E27FC236}">
                <a16:creationId xmlns:a16="http://schemas.microsoft.com/office/drawing/2014/main" xmlns="" id="{7675B818-E9B1-48B2-B79E-7D79462C4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winkl SemiBold" pitchFamily="2" charset="0"/>
              </a:rPr>
              <a:t>Try Again! </a:t>
            </a:r>
            <a:endParaRPr lang="en-GB" altLang="en-US" sz="4000" b="1">
              <a:latin typeface="Twinkl SemiBold" pitchFamily="2" charset="0"/>
            </a:endParaRPr>
          </a:p>
        </p:txBody>
      </p:sp>
      <p:sp>
        <p:nvSpPr>
          <p:cNvPr id="5" name="Oval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44C79E1-6F37-4831-8DBA-CD72F58B4A1F}"/>
              </a:ext>
            </a:extLst>
          </p:cNvPr>
          <p:cNvSpPr/>
          <p:nvPr/>
        </p:nvSpPr>
        <p:spPr>
          <a:xfrm>
            <a:off x="755650" y="5122863"/>
            <a:ext cx="969963" cy="969962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1509" name="Picture 9">
            <a:extLst>
              <a:ext uri="{FF2B5EF4-FFF2-40B4-BE49-F238E27FC236}">
                <a16:creationId xmlns:a16="http://schemas.microsoft.com/office/drawing/2014/main" xmlns="" id="{CA017A31-F978-4315-9EF9-7C484670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954213"/>
            <a:ext cx="3070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087CCEB8-4B25-4679-85FC-24D0F21E2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/>
              <a:t>Numbers as Labels</a:t>
            </a:r>
            <a:endParaRPr lang="en-GB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E2F6180-8F35-47E6-8D34-E8AFE97E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638425"/>
            <a:ext cx="381635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Have you noticed how numbers can be used for labels too? For example, the number on a bus or the number on a door.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Have you ever seen a house with a number 17 on the door?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9314C1-C641-42A2-A9B2-B8CCBF7BF776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1343025"/>
            <a:ext cx="2379662" cy="4749800"/>
            <a:chOff x="5297488" y="1343025"/>
            <a:chExt cx="2379662" cy="4749800"/>
          </a:xfrm>
        </p:grpSpPr>
        <p:pic>
          <p:nvPicPr>
            <p:cNvPr id="22533" name="Picture 4">
              <a:extLst>
                <a:ext uri="{FF2B5EF4-FFF2-40B4-BE49-F238E27FC236}">
                  <a16:creationId xmlns:a16="http://schemas.microsoft.com/office/drawing/2014/main" xmlns="" id="{185B5644-0DA7-43A5-B529-0BE512CC1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8" y="1343025"/>
              <a:ext cx="2379662" cy="474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52F03D6-FC70-4D40-8735-F4594F789673}"/>
                </a:ext>
              </a:extLst>
            </p:cNvPr>
            <p:cNvSpPr/>
            <p:nvPr/>
          </p:nvSpPr>
          <p:spPr>
            <a:xfrm>
              <a:off x="6297613" y="2043113"/>
              <a:ext cx="381000" cy="379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35" name="TextBox 5">
              <a:extLst>
                <a:ext uri="{FF2B5EF4-FFF2-40B4-BE49-F238E27FC236}">
                  <a16:creationId xmlns:a16="http://schemas.microsoft.com/office/drawing/2014/main" xmlns="" id="{E4B92687-6968-4522-BDC5-F598AC535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03" y="1993900"/>
              <a:ext cx="5095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BB8FC87E-D1BA-49AD-8180-436DF2178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Numbers Everywhere!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AFE4D92C-B96C-42A6-86CA-C6E38178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1"/>
                </a:solidFill>
              </a:rPr>
              <a:t>Have you ever looked for numbers in your classroom or on your walk to school? Numbers are everywhere! Can you spot the number 17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in your classroom?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xmlns="" id="{B754EA4D-31C5-4E27-B0F8-BDE5AA594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289175"/>
            <a:ext cx="515937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7C88D-C89B-4779-B839-96E76A352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5759"/>
          <a:stretch>
            <a:fillRect/>
          </a:stretch>
        </p:blipFill>
        <p:spPr bwMode="auto">
          <a:xfrm>
            <a:off x="1992313" y="2289175"/>
            <a:ext cx="515937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26B3C6C4-7E4E-48BA-90E8-F2D93DBED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17 Challenges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4C1E671E-3820-4DF5-BDED-34732F48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336675"/>
            <a:ext cx="808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Are you ready for a challenge?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Click on the stars to make a challenge appear.</a:t>
            </a:r>
          </a:p>
        </p:txBody>
      </p:sp>
      <p:pic>
        <p:nvPicPr>
          <p:cNvPr id="24580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0C55218B-012F-43C4-AF29-C7E6FEEF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21288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EBE49F-BB95-4923-9D7A-C65697D0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066925"/>
            <a:ext cx="214153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F24926F-A1D3-4E7B-8EE9-199D5005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408363"/>
            <a:ext cx="21717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2B9B09F9-9FD2-4BE4-A29F-C7B530F8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066925"/>
            <a:ext cx="21304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C0301C0-5704-4D94-B04C-45696D515F78}"/>
              </a:ext>
            </a:extLst>
          </p:cNvPr>
          <p:cNvSpPr/>
          <p:nvPr/>
        </p:nvSpPr>
        <p:spPr>
          <a:xfrm>
            <a:off x="6910388" y="4614863"/>
            <a:ext cx="1477962" cy="1477962"/>
          </a:xfrm>
          <a:prstGeom prst="ellipse">
            <a:avLst/>
          </a:prstGeom>
          <a:solidFill>
            <a:srgbClr val="E6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Finished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A66C2882-377D-4BF3-9A49-03347A24E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Twinkl" pitchFamily="2" charset="0"/>
              </a:rPr>
              <a:t>Challenge</a:t>
            </a:r>
            <a:endParaRPr lang="en-GB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FFDCC650-07EE-427E-8A50-90393997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9700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Quickly, find something in the classroom that shows the number 17. 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xmlns="" id="{067F2340-DD6E-443D-A136-C640AEEF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624013"/>
            <a:ext cx="5988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>
                <a:solidFill>
                  <a:srgbClr val="ED8217"/>
                </a:solidFill>
              </a:rPr>
              <a:t>seventeen</a:t>
            </a: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BAEAF80B-DE8E-4EF8-8C43-362B20A20E4D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68BD67B-6A72-4E59-A458-3BC8E56FAA68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2332038"/>
            <a:ext cx="3316288" cy="3170237"/>
            <a:chOff x="665085" y="1394791"/>
            <a:chExt cx="3317069" cy="31700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DEFB27-3F54-48BE-A91E-48A9D883A0E0}"/>
                </a:ext>
              </a:extLst>
            </p:cNvPr>
            <p:cNvSpPr txBox="1"/>
            <p:nvPr/>
          </p:nvSpPr>
          <p:spPr>
            <a:xfrm rot="488822">
              <a:off x="665085" y="1394791"/>
              <a:ext cx="3317069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n-lt"/>
                </a:rPr>
                <a:t>17</a:t>
              </a:r>
            </a:p>
          </p:txBody>
        </p:sp>
        <p:grpSp>
          <p:nvGrpSpPr>
            <p:cNvPr id="25632" name="Group 1">
              <a:extLst>
                <a:ext uri="{FF2B5EF4-FFF2-40B4-BE49-F238E27FC236}">
                  <a16:creationId xmlns:a16="http://schemas.microsoft.com/office/drawing/2014/main" xmlns="" id="{0FC4D458-73AA-44F2-99F6-2E9C92ACF08A}"/>
                </a:ext>
              </a:extLst>
            </p:cNvPr>
            <p:cNvGrpSpPr>
              <a:grpSpLocks/>
            </p:cNvGrpSpPr>
            <p:nvPr/>
          </p:nvGrpSpPr>
          <p:grpSpPr bwMode="auto">
            <a:xfrm rot="10301376">
              <a:off x="2073134" y="2247766"/>
              <a:ext cx="304807" cy="120645"/>
              <a:chOff x="3086741" y="1958564"/>
              <a:chExt cx="304807" cy="12064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6C765CA1-26F4-4988-A86F-D87F6D5808A1}"/>
                  </a:ext>
                </a:extLst>
              </p:cNvPr>
              <p:cNvSpPr/>
              <p:nvPr/>
            </p:nvSpPr>
            <p:spPr>
              <a:xfrm>
                <a:off x="3274201" y="1961563"/>
                <a:ext cx="117503" cy="120645"/>
              </a:xfrm>
              <a:prstGeom prst="ellipse">
                <a:avLst/>
              </a:prstGeom>
              <a:solidFill>
                <a:srgbClr val="E521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C9B7E74B-E03F-4B49-B9BA-063318045DAD}"/>
                  </a:ext>
                </a:extLst>
              </p:cNvPr>
              <p:cNvCxnSpPr>
                <a:cxnSpLocks/>
              </p:cNvCxnSpPr>
              <p:nvPr/>
            </p:nvCxnSpPr>
            <p:spPr>
              <a:xfrm rot="11298624">
                <a:off x="3086202" y="1978911"/>
                <a:ext cx="254060" cy="33337"/>
              </a:xfrm>
              <a:prstGeom prst="straightConnector1">
                <a:avLst/>
              </a:prstGeom>
              <a:ln w="38100">
                <a:solidFill>
                  <a:srgbClr val="E5212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9EDC7DD1-988B-4E1B-AB4D-460B38E78B94}"/>
                </a:ext>
              </a:extLst>
            </p:cNvPr>
            <p:cNvSpPr/>
            <p:nvPr/>
          </p:nvSpPr>
          <p:spPr>
            <a:xfrm rot="15664515">
              <a:off x="1008876" y="2275005"/>
              <a:ext cx="119058" cy="120678"/>
            </a:xfrm>
            <a:prstGeom prst="ellipse">
              <a:avLst/>
            </a:prstGeom>
            <a:solidFill>
              <a:srgbClr val="E52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DFD71EA-2339-4B0F-9028-7F5F39E0C7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405" y="2267878"/>
              <a:ext cx="246121" cy="58734"/>
            </a:xfrm>
            <a:prstGeom prst="straightConnector1">
              <a:avLst/>
            </a:prstGeom>
            <a:ln w="38100">
              <a:solidFill>
                <a:srgbClr val="E521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2267E6-C121-46E5-B8C2-D5507B4FB1D4}"/>
              </a:ext>
            </a:extLst>
          </p:cNvPr>
          <p:cNvGrpSpPr/>
          <p:nvPr/>
        </p:nvGrpSpPr>
        <p:grpSpPr>
          <a:xfrm>
            <a:off x="5517025" y="3130550"/>
            <a:ext cx="1818754" cy="2370690"/>
            <a:chOff x="5517025" y="3130550"/>
            <a:chExt cx="1818754" cy="237069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40E527EA-E8D6-481A-862B-24DC8B63A2A1}"/>
                </a:ext>
              </a:extLst>
            </p:cNvPr>
            <p:cNvSpPr/>
            <p:nvPr/>
          </p:nvSpPr>
          <p:spPr bwMode="auto">
            <a:xfrm>
              <a:off x="5517025" y="3621088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1C109F2-200A-4E89-AA15-D0638B6750FB}"/>
                </a:ext>
              </a:extLst>
            </p:cNvPr>
            <p:cNvSpPr/>
            <p:nvPr/>
          </p:nvSpPr>
          <p:spPr bwMode="auto">
            <a:xfrm>
              <a:off x="5993275" y="3621088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8B1C608-89CE-4665-9F83-A0659AA85AFD}"/>
                </a:ext>
              </a:extLst>
            </p:cNvPr>
            <p:cNvSpPr/>
            <p:nvPr/>
          </p:nvSpPr>
          <p:spPr bwMode="auto">
            <a:xfrm>
              <a:off x="6472701" y="3621088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1303245-DAFE-4F58-B557-3B586DF361B1}"/>
                </a:ext>
              </a:extLst>
            </p:cNvPr>
            <p:cNvSpPr/>
            <p:nvPr/>
          </p:nvSpPr>
          <p:spPr bwMode="auto">
            <a:xfrm>
              <a:off x="6942600" y="3621088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9F5F373-76E9-42ED-8833-1889BA17FB66}"/>
                </a:ext>
              </a:extLst>
            </p:cNvPr>
            <p:cNvSpPr/>
            <p:nvPr/>
          </p:nvSpPr>
          <p:spPr bwMode="auto">
            <a:xfrm>
              <a:off x="5517025" y="4117975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98283A8-CF6F-4CC5-91C4-C02D6A84F048}"/>
                </a:ext>
              </a:extLst>
            </p:cNvPr>
            <p:cNvSpPr/>
            <p:nvPr/>
          </p:nvSpPr>
          <p:spPr bwMode="auto">
            <a:xfrm>
              <a:off x="5993275" y="4117975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B8F5876-C213-488E-A677-D540AFD881A8}"/>
                </a:ext>
              </a:extLst>
            </p:cNvPr>
            <p:cNvSpPr/>
            <p:nvPr/>
          </p:nvSpPr>
          <p:spPr bwMode="auto">
            <a:xfrm>
              <a:off x="6472701" y="4117975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5F09B4E-7167-4D07-AFE1-F4B9C28DDE4E}"/>
                </a:ext>
              </a:extLst>
            </p:cNvPr>
            <p:cNvSpPr/>
            <p:nvPr/>
          </p:nvSpPr>
          <p:spPr bwMode="auto">
            <a:xfrm>
              <a:off x="6942600" y="4117975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3EC45C9-7648-4DA7-BE67-5C8F0BB400AC}"/>
                </a:ext>
              </a:extLst>
            </p:cNvPr>
            <p:cNvSpPr/>
            <p:nvPr/>
          </p:nvSpPr>
          <p:spPr bwMode="auto">
            <a:xfrm>
              <a:off x="5517025" y="4614862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F2CF57E7-309D-4167-B69D-2AF6F35A0AC0}"/>
                </a:ext>
              </a:extLst>
            </p:cNvPr>
            <p:cNvSpPr/>
            <p:nvPr/>
          </p:nvSpPr>
          <p:spPr bwMode="auto">
            <a:xfrm>
              <a:off x="5993275" y="4614862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2F05B5E-0FB0-4BEC-988C-1FDB05C7FC9C}"/>
                </a:ext>
              </a:extLst>
            </p:cNvPr>
            <p:cNvSpPr/>
            <p:nvPr/>
          </p:nvSpPr>
          <p:spPr bwMode="auto">
            <a:xfrm>
              <a:off x="6472701" y="4614862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968A9922-5A0E-4F70-B078-9C3C7899A36D}"/>
                </a:ext>
              </a:extLst>
            </p:cNvPr>
            <p:cNvSpPr/>
            <p:nvPr/>
          </p:nvSpPr>
          <p:spPr bwMode="auto">
            <a:xfrm>
              <a:off x="6942600" y="4614862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D7248CE-11D5-4D6E-8B49-A551002D81F8}"/>
                </a:ext>
              </a:extLst>
            </p:cNvPr>
            <p:cNvSpPr/>
            <p:nvPr/>
          </p:nvSpPr>
          <p:spPr bwMode="auto">
            <a:xfrm>
              <a:off x="6943666" y="5109127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9ED5B6C7-6980-4B2B-9487-A606F0A466FB}"/>
                </a:ext>
              </a:extLst>
            </p:cNvPr>
            <p:cNvSpPr/>
            <p:nvPr/>
          </p:nvSpPr>
          <p:spPr bwMode="auto">
            <a:xfrm>
              <a:off x="5517025" y="3130550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2386E4C-8868-4101-A8CF-CD5A78E33156}"/>
                </a:ext>
              </a:extLst>
            </p:cNvPr>
            <p:cNvSpPr/>
            <p:nvPr/>
          </p:nvSpPr>
          <p:spPr bwMode="auto">
            <a:xfrm>
              <a:off x="5993275" y="3130550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3A56109-CF84-488F-BDDC-16F9600D2FAF}"/>
                </a:ext>
              </a:extLst>
            </p:cNvPr>
            <p:cNvSpPr/>
            <p:nvPr/>
          </p:nvSpPr>
          <p:spPr bwMode="auto">
            <a:xfrm>
              <a:off x="6472701" y="3130550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BBD8E11B-103C-4DF7-A4C3-0456569FD632}"/>
                </a:ext>
              </a:extLst>
            </p:cNvPr>
            <p:cNvSpPr/>
            <p:nvPr/>
          </p:nvSpPr>
          <p:spPr bwMode="auto">
            <a:xfrm>
              <a:off x="6942600" y="3130550"/>
              <a:ext cx="392113" cy="392113"/>
            </a:xfrm>
            <a:prstGeom prst="ellipse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EF71760-6AAD-46CD-98F9-BF7919A9DB52}"/>
              </a:ext>
            </a:extLst>
          </p:cNvPr>
          <p:cNvGrpSpPr>
            <a:grpSpLocks/>
          </p:cNvGrpSpPr>
          <p:nvPr/>
        </p:nvGrpSpPr>
        <p:grpSpPr bwMode="auto">
          <a:xfrm>
            <a:off x="7544718" y="2973288"/>
            <a:ext cx="960993" cy="3283148"/>
            <a:chOff x="4064000" y="1830388"/>
            <a:chExt cx="1043918" cy="3568701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xmlns="" id="{A0C61674-8E40-49A6-A98B-EDB2C973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1830388"/>
              <a:ext cx="467350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">
              <a:extLst>
                <a:ext uri="{FF2B5EF4-FFF2-40B4-BE49-F238E27FC236}">
                  <a16:creationId xmlns:a16="http://schemas.microsoft.com/office/drawing/2014/main" xmlns="" id="{F3FEA712-8591-4878-AE50-1CBF68D5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216" y="2845943"/>
              <a:ext cx="461702" cy="255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CA311E0-C52E-4B08-9E03-AFE1467A95F3}"/>
              </a:ext>
            </a:extLst>
          </p:cNvPr>
          <p:cNvGrpSpPr>
            <a:grpSpLocks/>
          </p:cNvGrpSpPr>
          <p:nvPr/>
        </p:nvGrpSpPr>
        <p:grpSpPr bwMode="auto">
          <a:xfrm rot="20849919">
            <a:off x="3228637" y="3588946"/>
            <a:ext cx="2046353" cy="2419027"/>
            <a:chOff x="4821238" y="1530350"/>
            <a:chExt cx="3390670" cy="4008438"/>
          </a:xfrm>
        </p:grpSpPr>
        <p:pic>
          <p:nvPicPr>
            <p:cNvPr id="42" name="Picture 8">
              <a:extLst>
                <a:ext uri="{FF2B5EF4-FFF2-40B4-BE49-F238E27FC236}">
                  <a16:creationId xmlns:a16="http://schemas.microsoft.com/office/drawing/2014/main" xmlns="" id="{A6AF93A9-11F7-43EE-AE83-C9E2B8F13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238" y="1530350"/>
              <a:ext cx="1610165" cy="40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">
              <a:extLst>
                <a:ext uri="{FF2B5EF4-FFF2-40B4-BE49-F238E27FC236}">
                  <a16:creationId xmlns:a16="http://schemas.microsoft.com/office/drawing/2014/main" xmlns="" id="{EB4C28AB-9A97-483C-AC04-A8819758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014" y="2365374"/>
              <a:ext cx="1622894" cy="317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00E51C7F-A884-441B-A960-FF3291C36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Twinkl" pitchFamily="2" charset="0"/>
              </a:rPr>
              <a:t>Challenge</a:t>
            </a:r>
            <a:endParaRPr lang="en-GB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EF3AB41B-8FD3-4FED-9BF4-684AF5BC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97000"/>
            <a:ext cx="76327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Find 17 small things. Can you make two groups with the 17 things?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How many do you have in each group?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Is there another way? 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12A8756-6B51-401C-9156-30CB896AFA79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4A3ABF-58FE-414D-9572-CC76ACBA1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547938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2340749-C3F4-447C-8C99-372E09880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620963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75F782B-2061-4F30-A1F4-E33CB58B1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74650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58AAB77-D0FF-4491-B28D-D7BE83BD0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006850"/>
            <a:ext cx="763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B4299A6-4D78-491A-BBAB-498CE7032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5327650"/>
            <a:ext cx="763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1B198E8-3869-40DC-A0ED-A65082E67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5129213"/>
            <a:ext cx="763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A2ACD15-4C17-45D4-BF0B-ACDCFE683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914775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C11FE87-14FF-463D-8F58-9584C29D4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63825"/>
            <a:ext cx="7635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E317755-AABA-4B7B-953C-4AB3D4809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436880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BF10727-79F6-45F9-8E2E-F9EB7B5EC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313113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00D2CD2-CEA0-459D-AEFB-C96211503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008188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34B63CF-9199-449C-BC10-3B538056B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547938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4DAEF99-2B11-4EC7-AF8B-D828CA49F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3055938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924AEA1-89AD-4966-98BD-38F4B24BB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69570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91537E0-B4CE-4129-B416-9AA705FE2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297363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F169653-36CF-4D81-8F01-9ADBB5724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5327650"/>
            <a:ext cx="763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08F05E9-FF01-4892-9DCF-696ED5014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4773613"/>
            <a:ext cx="763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xmlns="" id="{91C526A5-297B-40C6-8CF8-83096DE8F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All about the Number…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6DAE38F-D38A-4D85-999A-EC93E9F8EDE2}"/>
              </a:ext>
            </a:extLst>
          </p:cNvPr>
          <p:cNvSpPr/>
          <p:nvPr/>
        </p:nvSpPr>
        <p:spPr>
          <a:xfrm>
            <a:off x="2293938" y="1404938"/>
            <a:ext cx="4556125" cy="4554537"/>
          </a:xfrm>
          <a:prstGeom prst="ellipse">
            <a:avLst/>
          </a:prstGeom>
          <a:solidFill>
            <a:srgbClr val="F9B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3E1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7A879B-C597-4000-AFF3-93FC4F04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1247775"/>
            <a:ext cx="432752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B1694377-7848-4CE9-931E-A9E5D5903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Challenge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B3F07D40-FC98-4590-9A4D-8D0E3881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1390650"/>
            <a:ext cx="3552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Can you tap your head 17 times?</a:t>
            </a:r>
          </a:p>
        </p:txBody>
      </p:sp>
      <p:sp>
        <p:nvSpPr>
          <p:cNvPr id="5" name="Oval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20D38032-E7BC-4405-BC8C-5706EF853ABB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579466-D0EE-45CC-A034-719974787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878013"/>
            <a:ext cx="168751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99836438-7B6A-413A-8FD5-2BFB4A0A4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Challenge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1E57F21D-99B7-4552-996D-A1495AAA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376363"/>
            <a:ext cx="72374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Find a partner.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Together, can you show 17 fingers?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How many different ways can you find?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1226046-5E05-4683-8878-84224BBCB835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A9A702-D2B5-4C09-9E58-4C0D6685B796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2374900"/>
            <a:ext cx="6142038" cy="2795588"/>
            <a:chOff x="-4986074" y="196068"/>
            <a:chExt cx="12367624" cy="5630021"/>
          </a:xfrm>
        </p:grpSpPr>
        <p:pic>
          <p:nvPicPr>
            <p:cNvPr id="28678" name="Picture 1">
              <a:extLst>
                <a:ext uri="{FF2B5EF4-FFF2-40B4-BE49-F238E27FC236}">
                  <a16:creationId xmlns:a16="http://schemas.microsoft.com/office/drawing/2014/main" xmlns="" id="{7C83B0CC-38AE-4BC6-B125-97B5486F8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73" b="12927"/>
            <a:stretch>
              <a:fillRect/>
            </a:stretch>
          </p:blipFill>
          <p:spPr bwMode="auto">
            <a:xfrm>
              <a:off x="0" y="196068"/>
              <a:ext cx="7381550" cy="563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2">
              <a:extLst>
                <a:ext uri="{FF2B5EF4-FFF2-40B4-BE49-F238E27FC236}">
                  <a16:creationId xmlns:a16="http://schemas.microsoft.com/office/drawing/2014/main" xmlns="" id="{B8FD4355-EE6A-4E7C-B87B-45F964263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8" b="12927"/>
            <a:stretch>
              <a:fillRect/>
            </a:stretch>
          </p:blipFill>
          <p:spPr bwMode="auto">
            <a:xfrm>
              <a:off x="-4986074" y="196068"/>
              <a:ext cx="7769733" cy="563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D73D3A71-79DF-4191-8E18-87BAFBD84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Twinkl" pitchFamily="2" charset="0"/>
              </a:rPr>
              <a:t>Congratulations!</a:t>
            </a:r>
            <a:endParaRPr lang="en-GB" altLang="en-US"/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xmlns="" id="{D110A77A-C002-479C-8376-B6176821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3038"/>
            <a:ext cx="4572000" cy="12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You are now an expert on the number 17.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Can you give yourself 17 pats on the back?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Can you give yourself 17 claps?</a:t>
            </a:r>
          </a:p>
        </p:txBody>
      </p:sp>
      <p:pic>
        <p:nvPicPr>
          <p:cNvPr id="29700" name="Picture 8">
            <a:extLst>
              <a:ext uri="{FF2B5EF4-FFF2-40B4-BE49-F238E27FC236}">
                <a16:creationId xmlns:a16="http://schemas.microsoft.com/office/drawing/2014/main" xmlns="" id="{7A34FA76-B3EB-4BD8-B36D-9E4636F5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"/>
          <a:stretch>
            <a:fillRect/>
          </a:stretch>
        </p:blipFill>
        <p:spPr bwMode="auto">
          <a:xfrm>
            <a:off x="5646738" y="3973513"/>
            <a:ext cx="30305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7">
            <a:extLst>
              <a:ext uri="{FF2B5EF4-FFF2-40B4-BE49-F238E27FC236}">
                <a16:creationId xmlns:a16="http://schemas.microsoft.com/office/drawing/2014/main" xmlns="" id="{B9BF43AC-48C5-4AFE-919C-A9D35576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2466448"/>
            <a:ext cx="3994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ED8217"/>
                </a:solidFill>
              </a:rPr>
              <a:t>seventeen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6FD81A4-0D2B-40AE-962D-372E05BD5A2E}"/>
              </a:ext>
            </a:extLst>
          </p:cNvPr>
          <p:cNvGrpSpPr>
            <a:grpSpLocks/>
          </p:cNvGrpSpPr>
          <p:nvPr/>
        </p:nvGrpSpPr>
        <p:grpSpPr bwMode="auto">
          <a:xfrm>
            <a:off x="833202" y="2932083"/>
            <a:ext cx="2697634" cy="3188917"/>
            <a:chOff x="4821238" y="1530350"/>
            <a:chExt cx="3390670" cy="4008438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xmlns="" id="{4384BE7B-EBC5-4754-B642-06C4E08FD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238" y="1530350"/>
              <a:ext cx="1610165" cy="40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xmlns="" id="{D4774CA8-55C2-4B0A-8EB4-70F32BD36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014" y="2365374"/>
              <a:ext cx="1622894" cy="317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B2850FA-7250-4107-A836-99A93C60558C}"/>
              </a:ext>
            </a:extLst>
          </p:cNvPr>
          <p:cNvGrpSpPr>
            <a:grpSpLocks/>
          </p:cNvGrpSpPr>
          <p:nvPr/>
        </p:nvGrpSpPr>
        <p:grpSpPr bwMode="auto">
          <a:xfrm>
            <a:off x="7380248" y="690365"/>
            <a:ext cx="960993" cy="3283148"/>
            <a:chOff x="4064000" y="1830388"/>
            <a:chExt cx="1043918" cy="3568701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568FB75B-E075-4052-B2B9-081C4FA57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1830388"/>
              <a:ext cx="467350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">
              <a:extLst>
                <a:ext uri="{FF2B5EF4-FFF2-40B4-BE49-F238E27FC236}">
                  <a16:creationId xmlns:a16="http://schemas.microsoft.com/office/drawing/2014/main" xmlns="" id="{632F54DA-2E38-47B8-A6B0-B3526B53D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216" y="2845943"/>
              <a:ext cx="461702" cy="255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B4917136-5CA7-43DC-9AA0-BC075DBE8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All about the Number 17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891E0362-916A-4B69-B112-4FB16FA5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number 17 can be shown in lots of different ways.</a:t>
            </a:r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6AFC28C-5B12-4CFA-8708-1B8345BC6AFA}"/>
              </a:ext>
            </a:extLst>
          </p:cNvPr>
          <p:cNvSpPr/>
          <p:nvPr/>
        </p:nvSpPr>
        <p:spPr>
          <a:xfrm>
            <a:off x="6929438" y="5143500"/>
            <a:ext cx="1462087" cy="1009650"/>
          </a:xfrm>
          <a:prstGeom prst="rightArrow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  <p:grpSp>
        <p:nvGrpSpPr>
          <p:cNvPr id="10245" name="Group 12">
            <a:extLst>
              <a:ext uri="{FF2B5EF4-FFF2-40B4-BE49-F238E27FC236}">
                <a16:creationId xmlns:a16="http://schemas.microsoft.com/office/drawing/2014/main" xmlns="" id="{D9B47181-43E8-4F98-A2B9-01ED7296F59B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2493963"/>
            <a:ext cx="1852612" cy="2117725"/>
            <a:chOff x="2681088" y="2493963"/>
            <a:chExt cx="1852613" cy="2117725"/>
          </a:xfrm>
        </p:grpSpPr>
        <p:sp>
          <p:nvSpPr>
            <p:cNvPr id="23" name="Rectangle: Rounded Corners 10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66177DD5-242C-4E4E-B7DD-BA9A673B2213}"/>
                </a:ext>
              </a:extLst>
            </p:cNvPr>
            <p:cNvSpPr/>
            <p:nvPr/>
          </p:nvSpPr>
          <p:spPr bwMode="auto">
            <a:xfrm>
              <a:off x="2709663" y="2493963"/>
              <a:ext cx="1809751" cy="2117725"/>
            </a:xfrm>
            <a:prstGeom prst="roundRect">
              <a:avLst/>
            </a:prstGeom>
            <a:solidFill>
              <a:srgbClr val="FEC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63" name="TextBox 13">
              <a:extLst>
                <a:ext uri="{FF2B5EF4-FFF2-40B4-BE49-F238E27FC236}">
                  <a16:creationId xmlns:a16="http://schemas.microsoft.com/office/drawing/2014/main" xmlns="" id="{368EB2F7-6EC1-4554-9957-7DE7B84C5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088" y="3217106"/>
              <a:ext cx="18526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seventeen</a:t>
              </a:r>
            </a:p>
          </p:txBody>
        </p:sp>
      </p:grpSp>
      <p:sp>
        <p:nvSpPr>
          <p:cNvPr id="4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1308100" y="4927600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2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750888" y="2493963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0248" name="Group 3">
            <a:extLst>
              <a:ext uri="{FF2B5EF4-FFF2-40B4-BE49-F238E27FC236}">
                <a16:creationId xmlns:a16="http://schemas.microsoft.com/office/drawing/2014/main" xmlns="" id="{3BA71C77-FBA1-4FC6-8AB2-4E1557B122FB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2493963"/>
            <a:ext cx="1809750" cy="2117725"/>
            <a:chOff x="765175" y="2493963"/>
            <a:chExt cx="1809550" cy="2117726"/>
          </a:xfrm>
        </p:grpSpPr>
        <p:sp>
          <p:nvSpPr>
            <p:cNvPr id="22" name="Rectangle: Rounded Corners 10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6177DD5-242C-4E4E-B7DD-BA9A673B2213}"/>
                </a:ext>
              </a:extLst>
            </p:cNvPr>
            <p:cNvSpPr/>
            <p:nvPr/>
          </p:nvSpPr>
          <p:spPr bwMode="auto">
            <a:xfrm>
              <a:off x="765175" y="2493963"/>
              <a:ext cx="1809550" cy="2117726"/>
            </a:xfrm>
            <a:prstGeom prst="roundRect">
              <a:avLst/>
            </a:prstGeom>
            <a:solidFill>
              <a:srgbClr val="FFE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260" name="Picture 1">
              <a:extLst>
                <a:ext uri="{FF2B5EF4-FFF2-40B4-BE49-F238E27FC236}">
                  <a16:creationId xmlns:a16="http://schemas.microsoft.com/office/drawing/2014/main" xmlns="" id="{E77586DE-1708-43EF-8E4F-6625A1D7D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20" y="2683033"/>
              <a:ext cx="700595" cy="174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">
              <a:extLst>
                <a:ext uri="{FF2B5EF4-FFF2-40B4-BE49-F238E27FC236}">
                  <a16:creationId xmlns:a16="http://schemas.microsoft.com/office/drawing/2014/main" xmlns="" id="{5208A8A7-44BB-4AAA-9EE5-765AB998F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660" y="3029605"/>
              <a:ext cx="714123" cy="139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0">
            <a:extLst>
              <a:ext uri="{FF2B5EF4-FFF2-40B4-BE49-F238E27FC236}">
                <a16:creationId xmlns:a16="http://schemas.microsoft.com/office/drawing/2014/main" xmlns="" id="{2BBD4E0D-4B91-4735-937E-732AAA1C7700}"/>
              </a:ext>
            </a:extLst>
          </p:cNvPr>
          <p:cNvGrpSpPr>
            <a:grpSpLocks/>
          </p:cNvGrpSpPr>
          <p:nvPr/>
        </p:nvGrpSpPr>
        <p:grpSpPr bwMode="auto">
          <a:xfrm>
            <a:off x="4654550" y="2493963"/>
            <a:ext cx="1809750" cy="2117725"/>
            <a:chOff x="4654550" y="2493963"/>
            <a:chExt cx="1809750" cy="2117725"/>
          </a:xfrm>
        </p:grpSpPr>
        <p:grpSp>
          <p:nvGrpSpPr>
            <p:cNvPr id="2" name="Group 19">
              <a:extLst>
                <a:ext uri="{FF2B5EF4-FFF2-40B4-BE49-F238E27FC236}">
                  <a16:creationId xmlns:a16="http://schemas.microsoft.com/office/drawing/2014/main" xmlns="" id="{9454051F-3D30-4939-A50A-A034ADF97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4550" y="2493963"/>
              <a:ext cx="1809750" cy="2117725"/>
              <a:chOff x="4654550" y="2493963"/>
              <a:chExt cx="1809750" cy="2117725"/>
            </a:xfrm>
            <a:solidFill>
              <a:srgbClr val="F9B101"/>
            </a:solidFill>
          </p:grpSpPr>
          <p:sp>
            <p:nvSpPr>
              <p:cNvPr id="24" name="Rectangle: Rounded Corners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id="{66177DD5-242C-4E4E-B7DD-BA9A673B2213}"/>
                  </a:ext>
                </a:extLst>
              </p:cNvPr>
              <p:cNvSpPr/>
              <p:nvPr/>
            </p:nvSpPr>
            <p:spPr bwMode="auto">
              <a:xfrm>
                <a:off x="4654550" y="2493963"/>
                <a:ext cx="1809750" cy="211772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pic>
            <p:nvPicPr>
              <p:cNvPr id="10259" name="Picture 7">
                <a:extLst>
                  <a:ext uri="{FF2B5EF4-FFF2-40B4-BE49-F238E27FC236}">
                    <a16:creationId xmlns:a16="http://schemas.microsoft.com/office/drawing/2014/main" xmlns="" id="{686FE8B7-5502-41CD-9C14-70AD0A305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713" y="2787459"/>
                <a:ext cx="1615515" cy="737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8" name="Picture 5">
              <a:extLst>
                <a:ext uri="{FF2B5EF4-FFF2-40B4-BE49-F238E27FC236}">
                  <a16:creationId xmlns:a16="http://schemas.microsoft.com/office/drawing/2014/main" xmlns="" id="{CD27EF79-2786-4CA8-BFC0-375F5675A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226" y="3576341"/>
              <a:ext cx="1620002" cy="54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1">
            <a:extLst>
              <a:ext uri="{FF2B5EF4-FFF2-40B4-BE49-F238E27FC236}">
                <a16:creationId xmlns:a16="http://schemas.microsoft.com/office/drawing/2014/main" xmlns="" id="{339313D5-1814-4191-8384-93C633809AAD}"/>
              </a:ext>
            </a:extLst>
          </p:cNvPr>
          <p:cNvGrpSpPr>
            <a:grpSpLocks/>
          </p:cNvGrpSpPr>
          <p:nvPr/>
        </p:nvGrpSpPr>
        <p:grpSpPr bwMode="auto">
          <a:xfrm>
            <a:off x="6584950" y="2493963"/>
            <a:ext cx="1809750" cy="2117725"/>
            <a:chOff x="6584950" y="2493963"/>
            <a:chExt cx="1809750" cy="2117725"/>
          </a:xfrm>
        </p:grpSpPr>
        <p:grpSp>
          <p:nvGrpSpPr>
            <p:cNvPr id="3" name="Group 18">
              <a:extLst>
                <a:ext uri="{FF2B5EF4-FFF2-40B4-BE49-F238E27FC236}">
                  <a16:creationId xmlns:a16="http://schemas.microsoft.com/office/drawing/2014/main" xmlns="" id="{1E60386E-1E7D-4331-999B-FAA7849F3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4950" y="2493963"/>
              <a:ext cx="1809750" cy="2117725"/>
              <a:chOff x="6584950" y="2493963"/>
              <a:chExt cx="1809750" cy="2117725"/>
            </a:xfrm>
            <a:solidFill>
              <a:srgbClr val="ED8217"/>
            </a:solidFill>
          </p:grpSpPr>
          <p:sp>
            <p:nvSpPr>
              <p:cNvPr id="25" name="Rectangle: Rounded Corners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id="{66177DD5-242C-4E4E-B7DD-BA9A673B2213}"/>
                  </a:ext>
                </a:extLst>
              </p:cNvPr>
              <p:cNvSpPr/>
              <p:nvPr/>
            </p:nvSpPr>
            <p:spPr bwMode="auto">
              <a:xfrm>
                <a:off x="6584950" y="2493963"/>
                <a:ext cx="1809750" cy="211772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pic>
            <p:nvPicPr>
              <p:cNvPr id="10255" name="Picture 15">
                <a:extLst>
                  <a:ext uri="{FF2B5EF4-FFF2-40B4-BE49-F238E27FC236}">
                    <a16:creationId xmlns:a16="http://schemas.microsoft.com/office/drawing/2014/main" xmlns="" id="{53E69F39-1B43-447B-B4B0-62BB1BD90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3011" y="2603520"/>
                <a:ext cx="241527" cy="18441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6" name="Picture 9">
              <a:extLst>
                <a:ext uri="{FF2B5EF4-FFF2-40B4-BE49-F238E27FC236}">
                  <a16:creationId xmlns:a16="http://schemas.microsoft.com/office/drawing/2014/main" xmlns="" id="{C244A972-8F0F-4BFE-AAC9-69B01E1D0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344" y="3121232"/>
              <a:ext cx="242203" cy="133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2701925" y="2493963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8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757238" y="2493963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9" name="Rectangle: Rounded Corners 1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4654550" y="2493963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" name="Rectangle: Rounded Corners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6575425" y="2493963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49FF6379-AC5D-4BBB-BE1D-B3C9110FC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Ten-Frames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45989B59-581E-44E9-9587-119A1453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1"/>
                </a:solidFill>
              </a:rPr>
              <a:t>These ten-frames make 17 when they are put together.</a:t>
            </a:r>
          </a:p>
        </p:txBody>
      </p:sp>
      <p:sp>
        <p:nvSpPr>
          <p:cNvPr id="5" name="Oval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B5243119-9122-463B-9929-18A9B43B1455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xmlns="" id="{7CC59A79-6B2B-453E-A819-07DDFF1B9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207000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1"/>
                </a:solidFill>
              </a:rPr>
              <a:t>How can you be sure they show the number 17?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Is there a different way to fill in the 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ten-frames and still show 17?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FA0E731-299B-40EC-A4DB-6CC2072DFAC2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1736725"/>
            <a:ext cx="3752850" cy="3100388"/>
            <a:chOff x="2695575" y="1736725"/>
            <a:chExt cx="3752850" cy="3100387"/>
          </a:xfrm>
        </p:grpSpPr>
        <p:pic>
          <p:nvPicPr>
            <p:cNvPr id="11271" name="Picture 2">
              <a:extLst>
                <a:ext uri="{FF2B5EF4-FFF2-40B4-BE49-F238E27FC236}">
                  <a16:creationId xmlns:a16="http://schemas.microsoft.com/office/drawing/2014/main" xmlns="" id="{CEEC4113-4104-4F76-A123-D7BACAC39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575" y="1736725"/>
              <a:ext cx="3752850" cy="171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">
              <a:extLst>
                <a:ext uri="{FF2B5EF4-FFF2-40B4-BE49-F238E27FC236}">
                  <a16:creationId xmlns:a16="http://schemas.microsoft.com/office/drawing/2014/main" xmlns="" id="{DFF70FD2-AB37-4373-877C-B625E2347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575" y="3573209"/>
              <a:ext cx="3752850" cy="126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12899B79-893B-4EB4-A113-613DBB101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Words</a:t>
            </a: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1E8B45-BA8A-473E-ADB9-0EF4094A6098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FE56F1BF-8460-4FF3-AD05-A403050E7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13795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Do you know what this word says?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FDB8C67-3758-4649-9395-E7016E51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5478463"/>
            <a:ext cx="456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is the number 17, written as a word.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019F6118-85C6-4A5E-89CB-E22189A7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270125"/>
            <a:ext cx="7969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00" b="1">
                <a:solidFill>
                  <a:srgbClr val="ED8217"/>
                </a:solidFill>
              </a:rPr>
              <a:t>seventeen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D3D848FA-6374-4A61-AA5C-B6116978A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Shapes</a:t>
            </a: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3A369F1A-AFA4-45FC-A8B3-085E3DB64C2D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AFE8906B-1BB4-45DF-9AD7-FE450B77D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97075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How much is being shown?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xmlns="" id="{1A219AB4-11F0-40FC-AB6F-D902808F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73350"/>
            <a:ext cx="3811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Which two number shapes are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being used to make 17?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xmlns="" id="{924DAC17-C4F3-45F4-B63A-95E0D4F6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00463"/>
            <a:ext cx="3811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Can you think of two different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number shapes that could make 17?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1B4278-810A-4E1A-9460-2B39990CBEF8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1530350"/>
            <a:ext cx="3390900" cy="4008438"/>
            <a:chOff x="4821238" y="1530350"/>
            <a:chExt cx="3390670" cy="4008438"/>
          </a:xfrm>
        </p:grpSpPr>
        <p:pic>
          <p:nvPicPr>
            <p:cNvPr id="13320" name="Picture 8">
              <a:extLst>
                <a:ext uri="{FF2B5EF4-FFF2-40B4-BE49-F238E27FC236}">
                  <a16:creationId xmlns:a16="http://schemas.microsoft.com/office/drawing/2014/main" xmlns="" id="{E48F9094-8582-4984-BB2B-FFECF93DC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238" y="1530350"/>
              <a:ext cx="1610165" cy="40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">
              <a:extLst>
                <a:ext uri="{FF2B5EF4-FFF2-40B4-BE49-F238E27FC236}">
                  <a16:creationId xmlns:a16="http://schemas.microsoft.com/office/drawing/2014/main" xmlns="" id="{774253D2-0C95-484C-9420-ECCBC306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014" y="2365374"/>
              <a:ext cx="1622894" cy="317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D5C93FE6-564C-4D4A-87A0-61F174368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Cube Towers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2E71E1A-6D00-46E0-A99D-3EDF15CB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95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This is the number 17 shown as towers of cubes.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Oval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9A0CAE9D-4244-47E3-9140-1AC6713D9534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xmlns="" id="{53336013-E5FC-47B1-9C56-80CCF7FE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181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1"/>
                </a:solidFill>
              </a:rPr>
              <a:t>Can you check that there are 17? 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How can you be sure?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9AF33-2BCB-4919-AED8-E71301EB52A4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1830388"/>
            <a:ext cx="1044575" cy="3568700"/>
            <a:chOff x="4064000" y="1830388"/>
            <a:chExt cx="1043918" cy="3568701"/>
          </a:xfrm>
        </p:grpSpPr>
        <p:pic>
          <p:nvPicPr>
            <p:cNvPr id="14343" name="Picture 2">
              <a:extLst>
                <a:ext uri="{FF2B5EF4-FFF2-40B4-BE49-F238E27FC236}">
                  <a16:creationId xmlns:a16="http://schemas.microsoft.com/office/drawing/2014/main" xmlns="" id="{2CC27DD6-0D30-404F-B427-4F9DB618A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1830388"/>
              <a:ext cx="467350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">
              <a:extLst>
                <a:ext uri="{FF2B5EF4-FFF2-40B4-BE49-F238E27FC236}">
                  <a16:creationId xmlns:a16="http://schemas.microsoft.com/office/drawing/2014/main" xmlns="" id="{BB9D2DC6-3818-4BC6-A5F2-B444B186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216" y="2845943"/>
              <a:ext cx="461702" cy="255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2568DA74-07F6-4380-BCB3-DEDA50BE2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1E7AE4D-7399-4F25-923C-6FDC0B2F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spot the number 17 on the number line?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numbers are next to number 17?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8C2B012-D3F0-4992-87B6-2E841CD1DFE7}"/>
              </a:ext>
            </a:extLst>
          </p:cNvPr>
          <p:cNvSpPr/>
          <p:nvPr/>
        </p:nvSpPr>
        <p:spPr>
          <a:xfrm>
            <a:off x="2211388" y="2427288"/>
            <a:ext cx="5516562" cy="527050"/>
          </a:xfrm>
          <a:prstGeom prst="roundRect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20923C6-0A0D-4676-AE88-9BF3C148DB32}"/>
              </a:ext>
            </a:extLst>
          </p:cNvPr>
          <p:cNvSpPr/>
          <p:nvPr/>
        </p:nvSpPr>
        <p:spPr>
          <a:xfrm>
            <a:off x="1012825" y="1997075"/>
            <a:ext cx="1595438" cy="1595438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176B8-FAF0-4723-8B5E-D7042EFB80A0}"/>
              </a:ext>
            </a:extLst>
          </p:cNvPr>
          <p:cNvCxnSpPr>
            <a:cxnSpLocks/>
          </p:cNvCxnSpPr>
          <p:nvPr/>
        </p:nvCxnSpPr>
        <p:spPr>
          <a:xfrm>
            <a:off x="755650" y="5719763"/>
            <a:ext cx="7586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7" name="Group 30">
            <a:extLst>
              <a:ext uri="{FF2B5EF4-FFF2-40B4-BE49-F238E27FC236}">
                <a16:creationId xmlns:a16="http://schemas.microsoft.com/office/drawing/2014/main" xmlns="" id="{F9F99BE6-CB77-4C08-A10E-C6EC5CA9F688}"/>
              </a:ext>
            </a:extLst>
          </p:cNvPr>
          <p:cNvGrpSpPr>
            <a:grpSpLocks/>
          </p:cNvGrpSpPr>
          <p:nvPr/>
        </p:nvGrpSpPr>
        <p:grpSpPr bwMode="auto">
          <a:xfrm>
            <a:off x="779463" y="5435600"/>
            <a:ext cx="7545387" cy="284163"/>
            <a:chOff x="779985" y="5267058"/>
            <a:chExt cx="15008354" cy="3332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727E452-C336-458E-900D-A07550C09857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2AA4AD7-3FB6-4BB9-A1D0-8DBDD45934A6}"/>
                </a:ext>
              </a:extLst>
            </p:cNvPr>
            <p:cNvCxnSpPr/>
            <p:nvPr/>
          </p:nvCxnSpPr>
          <p:spPr>
            <a:xfrm>
              <a:off x="15346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269C36F-82C2-40B7-953C-86E1B4BAB5F7}"/>
                </a:ext>
              </a:extLst>
            </p:cNvPr>
            <p:cNvCxnSpPr/>
            <p:nvPr/>
          </p:nvCxnSpPr>
          <p:spPr>
            <a:xfrm>
              <a:off x="228934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2EBB02C-5559-4161-A313-7D4C8DACEABF}"/>
                </a:ext>
              </a:extLst>
            </p:cNvPr>
            <p:cNvCxnSpPr/>
            <p:nvPr/>
          </p:nvCxnSpPr>
          <p:spPr>
            <a:xfrm>
              <a:off x="304402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F8F6EBD-0D8C-4F31-92AA-14337D9A773D}"/>
                </a:ext>
              </a:extLst>
            </p:cNvPr>
            <p:cNvCxnSpPr/>
            <p:nvPr/>
          </p:nvCxnSpPr>
          <p:spPr>
            <a:xfrm>
              <a:off x="379870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7370083-8F39-4982-A575-59E12B0D3E8A}"/>
                </a:ext>
              </a:extLst>
            </p:cNvPr>
            <p:cNvCxnSpPr/>
            <p:nvPr/>
          </p:nvCxnSpPr>
          <p:spPr>
            <a:xfrm>
              <a:off x="45533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8D2BC5A-9226-4A87-8FEB-C7D856CB290A}"/>
                </a:ext>
              </a:extLst>
            </p:cNvPr>
            <p:cNvCxnSpPr/>
            <p:nvPr/>
          </p:nvCxnSpPr>
          <p:spPr>
            <a:xfrm>
              <a:off x="530491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C404B2D-F9B6-4454-8549-00D270F5EFAA}"/>
                </a:ext>
              </a:extLst>
            </p:cNvPr>
            <p:cNvCxnSpPr/>
            <p:nvPr/>
          </p:nvCxnSpPr>
          <p:spPr>
            <a:xfrm>
              <a:off x="60595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B2EB495-BB97-49EF-957E-47D810D910B3}"/>
                </a:ext>
              </a:extLst>
            </p:cNvPr>
            <p:cNvCxnSpPr/>
            <p:nvPr/>
          </p:nvCxnSpPr>
          <p:spPr>
            <a:xfrm>
              <a:off x="681427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A645086-8AA9-48F0-A383-C379F5CCBBB5}"/>
                </a:ext>
              </a:extLst>
            </p:cNvPr>
            <p:cNvCxnSpPr/>
            <p:nvPr/>
          </p:nvCxnSpPr>
          <p:spPr>
            <a:xfrm>
              <a:off x="756895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44E62D7-582C-440C-AE49-74FC87D8C092}"/>
                </a:ext>
              </a:extLst>
            </p:cNvPr>
            <p:cNvCxnSpPr/>
            <p:nvPr/>
          </p:nvCxnSpPr>
          <p:spPr>
            <a:xfrm>
              <a:off x="83236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727E452-C336-458E-900D-A07550C09857}"/>
                </a:ext>
              </a:extLst>
            </p:cNvPr>
            <p:cNvCxnSpPr/>
            <p:nvPr/>
          </p:nvCxnSpPr>
          <p:spPr>
            <a:xfrm>
              <a:off x="898358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2AA4AD7-3FB6-4BB9-A1D0-8DBDD45934A6}"/>
                </a:ext>
              </a:extLst>
            </p:cNvPr>
            <p:cNvCxnSpPr/>
            <p:nvPr/>
          </p:nvCxnSpPr>
          <p:spPr>
            <a:xfrm>
              <a:off x="97382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269C36F-82C2-40B7-953C-86E1B4BAB5F7}"/>
                </a:ext>
              </a:extLst>
            </p:cNvPr>
            <p:cNvCxnSpPr/>
            <p:nvPr/>
          </p:nvCxnSpPr>
          <p:spPr>
            <a:xfrm>
              <a:off x="1049294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2EBB02C-5559-4161-A313-7D4C8DACEABF}"/>
                </a:ext>
              </a:extLst>
            </p:cNvPr>
            <p:cNvCxnSpPr/>
            <p:nvPr/>
          </p:nvCxnSpPr>
          <p:spPr>
            <a:xfrm>
              <a:off x="112476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F8F6EBD-0D8C-4F31-92AA-14337D9A773D}"/>
                </a:ext>
              </a:extLst>
            </p:cNvPr>
            <p:cNvCxnSpPr/>
            <p:nvPr/>
          </p:nvCxnSpPr>
          <p:spPr>
            <a:xfrm>
              <a:off x="1200230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7370083-8F39-4982-A575-59E12B0D3E8A}"/>
                </a:ext>
              </a:extLst>
            </p:cNvPr>
            <p:cNvCxnSpPr/>
            <p:nvPr/>
          </p:nvCxnSpPr>
          <p:spPr>
            <a:xfrm>
              <a:off x="1275698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8D2BC5A-9226-4A87-8FEB-C7D856CB290A}"/>
                </a:ext>
              </a:extLst>
            </p:cNvPr>
            <p:cNvCxnSpPr/>
            <p:nvPr/>
          </p:nvCxnSpPr>
          <p:spPr>
            <a:xfrm>
              <a:off x="1350850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C404B2D-F9B6-4454-8549-00D270F5EFAA}"/>
                </a:ext>
              </a:extLst>
            </p:cNvPr>
            <p:cNvCxnSpPr/>
            <p:nvPr/>
          </p:nvCxnSpPr>
          <p:spPr>
            <a:xfrm>
              <a:off x="142631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EB2EB495-BB97-49EF-957E-47D810D910B3}"/>
                </a:ext>
              </a:extLst>
            </p:cNvPr>
            <p:cNvCxnSpPr/>
            <p:nvPr/>
          </p:nvCxnSpPr>
          <p:spPr>
            <a:xfrm>
              <a:off x="150178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A645086-8AA9-48F0-A383-C379F5CCBBB5}"/>
                </a:ext>
              </a:extLst>
            </p:cNvPr>
            <p:cNvCxnSpPr/>
            <p:nvPr/>
          </p:nvCxnSpPr>
          <p:spPr>
            <a:xfrm>
              <a:off x="1578833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TextBox 29">
            <a:extLst>
              <a:ext uri="{FF2B5EF4-FFF2-40B4-BE49-F238E27FC236}">
                <a16:creationId xmlns:a16="http://schemas.microsoft.com/office/drawing/2014/main" xmlns="" id="{D551D279-D095-474F-903F-3B45712C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5369" name="TextBox 32">
            <a:extLst>
              <a:ext uri="{FF2B5EF4-FFF2-40B4-BE49-F238E27FC236}">
                <a16:creationId xmlns:a16="http://schemas.microsoft.com/office/drawing/2014/main" xmlns="" id="{38380E67-DE15-40A7-8E1A-7819778A0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5370" name="TextBox 33">
            <a:extLst>
              <a:ext uri="{FF2B5EF4-FFF2-40B4-BE49-F238E27FC236}">
                <a16:creationId xmlns:a16="http://schemas.microsoft.com/office/drawing/2014/main" xmlns="" id="{A7DD0938-2EBC-40DE-B0C7-71BD6184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5371" name="TextBox 34">
            <a:extLst>
              <a:ext uri="{FF2B5EF4-FFF2-40B4-BE49-F238E27FC236}">
                <a16:creationId xmlns:a16="http://schemas.microsoft.com/office/drawing/2014/main" xmlns="" id="{DB12BF41-B999-424B-9737-02936299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5372" name="TextBox 35">
            <a:extLst>
              <a:ext uri="{FF2B5EF4-FFF2-40B4-BE49-F238E27FC236}">
                <a16:creationId xmlns:a16="http://schemas.microsoft.com/office/drawing/2014/main" xmlns="" id="{0C3EE02D-BB47-4D82-A746-B5BBB50E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5373" name="TextBox 36">
            <a:extLst>
              <a:ext uri="{FF2B5EF4-FFF2-40B4-BE49-F238E27FC236}">
                <a16:creationId xmlns:a16="http://schemas.microsoft.com/office/drawing/2014/main" xmlns="" id="{87DE0063-CD65-4A61-B01E-F8DB1290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4989513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5374" name="TextBox 37">
            <a:extLst>
              <a:ext uri="{FF2B5EF4-FFF2-40B4-BE49-F238E27FC236}">
                <a16:creationId xmlns:a16="http://schemas.microsoft.com/office/drawing/2014/main" xmlns="" id="{9101D6DA-B254-4B3F-8713-F197D6E7A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5375" name="TextBox 38">
            <a:extLst>
              <a:ext uri="{FF2B5EF4-FFF2-40B4-BE49-F238E27FC236}">
                <a16:creationId xmlns:a16="http://schemas.microsoft.com/office/drawing/2014/main" xmlns="" id="{532F9803-944C-4635-833D-043A50B26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5376" name="TextBox 39">
            <a:extLst>
              <a:ext uri="{FF2B5EF4-FFF2-40B4-BE49-F238E27FC236}">
                <a16:creationId xmlns:a16="http://schemas.microsoft.com/office/drawing/2014/main" xmlns="" id="{28434ED6-D1B2-4CDB-B399-C11E08C6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5377" name="TextBox 40">
            <a:extLst>
              <a:ext uri="{FF2B5EF4-FFF2-40B4-BE49-F238E27FC236}">
                <a16:creationId xmlns:a16="http://schemas.microsoft.com/office/drawing/2014/main" xmlns="" id="{554369CB-313D-4F9A-AD38-61D600BC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5378" name="TextBox 41">
            <a:extLst>
              <a:ext uri="{FF2B5EF4-FFF2-40B4-BE49-F238E27FC236}">
                <a16:creationId xmlns:a16="http://schemas.microsoft.com/office/drawing/2014/main" xmlns="" id="{2DE3BC2E-6EF5-4335-AB5C-3C6529ED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987925"/>
            <a:ext cx="636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A8E8"/>
                </a:solidFill>
              </a:rPr>
              <a:t>10</a:t>
            </a:r>
          </a:p>
        </p:txBody>
      </p:sp>
      <p:sp>
        <p:nvSpPr>
          <p:cNvPr id="15379" name="TextBox 29">
            <a:extLst>
              <a:ext uri="{FF2B5EF4-FFF2-40B4-BE49-F238E27FC236}">
                <a16:creationId xmlns:a16="http://schemas.microsoft.com/office/drawing/2014/main" xmlns="" id="{08313F1C-220D-4EF4-BDF6-6DC3B7CF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15380" name="TextBox 32">
            <a:extLst>
              <a:ext uri="{FF2B5EF4-FFF2-40B4-BE49-F238E27FC236}">
                <a16:creationId xmlns:a16="http://schemas.microsoft.com/office/drawing/2014/main" xmlns="" id="{C200FE39-7124-4BF7-AE5E-9B4985B1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15381" name="TextBox 33">
            <a:extLst>
              <a:ext uri="{FF2B5EF4-FFF2-40B4-BE49-F238E27FC236}">
                <a16:creationId xmlns:a16="http://schemas.microsoft.com/office/drawing/2014/main" xmlns="" id="{2C7DA158-39FB-4BB6-A0FA-8EE37CE91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49784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9285"/>
                </a:solidFill>
              </a:rPr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2F6C32-AE42-45F0-B747-1073C9E6D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7170" flipH="1">
            <a:off x="1649413" y="1889125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34">
            <a:extLst>
              <a:ext uri="{FF2B5EF4-FFF2-40B4-BE49-F238E27FC236}">
                <a16:creationId xmlns:a16="http://schemas.microsoft.com/office/drawing/2014/main" xmlns="" id="{303452E2-86B2-42CF-A12B-F466F5B9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4987925"/>
            <a:ext cx="557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6AF"/>
                </a:solidFill>
              </a:rPr>
              <a:t>14</a:t>
            </a:r>
          </a:p>
        </p:txBody>
      </p:sp>
      <p:sp>
        <p:nvSpPr>
          <p:cNvPr id="15384" name="TextBox 35">
            <a:extLst>
              <a:ext uri="{FF2B5EF4-FFF2-40B4-BE49-F238E27FC236}">
                <a16:creationId xmlns:a16="http://schemas.microsoft.com/office/drawing/2014/main" xmlns="" id="{0D364559-BE93-421F-9CA6-2D6F28CC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653B8F"/>
                </a:solidFill>
              </a:rPr>
              <a:t>15</a:t>
            </a:r>
          </a:p>
        </p:txBody>
      </p:sp>
      <p:sp>
        <p:nvSpPr>
          <p:cNvPr id="15385" name="TextBox 36">
            <a:extLst>
              <a:ext uri="{FF2B5EF4-FFF2-40B4-BE49-F238E27FC236}">
                <a16:creationId xmlns:a16="http://schemas.microsoft.com/office/drawing/2014/main" xmlns="" id="{72D823DC-CA77-4217-B540-8326161C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4989513"/>
            <a:ext cx="52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08213"/>
                </a:solidFill>
              </a:rPr>
              <a:t>16</a:t>
            </a:r>
          </a:p>
        </p:txBody>
      </p:sp>
      <p:sp>
        <p:nvSpPr>
          <p:cNvPr id="15386" name="TextBox 37">
            <a:extLst>
              <a:ext uri="{FF2B5EF4-FFF2-40B4-BE49-F238E27FC236}">
                <a16:creationId xmlns:a16="http://schemas.microsoft.com/office/drawing/2014/main" xmlns="" id="{5F927CCB-88FF-4A44-A4AC-6EE7609C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987925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A673AE"/>
                </a:solidFill>
              </a:rPr>
              <a:t>17</a:t>
            </a:r>
          </a:p>
        </p:txBody>
      </p:sp>
      <p:sp>
        <p:nvSpPr>
          <p:cNvPr id="15387" name="TextBox 38">
            <a:extLst>
              <a:ext uri="{FF2B5EF4-FFF2-40B4-BE49-F238E27FC236}">
                <a16:creationId xmlns:a16="http://schemas.microsoft.com/office/drawing/2014/main" xmlns="" id="{7AB7D704-ED50-433B-9220-6A95C4894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4987925"/>
            <a:ext cx="531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9506C"/>
                </a:solidFill>
              </a:rPr>
              <a:t>18</a:t>
            </a:r>
          </a:p>
        </p:txBody>
      </p:sp>
      <p:sp>
        <p:nvSpPr>
          <p:cNvPr id="15388" name="TextBox 39">
            <a:extLst>
              <a:ext uri="{FF2B5EF4-FFF2-40B4-BE49-F238E27FC236}">
                <a16:creationId xmlns:a16="http://schemas.microsoft.com/office/drawing/2014/main" xmlns="" id="{602AB1A5-24AB-4C30-B1F5-14D066C51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4987925"/>
            <a:ext cx="49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87BD31"/>
                </a:solidFill>
              </a:rPr>
              <a:t>19</a:t>
            </a:r>
          </a:p>
        </p:txBody>
      </p:sp>
      <p:sp>
        <p:nvSpPr>
          <p:cNvPr id="15389" name="TextBox 40">
            <a:extLst>
              <a:ext uri="{FF2B5EF4-FFF2-40B4-BE49-F238E27FC236}">
                <a16:creationId xmlns:a16="http://schemas.microsoft.com/office/drawing/2014/main" xmlns="" id="{595A6F3F-7BCC-4AA8-8E27-D2183059F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4987925"/>
            <a:ext cx="58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768AD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-1.48148E-6 C 0.00191 0.00023 0.00486 0.00093 0.00712 0.00185 C 0.0125 0.00417 0.00729 0.00255 0.01198 0.00486 C 0.01337 0.00533 0.01458 0.00533 0.0151 0.00625 C 0.02222 0.01019 0.0151 0.00787 0.02309 0.01134 C 0.02448 0.0125 0.02587 0.0125 0.02726 0.0132 C 0.02917 0.01389 0.03021 0.01528 0.0316 0.01597 C 0.03455 0.01829 0.03733 0.01898 0.04115 0.02153 C 0.04288 0.02315 0.04427 0.025 0.04618 0.02616 C 0.04896 0.02708 0.05122 0.02755 0.05365 0.02824 C 0.05469 0.02917 0.05608 0.03079 0.05851 0.03125 L 0.07188 0.03843 L 0.07674 0.04121 C 0.0875 0.05324 0.07656 0.04259 0.08663 0.04815 C 0.08889 0.04954 0.08993 0.05162 0.09167 0.05278 C 0.09306 0.05347 0.09497 0.05347 0.09635 0.05394 C 0.09844 0.05463 0.09983 0.05556 0.10174 0.05695 C 0.10313 0.05764 0.10451 0.05903 0.1059 0.05949 C 0.11441 0.06227 0.11198 0.05903 0.11892 0.06227 C 0.12934 0.06736 0.11701 0.06343 0.13177 0.07083 C 0.13785 0.07431 0.13073 0.07014 0.14097 0.075 C 0.14184 0.07546 0.14254 0.07593 0.14375 0.07639 C 0.14583 0.07708 0.14844 0.07732 0.15052 0.07778 C 0.15451 0.08056 0.15104 0.07824 0.15747 0.08056 C 0.17014 0.08496 0.16024 0.08264 0.17379 0.08496 C 0.18646 0.09051 0.17379 0.08542 0.18802 0.08889 C 0.19236 0.09051 0.1974 0.09167 0.20156 0.09329 C 0.20434 0.09398 0.20712 0.09398 0.20955 0.09445 C 0.22882 0.1 0.20677 0.0956 0.22604 0.09908 C 0.22795 0.1007 0.23038 0.10208 0.23368 0.10347 C 0.23507 0.10394 0.23698 0.10394 0.23872 0.1044 C 0.24028 0.10509 0.24254 0.10533 0.24427 0.10579 C 0.24635 0.10695 0.24896 0.1081 0.25191 0.10833 C 0.25573 0.10949 0.2599 0.10949 0.26406 0.11019 L 0.26875 0.11158 C 0.27014 0.11204 0.27153 0.11273 0.27309 0.11296 C 0.275 0.1132 0.27674 0.11366 0.27917 0.11435 C 0.28715 0.12083 0.27674 0.1132 0.29219 0.11829 C 0.29358 0.11875 0.2941 0.1206 0.29497 0.1213 C 0.29688 0.12246 0.29844 0.12361 0.30087 0.12408 C 0.30313 0.12546 0.30451 0.12732 0.30625 0.12847 C 0.30729 0.12894 0.30816 0.12894 0.3092 0.12986 C 0.31059 0.13102 0.31233 0.13287 0.31424 0.13403 C 0.31563 0.13496 0.31701 0.13496 0.31892 0.13496 L 0.32934 0.14236 C 0.3309 0.14259 0.3316 0.14352 0.33264 0.14398 C 0.34444 0.15185 0.33698 0.14722 0.34358 0.15093 C 0.34427 0.15185 0.34497 0.15347 0.34566 0.15371 C 0.34826 0.15509 0.35382 0.15625 0.35382 0.15671 C 0.35521 0.15741 0.35625 0.15833 0.35694 0.15926 C 0.36163 0.16204 0.36094 0.16065 0.36649 0.16759 C 0.36788 0.16921 0.36892 0.17153 0.37118 0.17361 C 0.3717 0.17454 0.37257 0.175 0.37361 0.17616 C 0.375 0.17778 0.37639 0.18009 0.3776 0.18171 C 0.38004 0.18426 0.38281 0.18588 0.38472 0.18866 C 0.39236 0.20093 0.38767 0.19468 0.39688 0.20556 C 0.39792 0.20718 0.39948 0.20787 0.40069 0.20996 C 0.40208 0.21273 0.40313 0.21574 0.40538 0.21829 C 0.40556 0.21898 0.40642 0.21898 0.40694 0.21968 C 0.40885 0.22269 0.41024 0.225 0.41146 0.22801 C 0.41163 0.2294 0.41215 0.23125 0.41285 0.23218 C 0.41354 0.23403 0.41424 0.23519 0.41493 0.23658 C 0.41528 0.2382 0.41528 0.24005 0.41632 0.2419 C 0.41632 0.24352 0.41892 0.2463 0.41892 0.24746 L 0.41892 0.2463 " pathEditMode="relative" rAng="0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DE231319-A2F2-4348-A29F-5538FAB7E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7D0675F1-F8D9-4114-B122-BAFD5443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How about this number line?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spot the number 17?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58B61C5-148E-47BA-89B2-BB937D0B86C2}"/>
              </a:ext>
            </a:extLst>
          </p:cNvPr>
          <p:cNvSpPr/>
          <p:nvPr/>
        </p:nvSpPr>
        <p:spPr>
          <a:xfrm>
            <a:off x="755650" y="5434013"/>
            <a:ext cx="3816350" cy="654050"/>
          </a:xfrm>
          <a:prstGeom prst="roundRect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ED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6390" name="Group 2">
            <a:extLst>
              <a:ext uri="{FF2B5EF4-FFF2-40B4-BE49-F238E27FC236}">
                <a16:creationId xmlns:a16="http://schemas.microsoft.com/office/drawing/2014/main" xmlns="" id="{6AA144BB-8085-43E1-8902-EB4EB37C4D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245769" y="3567906"/>
            <a:ext cx="4603750" cy="173038"/>
            <a:chOff x="755650" y="5435599"/>
            <a:chExt cx="7586663" cy="2841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BA176B8-FAF0-4723-8B5E-D7042EFB80A0}"/>
                </a:ext>
              </a:extLst>
            </p:cNvPr>
            <p:cNvCxnSpPr>
              <a:cxnSpLocks/>
            </p:cNvCxnSpPr>
            <p:nvPr/>
          </p:nvCxnSpPr>
          <p:spPr>
            <a:xfrm>
              <a:off x="755650" y="5698907"/>
              <a:ext cx="7586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14" name="Group 30">
              <a:extLst>
                <a:ext uri="{FF2B5EF4-FFF2-40B4-BE49-F238E27FC236}">
                  <a16:creationId xmlns:a16="http://schemas.microsoft.com/office/drawing/2014/main" xmlns="" id="{A114F947-D70C-40E6-8FE7-289F0E161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463" y="5435599"/>
              <a:ext cx="7545231" cy="284163"/>
              <a:chOff x="779985" y="5267058"/>
              <a:chExt cx="15008354" cy="33328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C727E452-C336-458E-900D-A07550C09857}"/>
                  </a:ext>
                </a:extLst>
              </p:cNvPr>
              <p:cNvCxnSpPr/>
              <p:nvPr/>
            </p:nvCxnSpPr>
            <p:spPr>
              <a:xfrm>
                <a:off x="779452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72AA4AD7-3FB6-4BB9-A1D0-8DBDD45934A6}"/>
                  </a:ext>
                </a:extLst>
              </p:cNvPr>
              <p:cNvCxnSpPr/>
              <p:nvPr/>
            </p:nvCxnSpPr>
            <p:spPr>
              <a:xfrm>
                <a:off x="153398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6269C36F-82C2-40B7-953C-86E1B4BAB5F7}"/>
                  </a:ext>
                </a:extLst>
              </p:cNvPr>
              <p:cNvCxnSpPr/>
              <p:nvPr/>
            </p:nvCxnSpPr>
            <p:spPr>
              <a:xfrm>
                <a:off x="228852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52EBB02C-5559-4161-A313-7D4C8DACEABF}"/>
                  </a:ext>
                </a:extLst>
              </p:cNvPr>
              <p:cNvCxnSpPr/>
              <p:nvPr/>
            </p:nvCxnSpPr>
            <p:spPr>
              <a:xfrm>
                <a:off x="304306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5F8F6EBD-0D8C-4F31-92AA-14337D9A773D}"/>
                  </a:ext>
                </a:extLst>
              </p:cNvPr>
              <p:cNvCxnSpPr/>
              <p:nvPr/>
            </p:nvCxnSpPr>
            <p:spPr>
              <a:xfrm>
                <a:off x="379760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7370083-8F39-4982-A575-59E12B0D3E8A}"/>
                  </a:ext>
                </a:extLst>
              </p:cNvPr>
              <p:cNvCxnSpPr/>
              <p:nvPr/>
            </p:nvCxnSpPr>
            <p:spPr>
              <a:xfrm>
                <a:off x="455214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8D2BC5A-9226-4A87-8FEB-C7D856CB290A}"/>
                  </a:ext>
                </a:extLst>
              </p:cNvPr>
              <p:cNvCxnSpPr/>
              <p:nvPr/>
            </p:nvCxnSpPr>
            <p:spPr>
              <a:xfrm>
                <a:off x="530668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7C404B2D-F9B6-4454-8549-00D270F5EFAA}"/>
                  </a:ext>
                </a:extLst>
              </p:cNvPr>
              <p:cNvCxnSpPr/>
              <p:nvPr/>
            </p:nvCxnSpPr>
            <p:spPr>
              <a:xfrm>
                <a:off x="606121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EB2EB495-BB97-49EF-957E-47D810D910B3}"/>
                  </a:ext>
                </a:extLst>
              </p:cNvPr>
              <p:cNvCxnSpPr/>
              <p:nvPr/>
            </p:nvCxnSpPr>
            <p:spPr>
              <a:xfrm>
                <a:off x="681575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4A645086-8AA9-48F0-A383-C379F5CCBBB5}"/>
                  </a:ext>
                </a:extLst>
              </p:cNvPr>
              <p:cNvCxnSpPr/>
              <p:nvPr/>
            </p:nvCxnSpPr>
            <p:spPr>
              <a:xfrm>
                <a:off x="757029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A44E62D7-582C-440C-AE49-74FC87D8C092}"/>
                  </a:ext>
                </a:extLst>
              </p:cNvPr>
              <p:cNvCxnSpPr/>
              <p:nvPr/>
            </p:nvCxnSpPr>
            <p:spPr>
              <a:xfrm>
                <a:off x="832483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C727E452-C336-458E-900D-A07550C09857}"/>
                  </a:ext>
                </a:extLst>
              </p:cNvPr>
              <p:cNvCxnSpPr/>
              <p:nvPr/>
            </p:nvCxnSpPr>
            <p:spPr>
              <a:xfrm>
                <a:off x="898050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72AA4AD7-3FB6-4BB9-A1D0-8DBDD45934A6}"/>
                  </a:ext>
                </a:extLst>
              </p:cNvPr>
              <p:cNvCxnSpPr/>
              <p:nvPr/>
            </p:nvCxnSpPr>
            <p:spPr>
              <a:xfrm>
                <a:off x="973504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6269C36F-82C2-40B7-953C-86E1B4BAB5F7}"/>
                  </a:ext>
                </a:extLst>
              </p:cNvPr>
              <p:cNvCxnSpPr/>
              <p:nvPr/>
            </p:nvCxnSpPr>
            <p:spPr>
              <a:xfrm>
                <a:off x="1048958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52EBB02C-5559-4161-A313-7D4C8DACEABF}"/>
                  </a:ext>
                </a:extLst>
              </p:cNvPr>
              <p:cNvCxnSpPr/>
              <p:nvPr/>
            </p:nvCxnSpPr>
            <p:spPr>
              <a:xfrm>
                <a:off x="1124411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F8F6EBD-0D8C-4F31-92AA-14337D9A773D}"/>
                  </a:ext>
                </a:extLst>
              </p:cNvPr>
              <p:cNvCxnSpPr/>
              <p:nvPr/>
            </p:nvCxnSpPr>
            <p:spPr>
              <a:xfrm>
                <a:off x="1199865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E7370083-8F39-4982-A575-59E12B0D3E8A}"/>
                  </a:ext>
                </a:extLst>
              </p:cNvPr>
              <p:cNvCxnSpPr/>
              <p:nvPr/>
            </p:nvCxnSpPr>
            <p:spPr>
              <a:xfrm>
                <a:off x="1275319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8D2BC5A-9226-4A87-8FEB-C7D856CB290A}"/>
                  </a:ext>
                </a:extLst>
              </p:cNvPr>
              <p:cNvCxnSpPr/>
              <p:nvPr/>
            </p:nvCxnSpPr>
            <p:spPr>
              <a:xfrm>
                <a:off x="1350773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7C404B2D-F9B6-4454-8549-00D270F5EFAA}"/>
                  </a:ext>
                </a:extLst>
              </p:cNvPr>
              <p:cNvCxnSpPr/>
              <p:nvPr/>
            </p:nvCxnSpPr>
            <p:spPr>
              <a:xfrm>
                <a:off x="1426227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EB2EB495-BB97-49EF-957E-47D810D910B3}"/>
                  </a:ext>
                </a:extLst>
              </p:cNvPr>
              <p:cNvCxnSpPr/>
              <p:nvPr/>
            </p:nvCxnSpPr>
            <p:spPr>
              <a:xfrm>
                <a:off x="1501681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4A645086-8AA9-48F0-A383-C379F5CCBBB5}"/>
                  </a:ext>
                </a:extLst>
              </p:cNvPr>
              <p:cNvCxnSpPr/>
              <p:nvPr/>
            </p:nvCxnSpPr>
            <p:spPr>
              <a:xfrm>
                <a:off x="1578696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91" name="TextBox 29">
            <a:extLst>
              <a:ext uri="{FF2B5EF4-FFF2-40B4-BE49-F238E27FC236}">
                <a16:creationId xmlns:a16="http://schemas.microsoft.com/office/drawing/2014/main" xmlns="" id="{947309A0-C70F-4D15-A323-76D2CE03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8245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6392" name="TextBox 32">
            <a:extLst>
              <a:ext uri="{FF2B5EF4-FFF2-40B4-BE49-F238E27FC236}">
                <a16:creationId xmlns:a16="http://schemas.microsoft.com/office/drawing/2014/main" xmlns="" id="{2384906A-3A6A-4850-AA10-902608535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52767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6393" name="TextBox 33">
            <a:extLst>
              <a:ext uri="{FF2B5EF4-FFF2-40B4-BE49-F238E27FC236}">
                <a16:creationId xmlns:a16="http://schemas.microsoft.com/office/drawing/2014/main" xmlns="" id="{75940CAF-5FD3-4735-8E23-A722A768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2752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6394" name="TextBox 34">
            <a:extLst>
              <a:ext uri="{FF2B5EF4-FFF2-40B4-BE49-F238E27FC236}">
                <a16:creationId xmlns:a16="http://schemas.microsoft.com/office/drawing/2014/main" xmlns="" id="{7005330A-5579-48E6-A534-5F7361F8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506571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6395" name="TextBox 35">
            <a:extLst>
              <a:ext uri="{FF2B5EF4-FFF2-40B4-BE49-F238E27FC236}">
                <a16:creationId xmlns:a16="http://schemas.microsoft.com/office/drawing/2014/main" xmlns="" id="{FF089492-3B6D-40A3-B786-F288417F9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8355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6396" name="TextBox 36">
            <a:extLst>
              <a:ext uri="{FF2B5EF4-FFF2-40B4-BE49-F238E27FC236}">
                <a16:creationId xmlns:a16="http://schemas.microsoft.com/office/drawing/2014/main" xmlns="" id="{829C5BF0-AED3-4D5D-B64C-9D37A209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46037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6397" name="TextBox 37">
            <a:extLst>
              <a:ext uri="{FF2B5EF4-FFF2-40B4-BE49-F238E27FC236}">
                <a16:creationId xmlns:a16="http://schemas.microsoft.com/office/drawing/2014/main" xmlns="" id="{3BD08CA6-5C6A-495D-A956-D8E33640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3608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6398" name="TextBox 38">
            <a:extLst>
              <a:ext uri="{FF2B5EF4-FFF2-40B4-BE49-F238E27FC236}">
                <a16:creationId xmlns:a16="http://schemas.microsoft.com/office/drawing/2014/main" xmlns="" id="{D5B79FE4-5DD7-44AD-8AE5-629DFAA2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414020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6399" name="TextBox 39">
            <a:extLst>
              <a:ext uri="{FF2B5EF4-FFF2-40B4-BE49-F238E27FC236}">
                <a16:creationId xmlns:a16="http://schemas.microsoft.com/office/drawing/2014/main" xmlns="" id="{2387ECC0-05AB-4C4E-8903-AE82D79D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391001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6400" name="TextBox 40">
            <a:extLst>
              <a:ext uri="{FF2B5EF4-FFF2-40B4-BE49-F238E27FC236}">
                <a16:creationId xmlns:a16="http://schemas.microsoft.com/office/drawing/2014/main" xmlns="" id="{DDB87568-6735-4048-B1D4-EA7B87FA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695700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6401" name="TextBox 41">
            <a:extLst>
              <a:ext uri="{FF2B5EF4-FFF2-40B4-BE49-F238E27FC236}">
                <a16:creationId xmlns:a16="http://schemas.microsoft.com/office/drawing/2014/main" xmlns="" id="{3A06301A-F9F2-4FF4-82A9-31A5DE7A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3457575"/>
            <a:ext cx="63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10</a:t>
            </a:r>
          </a:p>
        </p:txBody>
      </p:sp>
      <p:sp>
        <p:nvSpPr>
          <p:cNvPr id="16402" name="TextBox 29">
            <a:extLst>
              <a:ext uri="{FF2B5EF4-FFF2-40B4-BE49-F238E27FC236}">
                <a16:creationId xmlns:a16="http://schemas.microsoft.com/office/drawing/2014/main" xmlns="" id="{10D90BCA-4192-4A60-A931-B4DFCF28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318293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11</a:t>
            </a:r>
            <a:endParaRPr lang="en-GB" altLang="en-US" sz="2400" b="1">
              <a:solidFill>
                <a:srgbClr val="C9085B"/>
              </a:solidFill>
            </a:endParaRPr>
          </a:p>
        </p:txBody>
      </p:sp>
      <p:sp>
        <p:nvSpPr>
          <p:cNvPr id="16403" name="TextBox 32">
            <a:extLst>
              <a:ext uri="{FF2B5EF4-FFF2-40B4-BE49-F238E27FC236}">
                <a16:creationId xmlns:a16="http://schemas.microsoft.com/office/drawing/2014/main" xmlns="" id="{B95E85E3-116C-4955-8CD6-4FFE1703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3027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16404" name="TextBox 33">
            <a:extLst>
              <a:ext uri="{FF2B5EF4-FFF2-40B4-BE49-F238E27FC236}">
                <a16:creationId xmlns:a16="http://schemas.microsoft.com/office/drawing/2014/main" xmlns="" id="{7112B930-95E1-4F26-B472-7387BFA2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28051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13</a:t>
            </a:r>
          </a:p>
        </p:txBody>
      </p:sp>
      <p:sp>
        <p:nvSpPr>
          <p:cNvPr id="16405" name="TextBox 34">
            <a:extLst>
              <a:ext uri="{FF2B5EF4-FFF2-40B4-BE49-F238E27FC236}">
                <a16:creationId xmlns:a16="http://schemas.microsoft.com/office/drawing/2014/main" xmlns="" id="{5CDFAA66-3737-4328-B104-B8A6D1D0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2566988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14</a:t>
            </a:r>
          </a:p>
        </p:txBody>
      </p:sp>
      <p:sp>
        <p:nvSpPr>
          <p:cNvPr id="16406" name="TextBox 35">
            <a:extLst>
              <a:ext uri="{FF2B5EF4-FFF2-40B4-BE49-F238E27FC236}">
                <a16:creationId xmlns:a16="http://schemas.microsoft.com/office/drawing/2014/main" xmlns="" id="{3F9140F0-A396-45E0-BE2F-A17DFA65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23352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15</a:t>
            </a:r>
          </a:p>
        </p:txBody>
      </p:sp>
      <p:sp>
        <p:nvSpPr>
          <p:cNvPr id="16407" name="TextBox 36">
            <a:extLst>
              <a:ext uri="{FF2B5EF4-FFF2-40B4-BE49-F238E27FC236}">
                <a16:creationId xmlns:a16="http://schemas.microsoft.com/office/drawing/2014/main" xmlns="" id="{5EBCECA7-D88F-4CD1-8F9A-F8D2CC98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2120900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16</a:t>
            </a:r>
          </a:p>
        </p:txBody>
      </p:sp>
      <p:sp>
        <p:nvSpPr>
          <p:cNvPr id="16408" name="TextBox 37">
            <a:extLst>
              <a:ext uri="{FF2B5EF4-FFF2-40B4-BE49-F238E27FC236}">
                <a16:creationId xmlns:a16="http://schemas.microsoft.com/office/drawing/2014/main" xmlns="" id="{ED8A8517-0CF8-4B74-8B57-E08784936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1885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17</a:t>
            </a:r>
          </a:p>
        </p:txBody>
      </p:sp>
      <p:sp>
        <p:nvSpPr>
          <p:cNvPr id="16409" name="TextBox 38">
            <a:extLst>
              <a:ext uri="{FF2B5EF4-FFF2-40B4-BE49-F238E27FC236}">
                <a16:creationId xmlns:a16="http://schemas.microsoft.com/office/drawing/2014/main" xmlns="" id="{E2A9F1E7-B9ED-4992-879E-4188A3215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655763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E9506C"/>
                </a:solidFill>
              </a:rPr>
              <a:t>18</a:t>
            </a:r>
          </a:p>
        </p:txBody>
      </p:sp>
      <p:sp>
        <p:nvSpPr>
          <p:cNvPr id="16410" name="TextBox 39">
            <a:extLst>
              <a:ext uri="{FF2B5EF4-FFF2-40B4-BE49-F238E27FC236}">
                <a16:creationId xmlns:a16="http://schemas.microsoft.com/office/drawing/2014/main" xmlns="" id="{371AED04-85BD-4F2B-BAFF-137BAEAC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143192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19</a:t>
            </a:r>
          </a:p>
        </p:txBody>
      </p:sp>
      <p:sp>
        <p:nvSpPr>
          <p:cNvPr id="16411" name="TextBox 40">
            <a:extLst>
              <a:ext uri="{FF2B5EF4-FFF2-40B4-BE49-F238E27FC236}">
                <a16:creationId xmlns:a16="http://schemas.microsoft.com/office/drawing/2014/main" xmlns="" id="{C259DFDC-F1A3-4E83-BA40-975A4CB7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1176338"/>
            <a:ext cx="58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E7319A-14A8-436D-B5ED-3C766EB9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948">
            <a:off x="2259013" y="2720975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139 L 3.05556E-6 0.00162 C 0.00191 0.00347 0.00434 0.00578 0.00642 0.00833 C 0.00955 0.0118 0.00659 0.01088 0.01059 0.01389 C 0.01215 0.01504 0.01545 0.0169 0.01545 0.01713 C 0.01614 0.01759 0.01649 0.01898 0.01718 0.01967 C 0.01823 0.0206 0.01944 0.0206 0.02031 0.02106 C 0.0243 0.02222 0.02795 0.02291 0.03194 0.02384 C 0.03871 0.02662 0.03368 0.02477 0.04514 0.02662 L 0.05347 0.02847 L 0.09062 0.02662 C 0.09618 0.02639 0.10173 0.02616 0.10729 0.02523 C 0.11041 0.02477 0.11389 0.02338 0.11701 0.02245 L 0.12205 0.02106 C 0.1276 0.01759 0.12066 0.02153 0.12864 0.01805 C 0.12951 0.01782 0.13021 0.01736 0.13107 0.0169 C 0.13611 0.01412 0.13611 0.01435 0.14027 0.0125 C 0.14132 0.01157 0.14236 0.01041 0.14357 0.00972 C 0.14462 0.00903 0.14583 0.00903 0.14687 0.00833 C 0.14774 0.00764 0.14826 0.00625 0.1493 0.00555 C 0.15 0.00486 0.15087 0.00463 0.15173 0.00393 C 0.15399 0.00254 0.15607 -0.00023 0.15833 -0.00139 C 0.1592 -0.00209 0.15989 -0.00232 0.16093 -0.00301 C 0.16649 -0.00787 0.15955 -0.00463 0.16736 -0.00718 C 0.16805 -0.00834 0.1684 -0.00926 0.16909 -0.00996 C 0.18264 -0.02153 0.16718 -0.00579 0.17725 -0.01551 C 0.1783 -0.01644 0.17899 -0.01783 0.17968 -0.01852 C 0.18073 -0.01922 0.18159 -0.01922 0.18229 -0.01991 C 0.18455 -0.02176 0.18663 -0.02384 0.18889 -0.02547 C 0.19027 -0.02662 0.19184 -0.02709 0.19305 -0.02824 C 0.19427 -0.02963 0.19514 -0.03125 0.19635 -0.03264 C 0.20052 -0.0375 0.20121 -0.0375 0.20625 -0.04121 C 0.20677 -0.04236 0.20712 -0.04422 0.20798 -0.04514 C 0.21007 -0.04884 0.21284 -0.0507 0.21527 -0.05371 C 0.21771 -0.05625 0.21979 -0.05949 0.22205 -0.06227 C 0.22309 -0.06343 0.22413 -0.06505 0.22517 -0.06644 C 0.22604 -0.06713 0.22691 -0.06806 0.22777 -0.06922 C 0.23281 -0.07662 0.22882 -0.07361 0.2335 -0.07616 C 0.23437 -0.07778 0.23507 -0.07917 0.23593 -0.08056 C 0.23732 -0.08241 0.23889 -0.08403 0.2401 -0.08611 C 0.2408 -0.08727 0.24097 -0.08912 0.24184 -0.09028 C 0.24288 -0.09213 0.24409 -0.09283 0.24514 -0.09445 C 0.25173 -0.10579 0.24392 -0.09468 0.24913 -0.10579 C 0.25069 -0.10903 0.25295 -0.11088 0.25416 -0.11435 C 0.25468 -0.11574 0.25521 -0.11736 0.25573 -0.11852 C 0.25659 -0.12014 0.25764 -0.1213 0.25833 -0.12269 C 0.26389 -0.13588 0.25833 -0.12547 0.2625 -0.13264 C 0.26302 -0.13449 0.26337 -0.13634 0.26406 -0.1382 C 0.2651 -0.14097 0.26649 -0.14375 0.26736 -0.14676 L 0.27066 -0.1581 C 0.27135 -0.15972 0.2717 -0.16204 0.27239 -0.16366 L 0.27482 -0.16922 C 0.27534 -0.17199 0.27587 -0.175 0.27656 -0.17755 C 0.27691 -0.17986 0.27847 -0.18611 0.27899 -0.18889 L 0.28055 -0.20023 C 0.2809 -0.20301 0.28107 -0.20602 0.28159 -0.2088 C 0.28194 -0.21158 0.28316 -0.2169 0.28316 -0.2169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1047</TotalTime>
  <Words>466</Words>
  <Application>Microsoft Office PowerPoint</Application>
  <PresentationFormat>On-screen Show (4:3)</PresentationFormat>
  <Paragraphs>122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Twinkl SemiBold</vt:lpstr>
      <vt:lpstr>Sassoon Infant Rg</vt:lpstr>
      <vt:lpstr>Twinkl</vt:lpstr>
      <vt:lpstr>Office Theme</vt:lpstr>
      <vt:lpstr>PowerPoint Presentation</vt:lpstr>
      <vt:lpstr>All about the Number…</vt:lpstr>
      <vt:lpstr>All about the Number 17</vt:lpstr>
      <vt:lpstr>Ten-Frames</vt:lpstr>
      <vt:lpstr>Number Words</vt:lpstr>
      <vt:lpstr>Number Shapes</vt:lpstr>
      <vt:lpstr>Cube Towers</vt:lpstr>
      <vt:lpstr>Number Lines</vt:lpstr>
      <vt:lpstr>Number Lines</vt:lpstr>
      <vt:lpstr>Let’s Try Together! </vt:lpstr>
      <vt:lpstr>PowerPoint Presentation</vt:lpstr>
      <vt:lpstr>Well done! </vt:lpstr>
      <vt:lpstr>PowerPoint Presentation</vt:lpstr>
      <vt:lpstr>PowerPoint Presentation</vt:lpstr>
      <vt:lpstr>Numbers as Labels</vt:lpstr>
      <vt:lpstr>Numbers Everywhere!</vt:lpstr>
      <vt:lpstr>Number 17 Challenges</vt:lpstr>
      <vt:lpstr>Challenge</vt:lpstr>
      <vt:lpstr>Challenge</vt:lpstr>
      <vt:lpstr>Challenge</vt:lpstr>
      <vt:lpstr>Challenge</vt:lpstr>
      <vt:lpstr>Congratulations!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Miss Sutherland</cp:lastModifiedBy>
  <cp:revision>88</cp:revision>
  <dcterms:created xsi:type="dcterms:W3CDTF">2018-07-09T14:39:38Z</dcterms:created>
  <dcterms:modified xsi:type="dcterms:W3CDTF">2020-05-04T11:33:18Z</dcterms:modified>
</cp:coreProperties>
</file>